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5"/>
  </p:handoutMasterIdLst>
  <p:sldIdLst>
    <p:sldId id="256" r:id="rId2"/>
    <p:sldId id="258" r:id="rId3"/>
    <p:sldId id="259" r:id="rId4"/>
    <p:sldId id="268" r:id="rId5"/>
    <p:sldId id="257" r:id="rId6"/>
    <p:sldId id="269" r:id="rId7"/>
    <p:sldId id="270" r:id="rId8"/>
    <p:sldId id="271" r:id="rId9"/>
    <p:sldId id="272" r:id="rId10"/>
    <p:sldId id="273" r:id="rId11"/>
    <p:sldId id="265" r:id="rId12"/>
    <p:sldId id="274" r:id="rId13"/>
    <p:sldId id="275" r:id="rId14"/>
    <p:sldId id="276" r:id="rId15"/>
    <p:sldId id="277" r:id="rId16"/>
    <p:sldId id="278" r:id="rId17"/>
    <p:sldId id="266" r:id="rId18"/>
    <p:sldId id="279" r:id="rId19"/>
    <p:sldId id="280" r:id="rId20"/>
    <p:sldId id="281" r:id="rId21"/>
    <p:sldId id="283" r:id="rId22"/>
    <p:sldId id="284" r:id="rId23"/>
    <p:sldId id="285" r:id="rId2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6374" autoAdjust="0"/>
  </p:normalViewPr>
  <p:slideViewPr>
    <p:cSldViewPr snapToGrid="0">
      <p:cViewPr varScale="1">
        <p:scale>
          <a:sx n="110" d="100"/>
          <a:sy n="110" d="100"/>
        </p:scale>
        <p:origin x="576" y="108"/>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B2D992D-EC61-480C-BA8B-66CD1AD52BD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0EFEFCD5-347C-4C1E-95D9-71C1FF5FA6B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DFE30A4-0BFB-4A5E-9718-6AEB2086BAFE}" type="datetimeFigureOut">
              <a:rPr lang="es-CO" smtClean="0"/>
              <a:t>15/04/2021</a:t>
            </a:fld>
            <a:endParaRPr lang="es-CO"/>
          </a:p>
        </p:txBody>
      </p:sp>
      <p:sp>
        <p:nvSpPr>
          <p:cNvPr id="4" name="Marcador de pie de página 3">
            <a:extLst>
              <a:ext uri="{FF2B5EF4-FFF2-40B4-BE49-F238E27FC236}">
                <a16:creationId xmlns:a16="http://schemas.microsoft.com/office/drawing/2014/main" id="{20282C2B-0261-40DE-A5F2-1B6D1F8B765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1AD72EC0-DBA8-48FC-B75E-A97DDB354DB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2996F4C-9B34-4098-BF9D-902E0DFB39A2}" type="slidenum">
              <a:rPr lang="es-CO" smtClean="0"/>
              <a:t>‹#›</a:t>
            </a:fld>
            <a:endParaRPr lang="es-CO"/>
          </a:p>
        </p:txBody>
      </p:sp>
    </p:spTree>
    <p:extLst>
      <p:ext uri="{BB962C8B-B14F-4D97-AF65-F5344CB8AC3E}">
        <p14:creationId xmlns:p14="http://schemas.microsoft.com/office/powerpoint/2010/main" val="52866274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Gráfico 6">
            <a:extLst>
              <a:ext uri="{FF2B5EF4-FFF2-40B4-BE49-F238E27FC236}">
                <a16:creationId xmlns:a16="http://schemas.microsoft.com/office/drawing/2014/main" id="{A1D99FB4-5CAE-4643-8E72-94384D9B43C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ítulo 1">
            <a:extLst>
              <a:ext uri="{FF2B5EF4-FFF2-40B4-BE49-F238E27FC236}">
                <a16:creationId xmlns:a16="http://schemas.microsoft.com/office/drawing/2014/main" id="{1D2A47E3-56C5-4F3A-AF45-7E8D82A6FE99}"/>
              </a:ext>
            </a:extLst>
          </p:cNvPr>
          <p:cNvSpPr>
            <a:spLocks noGrp="1"/>
          </p:cNvSpPr>
          <p:nvPr>
            <p:ph type="ctrTitle"/>
          </p:nvPr>
        </p:nvSpPr>
        <p:spPr>
          <a:xfrm>
            <a:off x="1524000" y="1122363"/>
            <a:ext cx="9144000" cy="2387600"/>
          </a:xfrm>
        </p:spPr>
        <p:txBody>
          <a:bodyPr anchor="b"/>
          <a:lstStyle>
            <a:lvl1pPr algn="ctr">
              <a:defRPr sz="6000">
                <a:solidFill>
                  <a:schemeClr val="bg1"/>
                </a:solidFill>
                <a:latin typeface="Lato" panose="020F0502020204030203" pitchFamily="34" charset="0"/>
              </a:defRPr>
            </a:lvl1pPr>
          </a:lstStyle>
          <a:p>
            <a:r>
              <a:rPr lang="es-ES" dirty="0"/>
              <a:t>Haga clic para modificar el estilo de título del patrón</a:t>
            </a:r>
            <a:endParaRPr lang="es-CO" dirty="0"/>
          </a:p>
        </p:txBody>
      </p:sp>
      <p:sp>
        <p:nvSpPr>
          <p:cNvPr id="3" name="Subtítulo 2">
            <a:extLst>
              <a:ext uri="{FF2B5EF4-FFF2-40B4-BE49-F238E27FC236}">
                <a16:creationId xmlns:a16="http://schemas.microsoft.com/office/drawing/2014/main" id="{71536F24-FD1C-4918-9EC1-6AD41772CF72}"/>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Lato" panose="020F050202020403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 del patrón</a:t>
            </a:r>
            <a:endParaRPr lang="es-CO" dirty="0"/>
          </a:p>
        </p:txBody>
      </p:sp>
      <p:sp>
        <p:nvSpPr>
          <p:cNvPr id="4" name="Marcador de fecha 3">
            <a:extLst>
              <a:ext uri="{FF2B5EF4-FFF2-40B4-BE49-F238E27FC236}">
                <a16:creationId xmlns:a16="http://schemas.microsoft.com/office/drawing/2014/main" id="{A527BEF4-FD4F-45EF-9D38-72F7525EDE95}"/>
              </a:ext>
            </a:extLst>
          </p:cNvPr>
          <p:cNvSpPr>
            <a:spLocks noGrp="1"/>
          </p:cNvSpPr>
          <p:nvPr>
            <p:ph type="dt" sz="half" idx="10"/>
          </p:nvPr>
        </p:nvSpPr>
        <p:spPr/>
        <p:txBody>
          <a:bodyPr/>
          <a:lstStyle>
            <a:lvl1pPr>
              <a:defRPr>
                <a:solidFill>
                  <a:schemeClr val="bg1"/>
                </a:solidFill>
                <a:latin typeface="Lato" panose="020F0502020204030203" pitchFamily="34" charset="0"/>
              </a:defRPr>
            </a:lvl1pPr>
          </a:lstStyle>
          <a:p>
            <a:fld id="{1C64E218-85C6-447E-9251-B13DA33BCC52}" type="datetimeFigureOut">
              <a:rPr lang="es-CO" smtClean="0"/>
              <a:pPr/>
              <a:t>15/04/2021</a:t>
            </a:fld>
            <a:endParaRPr lang="es-CO"/>
          </a:p>
        </p:txBody>
      </p:sp>
      <p:sp>
        <p:nvSpPr>
          <p:cNvPr id="5" name="Marcador de pie de página 4">
            <a:extLst>
              <a:ext uri="{FF2B5EF4-FFF2-40B4-BE49-F238E27FC236}">
                <a16:creationId xmlns:a16="http://schemas.microsoft.com/office/drawing/2014/main" id="{B0149E6C-B403-475F-AAB2-087E7165C5F5}"/>
              </a:ext>
            </a:extLst>
          </p:cNvPr>
          <p:cNvSpPr>
            <a:spLocks noGrp="1"/>
          </p:cNvSpPr>
          <p:nvPr>
            <p:ph type="ftr" sz="quarter" idx="11"/>
          </p:nvPr>
        </p:nvSpPr>
        <p:spPr/>
        <p:txBody>
          <a:bodyPr/>
          <a:lstStyle>
            <a:lvl1pPr>
              <a:defRPr>
                <a:solidFill>
                  <a:schemeClr val="bg1"/>
                </a:solidFill>
                <a:latin typeface="Lato" panose="020F0502020204030203" pitchFamily="34" charset="0"/>
              </a:defRPr>
            </a:lvl1pPr>
          </a:lstStyle>
          <a:p>
            <a:endParaRPr lang="es-CO"/>
          </a:p>
        </p:txBody>
      </p:sp>
      <p:sp>
        <p:nvSpPr>
          <p:cNvPr id="6" name="Marcador de número de diapositiva 5">
            <a:extLst>
              <a:ext uri="{FF2B5EF4-FFF2-40B4-BE49-F238E27FC236}">
                <a16:creationId xmlns:a16="http://schemas.microsoft.com/office/drawing/2014/main" id="{A3BA9A6A-0B4F-4655-965E-1C237B7B1949}"/>
              </a:ext>
            </a:extLst>
          </p:cNvPr>
          <p:cNvSpPr>
            <a:spLocks noGrp="1"/>
          </p:cNvSpPr>
          <p:nvPr>
            <p:ph type="sldNum" sz="quarter" idx="12"/>
          </p:nvPr>
        </p:nvSpPr>
        <p:spPr/>
        <p:txBody>
          <a:bodyPr/>
          <a:lstStyle>
            <a:lvl1pPr>
              <a:defRPr>
                <a:solidFill>
                  <a:schemeClr val="bg1"/>
                </a:solidFill>
                <a:latin typeface="Lato" panose="020F0502020204030203" pitchFamily="34" charset="0"/>
              </a:defRPr>
            </a:lvl1pPr>
          </a:lstStyle>
          <a:p>
            <a:fld id="{991CC320-209B-4242-9ED9-75AA34CC3567}" type="slidenum">
              <a:rPr lang="es-CO" smtClean="0"/>
              <a:pPr/>
              <a:t>‹#›</a:t>
            </a:fld>
            <a:endParaRPr lang="es-CO"/>
          </a:p>
        </p:txBody>
      </p:sp>
      <p:pic>
        <p:nvPicPr>
          <p:cNvPr id="8" name="Gráfico 7">
            <a:extLst>
              <a:ext uri="{FF2B5EF4-FFF2-40B4-BE49-F238E27FC236}">
                <a16:creationId xmlns:a16="http://schemas.microsoft.com/office/drawing/2014/main" id="{CA89500F-539A-4851-B5F2-683295D7BA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819650" y="5494835"/>
            <a:ext cx="2552700" cy="624480"/>
          </a:xfrm>
          <a:prstGeom prst="rect">
            <a:avLst/>
          </a:prstGeom>
        </p:spPr>
      </p:pic>
    </p:spTree>
    <p:extLst>
      <p:ext uri="{BB962C8B-B14F-4D97-AF65-F5344CB8AC3E}">
        <p14:creationId xmlns:p14="http://schemas.microsoft.com/office/powerpoint/2010/main" val="4274413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Gráfico 6">
            <a:extLst>
              <a:ext uri="{FF2B5EF4-FFF2-40B4-BE49-F238E27FC236}">
                <a16:creationId xmlns:a16="http://schemas.microsoft.com/office/drawing/2014/main" id="{406B90D2-00DA-4891-99E2-E21AB07D792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7931150" cy="6858000"/>
          </a:xfrm>
          <a:prstGeom prst="rect">
            <a:avLst/>
          </a:prstGeom>
        </p:spPr>
      </p:pic>
      <p:sp>
        <p:nvSpPr>
          <p:cNvPr id="2" name="Título 1">
            <a:extLst>
              <a:ext uri="{FF2B5EF4-FFF2-40B4-BE49-F238E27FC236}">
                <a16:creationId xmlns:a16="http://schemas.microsoft.com/office/drawing/2014/main" id="{950BA9E5-3675-424F-A6DC-37A7BA13746A}"/>
              </a:ext>
            </a:extLst>
          </p:cNvPr>
          <p:cNvSpPr>
            <a:spLocks noGrp="1"/>
          </p:cNvSpPr>
          <p:nvPr>
            <p:ph type="title"/>
          </p:nvPr>
        </p:nvSpPr>
        <p:spPr>
          <a:xfrm>
            <a:off x="838200" y="365125"/>
            <a:ext cx="6069676" cy="1325563"/>
          </a:xfrm>
        </p:spPr>
        <p:txBody>
          <a:bodyPr>
            <a:normAutofit/>
          </a:bodyPr>
          <a:lstStyle>
            <a:lvl1pPr>
              <a:defRPr sz="3200">
                <a:solidFill>
                  <a:schemeClr val="bg1"/>
                </a:solidFill>
              </a:defRPr>
            </a:lvl1pPr>
          </a:lstStyle>
          <a:p>
            <a:r>
              <a:rPr lang="es-ES" dirty="0"/>
              <a:t>Haga clic para modificar el estilo de título del patrón</a:t>
            </a:r>
            <a:endParaRPr lang="es-CO" dirty="0"/>
          </a:p>
        </p:txBody>
      </p:sp>
      <p:sp>
        <p:nvSpPr>
          <p:cNvPr id="3" name="Marcador de contenido 2">
            <a:extLst>
              <a:ext uri="{FF2B5EF4-FFF2-40B4-BE49-F238E27FC236}">
                <a16:creationId xmlns:a16="http://schemas.microsoft.com/office/drawing/2014/main" id="{B5172DCC-82E4-4127-ADC4-D6B3020D9B20}"/>
              </a:ext>
            </a:extLst>
          </p:cNvPr>
          <p:cNvSpPr>
            <a:spLocks noGrp="1"/>
          </p:cNvSpPr>
          <p:nvPr>
            <p:ph idx="1"/>
          </p:nvPr>
        </p:nvSpPr>
        <p:spPr>
          <a:xfrm>
            <a:off x="838200" y="2177935"/>
            <a:ext cx="10515600" cy="399902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826C1FE-117E-4472-B013-8B4B24225993}"/>
              </a:ext>
            </a:extLst>
          </p:cNvPr>
          <p:cNvSpPr>
            <a:spLocks noGrp="1"/>
          </p:cNvSpPr>
          <p:nvPr>
            <p:ph type="dt" sz="half" idx="10"/>
          </p:nvPr>
        </p:nvSpPr>
        <p:spPr/>
        <p:txBody>
          <a:bodyPr/>
          <a:lstStyle/>
          <a:p>
            <a:fld id="{1C64E218-85C6-447E-9251-B13DA33BCC52}" type="datetimeFigureOut">
              <a:rPr lang="es-CO" smtClean="0"/>
              <a:t>15/04/2021</a:t>
            </a:fld>
            <a:endParaRPr lang="es-CO"/>
          </a:p>
        </p:txBody>
      </p:sp>
      <p:sp>
        <p:nvSpPr>
          <p:cNvPr id="5" name="Marcador de pie de página 4">
            <a:extLst>
              <a:ext uri="{FF2B5EF4-FFF2-40B4-BE49-F238E27FC236}">
                <a16:creationId xmlns:a16="http://schemas.microsoft.com/office/drawing/2014/main" id="{4A372F57-FC9A-448F-89C3-2EEEF2045CCB}"/>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B41181B9-31B6-467D-8994-81F43C61CE7D}"/>
              </a:ext>
            </a:extLst>
          </p:cNvPr>
          <p:cNvSpPr>
            <a:spLocks noGrp="1"/>
          </p:cNvSpPr>
          <p:nvPr>
            <p:ph type="sldNum" sz="quarter" idx="12"/>
          </p:nvPr>
        </p:nvSpPr>
        <p:spPr/>
        <p:txBody>
          <a:bodyPr/>
          <a:lstStyle/>
          <a:p>
            <a:fld id="{991CC320-209B-4242-9ED9-75AA34CC3567}" type="slidenum">
              <a:rPr lang="es-CO" smtClean="0"/>
              <a:t>‹#›</a:t>
            </a:fld>
            <a:endParaRPr lang="es-CO"/>
          </a:p>
        </p:txBody>
      </p:sp>
      <p:pic>
        <p:nvPicPr>
          <p:cNvPr id="8" name="Gráfico 7">
            <a:extLst>
              <a:ext uri="{FF2B5EF4-FFF2-40B4-BE49-F238E27FC236}">
                <a16:creationId xmlns:a16="http://schemas.microsoft.com/office/drawing/2014/main" id="{EC0F0F2A-4269-4252-9D25-263277D2EB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907876" y="6605481"/>
            <a:ext cx="5284124" cy="264758"/>
          </a:xfrm>
          <a:prstGeom prst="rect">
            <a:avLst/>
          </a:prstGeom>
        </p:spPr>
      </p:pic>
    </p:spTree>
    <p:extLst>
      <p:ext uri="{BB962C8B-B14F-4D97-AF65-F5344CB8AC3E}">
        <p14:creationId xmlns:p14="http://schemas.microsoft.com/office/powerpoint/2010/main" val="1086887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ítulo y objetos">
    <p:spTree>
      <p:nvGrpSpPr>
        <p:cNvPr id="1" name=""/>
        <p:cNvGrpSpPr/>
        <p:nvPr/>
      </p:nvGrpSpPr>
      <p:grpSpPr>
        <a:xfrm>
          <a:off x="0" y="0"/>
          <a:ext cx="0" cy="0"/>
          <a:chOff x="0" y="0"/>
          <a:chExt cx="0" cy="0"/>
        </a:xfrm>
      </p:grpSpPr>
      <p:pic>
        <p:nvPicPr>
          <p:cNvPr id="9" name="Gráfico 8">
            <a:extLst>
              <a:ext uri="{FF2B5EF4-FFF2-40B4-BE49-F238E27FC236}">
                <a16:creationId xmlns:a16="http://schemas.microsoft.com/office/drawing/2014/main" id="{3B2E4DCA-4939-4A92-99DF-023BF53010D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ítulo 1">
            <a:extLst>
              <a:ext uri="{FF2B5EF4-FFF2-40B4-BE49-F238E27FC236}">
                <a16:creationId xmlns:a16="http://schemas.microsoft.com/office/drawing/2014/main" id="{950BA9E5-3675-424F-A6DC-37A7BA13746A}"/>
              </a:ext>
            </a:extLst>
          </p:cNvPr>
          <p:cNvSpPr>
            <a:spLocks noGrp="1"/>
          </p:cNvSpPr>
          <p:nvPr>
            <p:ph type="title"/>
          </p:nvPr>
        </p:nvSpPr>
        <p:spPr>
          <a:xfrm>
            <a:off x="836815" y="257060"/>
            <a:ext cx="9603970" cy="848534"/>
          </a:xfrm>
        </p:spPr>
        <p:txBody>
          <a:bodyPr>
            <a:normAutofit/>
          </a:bodyPr>
          <a:lstStyle>
            <a:lvl1pPr>
              <a:defRPr sz="3200">
                <a:solidFill>
                  <a:schemeClr val="bg1"/>
                </a:solidFill>
              </a:defRPr>
            </a:lvl1pPr>
          </a:lstStyle>
          <a:p>
            <a:r>
              <a:rPr lang="es-ES" dirty="0"/>
              <a:t>Haga clic para modificar el estilo de título del patrón</a:t>
            </a:r>
            <a:endParaRPr lang="es-CO" dirty="0"/>
          </a:p>
        </p:txBody>
      </p:sp>
      <p:sp>
        <p:nvSpPr>
          <p:cNvPr id="3" name="Marcador de contenido 2">
            <a:extLst>
              <a:ext uri="{FF2B5EF4-FFF2-40B4-BE49-F238E27FC236}">
                <a16:creationId xmlns:a16="http://schemas.microsoft.com/office/drawing/2014/main" id="{B5172DCC-82E4-4127-ADC4-D6B3020D9B20}"/>
              </a:ext>
            </a:extLst>
          </p:cNvPr>
          <p:cNvSpPr>
            <a:spLocks noGrp="1"/>
          </p:cNvSpPr>
          <p:nvPr>
            <p:ph idx="1"/>
          </p:nvPr>
        </p:nvSpPr>
        <p:spPr>
          <a:xfrm>
            <a:off x="838200" y="1679171"/>
            <a:ext cx="10515600" cy="449779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826C1FE-117E-4472-B013-8B4B24225993}"/>
              </a:ext>
            </a:extLst>
          </p:cNvPr>
          <p:cNvSpPr>
            <a:spLocks noGrp="1"/>
          </p:cNvSpPr>
          <p:nvPr>
            <p:ph type="dt" sz="half" idx="10"/>
          </p:nvPr>
        </p:nvSpPr>
        <p:spPr/>
        <p:txBody>
          <a:bodyPr/>
          <a:lstStyle/>
          <a:p>
            <a:fld id="{1C64E218-85C6-447E-9251-B13DA33BCC52}" type="datetimeFigureOut">
              <a:rPr lang="es-CO" smtClean="0"/>
              <a:t>15/04/2021</a:t>
            </a:fld>
            <a:endParaRPr lang="es-CO"/>
          </a:p>
        </p:txBody>
      </p:sp>
      <p:sp>
        <p:nvSpPr>
          <p:cNvPr id="5" name="Marcador de pie de página 4">
            <a:extLst>
              <a:ext uri="{FF2B5EF4-FFF2-40B4-BE49-F238E27FC236}">
                <a16:creationId xmlns:a16="http://schemas.microsoft.com/office/drawing/2014/main" id="{4A372F57-FC9A-448F-89C3-2EEEF2045CCB}"/>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B41181B9-31B6-467D-8994-81F43C61CE7D}"/>
              </a:ext>
            </a:extLst>
          </p:cNvPr>
          <p:cNvSpPr>
            <a:spLocks noGrp="1"/>
          </p:cNvSpPr>
          <p:nvPr>
            <p:ph type="sldNum" sz="quarter" idx="12"/>
          </p:nvPr>
        </p:nvSpPr>
        <p:spPr/>
        <p:txBody>
          <a:bodyPr/>
          <a:lstStyle/>
          <a:p>
            <a:fld id="{991CC320-209B-4242-9ED9-75AA34CC3567}" type="slidenum">
              <a:rPr lang="es-CO" smtClean="0"/>
              <a:t>‹#›</a:t>
            </a:fld>
            <a:endParaRPr lang="es-CO"/>
          </a:p>
        </p:txBody>
      </p:sp>
      <p:pic>
        <p:nvPicPr>
          <p:cNvPr id="8" name="Gráfico 7">
            <a:extLst>
              <a:ext uri="{FF2B5EF4-FFF2-40B4-BE49-F238E27FC236}">
                <a16:creationId xmlns:a16="http://schemas.microsoft.com/office/drawing/2014/main" id="{EC0F0F2A-4269-4252-9D25-263277D2EB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907876" y="6605481"/>
            <a:ext cx="5284124" cy="264758"/>
          </a:xfrm>
          <a:prstGeom prst="rect">
            <a:avLst/>
          </a:prstGeom>
        </p:spPr>
      </p:pic>
    </p:spTree>
    <p:extLst>
      <p:ext uri="{BB962C8B-B14F-4D97-AF65-F5344CB8AC3E}">
        <p14:creationId xmlns:p14="http://schemas.microsoft.com/office/powerpoint/2010/main" val="2117998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ítulo y objetos">
    <p:spTree>
      <p:nvGrpSpPr>
        <p:cNvPr id="1" name=""/>
        <p:cNvGrpSpPr/>
        <p:nvPr/>
      </p:nvGrpSpPr>
      <p:grpSpPr>
        <a:xfrm>
          <a:off x="0" y="0"/>
          <a:ext cx="0" cy="0"/>
          <a:chOff x="0" y="0"/>
          <a:chExt cx="0" cy="0"/>
        </a:xfrm>
      </p:grpSpPr>
      <p:pic>
        <p:nvPicPr>
          <p:cNvPr id="7" name="Gráfico 6">
            <a:extLst>
              <a:ext uri="{FF2B5EF4-FFF2-40B4-BE49-F238E27FC236}">
                <a16:creationId xmlns:a16="http://schemas.microsoft.com/office/drawing/2014/main" id="{D3D5298C-F0EE-48F8-8EB8-621CA05407B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4813"/>
          <a:stretch/>
        </p:blipFill>
        <p:spPr>
          <a:xfrm>
            <a:off x="-1" y="0"/>
            <a:ext cx="5349875" cy="6858000"/>
          </a:xfrm>
          <a:prstGeom prst="rect">
            <a:avLst/>
          </a:prstGeom>
        </p:spPr>
      </p:pic>
      <p:sp>
        <p:nvSpPr>
          <p:cNvPr id="2" name="Título 1">
            <a:extLst>
              <a:ext uri="{FF2B5EF4-FFF2-40B4-BE49-F238E27FC236}">
                <a16:creationId xmlns:a16="http://schemas.microsoft.com/office/drawing/2014/main" id="{950BA9E5-3675-424F-A6DC-37A7BA13746A}"/>
              </a:ext>
            </a:extLst>
          </p:cNvPr>
          <p:cNvSpPr>
            <a:spLocks noGrp="1"/>
          </p:cNvSpPr>
          <p:nvPr>
            <p:ph type="title" hasCustomPrompt="1"/>
          </p:nvPr>
        </p:nvSpPr>
        <p:spPr>
          <a:xfrm>
            <a:off x="379615" y="376022"/>
            <a:ext cx="2630285" cy="1213456"/>
          </a:xfrm>
        </p:spPr>
        <p:txBody>
          <a:bodyPr>
            <a:noAutofit/>
          </a:bodyPr>
          <a:lstStyle>
            <a:lvl1pPr>
              <a:defRPr sz="4400">
                <a:solidFill>
                  <a:schemeClr val="bg1"/>
                </a:solidFill>
              </a:defRPr>
            </a:lvl1pPr>
          </a:lstStyle>
          <a:p>
            <a:r>
              <a:rPr lang="es-ES" dirty="0"/>
              <a:t>Aquí el título</a:t>
            </a:r>
            <a:endParaRPr lang="es-CO" dirty="0"/>
          </a:p>
        </p:txBody>
      </p:sp>
      <p:sp>
        <p:nvSpPr>
          <p:cNvPr id="3" name="Marcador de contenido 2">
            <a:extLst>
              <a:ext uri="{FF2B5EF4-FFF2-40B4-BE49-F238E27FC236}">
                <a16:creationId xmlns:a16="http://schemas.microsoft.com/office/drawing/2014/main" id="{B5172DCC-82E4-4127-ADC4-D6B3020D9B20}"/>
              </a:ext>
            </a:extLst>
          </p:cNvPr>
          <p:cNvSpPr>
            <a:spLocks noGrp="1"/>
          </p:cNvSpPr>
          <p:nvPr>
            <p:ph idx="1"/>
          </p:nvPr>
        </p:nvSpPr>
        <p:spPr>
          <a:xfrm>
            <a:off x="381000" y="2114549"/>
            <a:ext cx="11391900" cy="4062413"/>
          </a:xfrm>
        </p:spPr>
        <p:txBody>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a16="http://schemas.microsoft.com/office/drawing/2014/main" id="{F826C1FE-117E-4472-B013-8B4B24225993}"/>
              </a:ext>
            </a:extLst>
          </p:cNvPr>
          <p:cNvSpPr>
            <a:spLocks noGrp="1"/>
          </p:cNvSpPr>
          <p:nvPr>
            <p:ph type="dt" sz="half" idx="10"/>
          </p:nvPr>
        </p:nvSpPr>
        <p:spPr/>
        <p:txBody>
          <a:bodyPr/>
          <a:lstStyle/>
          <a:p>
            <a:fld id="{1C64E218-85C6-447E-9251-B13DA33BCC52}" type="datetimeFigureOut">
              <a:rPr lang="es-CO" smtClean="0"/>
              <a:t>15/04/2021</a:t>
            </a:fld>
            <a:endParaRPr lang="es-CO" dirty="0"/>
          </a:p>
        </p:txBody>
      </p:sp>
      <p:sp>
        <p:nvSpPr>
          <p:cNvPr id="5" name="Marcador de pie de página 4">
            <a:extLst>
              <a:ext uri="{FF2B5EF4-FFF2-40B4-BE49-F238E27FC236}">
                <a16:creationId xmlns:a16="http://schemas.microsoft.com/office/drawing/2014/main" id="{4A372F57-FC9A-448F-89C3-2EEEF2045CCB}"/>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B41181B9-31B6-467D-8994-81F43C61CE7D}"/>
              </a:ext>
            </a:extLst>
          </p:cNvPr>
          <p:cNvSpPr>
            <a:spLocks noGrp="1"/>
          </p:cNvSpPr>
          <p:nvPr>
            <p:ph type="sldNum" sz="quarter" idx="12"/>
          </p:nvPr>
        </p:nvSpPr>
        <p:spPr/>
        <p:txBody>
          <a:bodyPr/>
          <a:lstStyle/>
          <a:p>
            <a:fld id="{991CC320-209B-4242-9ED9-75AA34CC3567}" type="slidenum">
              <a:rPr lang="es-CO" smtClean="0"/>
              <a:t>‹#›</a:t>
            </a:fld>
            <a:endParaRPr lang="es-CO"/>
          </a:p>
        </p:txBody>
      </p:sp>
      <p:pic>
        <p:nvPicPr>
          <p:cNvPr id="8" name="Gráfico 7">
            <a:extLst>
              <a:ext uri="{FF2B5EF4-FFF2-40B4-BE49-F238E27FC236}">
                <a16:creationId xmlns:a16="http://schemas.microsoft.com/office/drawing/2014/main" id="{EC0F0F2A-4269-4252-9D25-263277D2EB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907876" y="6605481"/>
            <a:ext cx="5284124" cy="264758"/>
          </a:xfrm>
          <a:prstGeom prst="rect">
            <a:avLst/>
          </a:prstGeom>
        </p:spPr>
      </p:pic>
    </p:spTree>
    <p:extLst>
      <p:ext uri="{BB962C8B-B14F-4D97-AF65-F5344CB8AC3E}">
        <p14:creationId xmlns:p14="http://schemas.microsoft.com/office/powerpoint/2010/main" val="1891645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Gráfico 7">
            <a:extLst>
              <a:ext uri="{FF2B5EF4-FFF2-40B4-BE49-F238E27FC236}">
                <a16:creationId xmlns:a16="http://schemas.microsoft.com/office/drawing/2014/main" id="{5658341B-4959-4A2E-921C-0DC150FF54F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7931150" cy="6858000"/>
          </a:xfrm>
          <a:prstGeom prst="rect">
            <a:avLst/>
          </a:prstGeom>
        </p:spPr>
      </p:pic>
      <p:sp>
        <p:nvSpPr>
          <p:cNvPr id="2" name="Título 1">
            <a:extLst>
              <a:ext uri="{FF2B5EF4-FFF2-40B4-BE49-F238E27FC236}">
                <a16:creationId xmlns:a16="http://schemas.microsoft.com/office/drawing/2014/main" id="{7F69F470-BC75-482D-96FB-AC74B7614097}"/>
              </a:ext>
            </a:extLst>
          </p:cNvPr>
          <p:cNvSpPr>
            <a:spLocks noGrp="1"/>
          </p:cNvSpPr>
          <p:nvPr>
            <p:ph type="title"/>
          </p:nvPr>
        </p:nvSpPr>
        <p:spPr>
          <a:xfrm>
            <a:off x="838200" y="365125"/>
            <a:ext cx="6134100" cy="1325563"/>
          </a:xfrm>
        </p:spPr>
        <p:txBody>
          <a:bodyPr>
            <a:normAutofit/>
          </a:bodyPr>
          <a:lstStyle>
            <a:lvl1pPr>
              <a:defRPr sz="3200">
                <a:solidFill>
                  <a:schemeClr val="bg1"/>
                </a:solidFill>
              </a:defRPr>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105C7DF-062F-4492-8E03-3775673EEC3E}"/>
              </a:ext>
            </a:extLst>
          </p:cNvPr>
          <p:cNvSpPr>
            <a:spLocks noGrp="1"/>
          </p:cNvSpPr>
          <p:nvPr>
            <p:ph sz="half" idx="1"/>
          </p:nvPr>
        </p:nvSpPr>
        <p:spPr>
          <a:xfrm>
            <a:off x="838200" y="2162175"/>
            <a:ext cx="5181600" cy="40147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D3C79AA1-4E18-4CD1-9B90-9E284B80D53B}"/>
              </a:ext>
            </a:extLst>
          </p:cNvPr>
          <p:cNvSpPr>
            <a:spLocks noGrp="1"/>
          </p:cNvSpPr>
          <p:nvPr>
            <p:ph sz="half" idx="2"/>
          </p:nvPr>
        </p:nvSpPr>
        <p:spPr>
          <a:xfrm>
            <a:off x="6172200" y="2162175"/>
            <a:ext cx="5181600" cy="40147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7D427B84-D8E1-4424-942B-634BF7021475}"/>
              </a:ext>
            </a:extLst>
          </p:cNvPr>
          <p:cNvSpPr>
            <a:spLocks noGrp="1"/>
          </p:cNvSpPr>
          <p:nvPr>
            <p:ph type="dt" sz="half" idx="10"/>
          </p:nvPr>
        </p:nvSpPr>
        <p:spPr/>
        <p:txBody>
          <a:bodyPr/>
          <a:lstStyle/>
          <a:p>
            <a:fld id="{1C64E218-85C6-447E-9251-B13DA33BCC52}" type="datetimeFigureOut">
              <a:rPr lang="es-CO" smtClean="0"/>
              <a:t>15/04/2021</a:t>
            </a:fld>
            <a:endParaRPr lang="es-CO"/>
          </a:p>
        </p:txBody>
      </p:sp>
      <p:sp>
        <p:nvSpPr>
          <p:cNvPr id="6" name="Marcador de pie de página 5">
            <a:extLst>
              <a:ext uri="{FF2B5EF4-FFF2-40B4-BE49-F238E27FC236}">
                <a16:creationId xmlns:a16="http://schemas.microsoft.com/office/drawing/2014/main" id="{5828DE15-199E-4569-9A4B-1B196FF2274F}"/>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6718DE46-8F7C-4D43-8E21-68EB37A684AE}"/>
              </a:ext>
            </a:extLst>
          </p:cNvPr>
          <p:cNvSpPr>
            <a:spLocks noGrp="1"/>
          </p:cNvSpPr>
          <p:nvPr>
            <p:ph type="sldNum" sz="quarter" idx="12"/>
          </p:nvPr>
        </p:nvSpPr>
        <p:spPr/>
        <p:txBody>
          <a:bodyPr/>
          <a:lstStyle/>
          <a:p>
            <a:fld id="{991CC320-209B-4242-9ED9-75AA34CC3567}" type="slidenum">
              <a:rPr lang="es-CO" smtClean="0"/>
              <a:t>‹#›</a:t>
            </a:fld>
            <a:endParaRPr lang="es-CO"/>
          </a:p>
        </p:txBody>
      </p:sp>
    </p:spTree>
    <p:extLst>
      <p:ext uri="{BB962C8B-B14F-4D97-AF65-F5344CB8AC3E}">
        <p14:creationId xmlns:p14="http://schemas.microsoft.com/office/powerpoint/2010/main" val="4048816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pic>
        <p:nvPicPr>
          <p:cNvPr id="10" name="Gráfico 9">
            <a:extLst>
              <a:ext uri="{FF2B5EF4-FFF2-40B4-BE49-F238E27FC236}">
                <a16:creationId xmlns:a16="http://schemas.microsoft.com/office/drawing/2014/main" id="{1424BA90-7B42-4858-9916-A80C3F3B9FC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7931150" cy="6858000"/>
          </a:xfrm>
          <a:prstGeom prst="rect">
            <a:avLst/>
          </a:prstGeom>
        </p:spPr>
      </p:pic>
      <p:sp>
        <p:nvSpPr>
          <p:cNvPr id="2" name="Título 1">
            <a:extLst>
              <a:ext uri="{FF2B5EF4-FFF2-40B4-BE49-F238E27FC236}">
                <a16:creationId xmlns:a16="http://schemas.microsoft.com/office/drawing/2014/main" id="{5A311AD3-C671-47EB-801F-C0C77E64FDDD}"/>
              </a:ext>
            </a:extLst>
          </p:cNvPr>
          <p:cNvSpPr>
            <a:spLocks noGrp="1"/>
          </p:cNvSpPr>
          <p:nvPr>
            <p:ph type="title"/>
          </p:nvPr>
        </p:nvSpPr>
        <p:spPr>
          <a:xfrm>
            <a:off x="839788" y="365125"/>
            <a:ext cx="6103937" cy="1325563"/>
          </a:xfrm>
        </p:spPr>
        <p:txBody>
          <a:bodyPr>
            <a:normAutofit/>
          </a:bodyPr>
          <a:lstStyle>
            <a:lvl1pPr>
              <a:defRPr sz="3200">
                <a:solidFill>
                  <a:schemeClr val="bg1"/>
                </a:solidFill>
              </a:defRPr>
            </a:lvl1p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1E7B663-84DC-463A-AACD-7208704CB029}"/>
              </a:ext>
            </a:extLst>
          </p:cNvPr>
          <p:cNvSpPr>
            <a:spLocks noGrp="1"/>
          </p:cNvSpPr>
          <p:nvPr>
            <p:ph type="body" idx="1"/>
          </p:nvPr>
        </p:nvSpPr>
        <p:spPr>
          <a:xfrm>
            <a:off x="839788" y="218281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BCED52D-1952-4F2F-A8A0-5B89907EF137}"/>
              </a:ext>
            </a:extLst>
          </p:cNvPr>
          <p:cNvSpPr>
            <a:spLocks noGrp="1"/>
          </p:cNvSpPr>
          <p:nvPr>
            <p:ph sz="half" idx="2"/>
          </p:nvPr>
        </p:nvSpPr>
        <p:spPr>
          <a:xfrm>
            <a:off x="839788" y="3006725"/>
            <a:ext cx="5157787" cy="3182937"/>
          </a:xfrm>
        </p:spPr>
        <p:txBody>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5" name="Marcador de texto 4">
            <a:extLst>
              <a:ext uri="{FF2B5EF4-FFF2-40B4-BE49-F238E27FC236}">
                <a16:creationId xmlns:a16="http://schemas.microsoft.com/office/drawing/2014/main" id="{0F7CAABC-AB84-4B1D-AD94-83157802286C}"/>
              </a:ext>
            </a:extLst>
          </p:cNvPr>
          <p:cNvSpPr>
            <a:spLocks noGrp="1"/>
          </p:cNvSpPr>
          <p:nvPr>
            <p:ph type="body" sz="quarter" idx="3"/>
          </p:nvPr>
        </p:nvSpPr>
        <p:spPr>
          <a:xfrm>
            <a:off x="6172200" y="218281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6" name="Marcador de contenido 5">
            <a:extLst>
              <a:ext uri="{FF2B5EF4-FFF2-40B4-BE49-F238E27FC236}">
                <a16:creationId xmlns:a16="http://schemas.microsoft.com/office/drawing/2014/main" id="{96D5DD9A-74CD-4C78-8829-FA98F2ADC627}"/>
              </a:ext>
            </a:extLst>
          </p:cNvPr>
          <p:cNvSpPr>
            <a:spLocks noGrp="1"/>
          </p:cNvSpPr>
          <p:nvPr>
            <p:ph sz="quarter" idx="4"/>
          </p:nvPr>
        </p:nvSpPr>
        <p:spPr>
          <a:xfrm>
            <a:off x="6172200" y="3006725"/>
            <a:ext cx="5183188" cy="3182937"/>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666774B9-545A-41B6-B233-A05A41341A22}"/>
              </a:ext>
            </a:extLst>
          </p:cNvPr>
          <p:cNvSpPr>
            <a:spLocks noGrp="1"/>
          </p:cNvSpPr>
          <p:nvPr>
            <p:ph type="dt" sz="half" idx="10"/>
          </p:nvPr>
        </p:nvSpPr>
        <p:spPr/>
        <p:txBody>
          <a:bodyPr/>
          <a:lstStyle/>
          <a:p>
            <a:fld id="{1C64E218-85C6-447E-9251-B13DA33BCC52}" type="datetimeFigureOut">
              <a:rPr lang="es-CO" smtClean="0"/>
              <a:t>15/04/2021</a:t>
            </a:fld>
            <a:endParaRPr lang="es-CO"/>
          </a:p>
        </p:txBody>
      </p:sp>
      <p:sp>
        <p:nvSpPr>
          <p:cNvPr id="8" name="Marcador de pie de página 7">
            <a:extLst>
              <a:ext uri="{FF2B5EF4-FFF2-40B4-BE49-F238E27FC236}">
                <a16:creationId xmlns:a16="http://schemas.microsoft.com/office/drawing/2014/main" id="{BF8BA419-1AAF-4886-8DB5-9590694CC359}"/>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E200199B-5C32-4BA4-A27E-89D588F41405}"/>
              </a:ext>
            </a:extLst>
          </p:cNvPr>
          <p:cNvSpPr>
            <a:spLocks noGrp="1"/>
          </p:cNvSpPr>
          <p:nvPr>
            <p:ph type="sldNum" sz="quarter" idx="12"/>
          </p:nvPr>
        </p:nvSpPr>
        <p:spPr/>
        <p:txBody>
          <a:bodyPr/>
          <a:lstStyle/>
          <a:p>
            <a:fld id="{991CC320-209B-4242-9ED9-75AA34CC3567}" type="slidenum">
              <a:rPr lang="es-CO" smtClean="0"/>
              <a:t>‹#›</a:t>
            </a:fld>
            <a:endParaRPr lang="es-CO"/>
          </a:p>
        </p:txBody>
      </p:sp>
    </p:spTree>
    <p:extLst>
      <p:ext uri="{BB962C8B-B14F-4D97-AF65-F5344CB8AC3E}">
        <p14:creationId xmlns:p14="http://schemas.microsoft.com/office/powerpoint/2010/main" val="3662370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Gráfico 6">
            <a:extLst>
              <a:ext uri="{FF2B5EF4-FFF2-40B4-BE49-F238E27FC236}">
                <a16:creationId xmlns:a16="http://schemas.microsoft.com/office/drawing/2014/main" id="{D3D58F7C-BA4D-42C4-B42D-12F2091AF6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ítulo 1">
            <a:extLst>
              <a:ext uri="{FF2B5EF4-FFF2-40B4-BE49-F238E27FC236}">
                <a16:creationId xmlns:a16="http://schemas.microsoft.com/office/drawing/2014/main" id="{BBDA6972-C17C-47B7-93B6-25A1FF7FA458}"/>
              </a:ext>
            </a:extLst>
          </p:cNvPr>
          <p:cNvSpPr>
            <a:spLocks noGrp="1"/>
          </p:cNvSpPr>
          <p:nvPr>
            <p:ph type="title"/>
          </p:nvPr>
        </p:nvSpPr>
        <p:spPr>
          <a:xfrm>
            <a:off x="2968625" y="1709739"/>
            <a:ext cx="6242050" cy="2252662"/>
          </a:xfrm>
        </p:spPr>
        <p:txBody>
          <a:bodyPr anchor="ctr">
            <a:normAutofit/>
          </a:bodyPr>
          <a:lstStyle>
            <a:lvl1pPr algn="ctr">
              <a:defRPr sz="4800">
                <a:solidFill>
                  <a:schemeClr val="bg1"/>
                </a:solidFill>
              </a:defRPr>
            </a:lvl1p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174AAADF-2085-4AB8-9ADF-730A87428F23}"/>
              </a:ext>
            </a:extLst>
          </p:cNvPr>
          <p:cNvSpPr>
            <a:spLocks noGrp="1"/>
          </p:cNvSpPr>
          <p:nvPr>
            <p:ph type="body" idx="1"/>
          </p:nvPr>
        </p:nvSpPr>
        <p:spPr>
          <a:xfrm>
            <a:off x="2968625" y="4171953"/>
            <a:ext cx="6242050" cy="85724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dirty="0"/>
              <a:t>Haga clic para modificar los estilos de texto del patrón</a:t>
            </a:r>
          </a:p>
        </p:txBody>
      </p:sp>
      <p:sp>
        <p:nvSpPr>
          <p:cNvPr id="4" name="Marcador de fecha 3">
            <a:extLst>
              <a:ext uri="{FF2B5EF4-FFF2-40B4-BE49-F238E27FC236}">
                <a16:creationId xmlns:a16="http://schemas.microsoft.com/office/drawing/2014/main" id="{FA8F27B0-2435-4306-A8D2-A2A0F23FAE19}"/>
              </a:ext>
            </a:extLst>
          </p:cNvPr>
          <p:cNvSpPr>
            <a:spLocks noGrp="1"/>
          </p:cNvSpPr>
          <p:nvPr>
            <p:ph type="dt" sz="half" idx="10"/>
          </p:nvPr>
        </p:nvSpPr>
        <p:spPr/>
        <p:txBody>
          <a:bodyPr/>
          <a:lstStyle>
            <a:lvl1pPr>
              <a:defRPr>
                <a:solidFill>
                  <a:schemeClr val="bg1"/>
                </a:solidFill>
              </a:defRPr>
            </a:lvl1pPr>
          </a:lstStyle>
          <a:p>
            <a:fld id="{1C64E218-85C6-447E-9251-B13DA33BCC52}" type="datetimeFigureOut">
              <a:rPr lang="es-CO" smtClean="0"/>
              <a:pPr/>
              <a:t>15/04/2021</a:t>
            </a:fld>
            <a:endParaRPr lang="es-CO"/>
          </a:p>
        </p:txBody>
      </p:sp>
      <p:sp>
        <p:nvSpPr>
          <p:cNvPr id="5" name="Marcador de pie de página 4">
            <a:extLst>
              <a:ext uri="{FF2B5EF4-FFF2-40B4-BE49-F238E27FC236}">
                <a16:creationId xmlns:a16="http://schemas.microsoft.com/office/drawing/2014/main" id="{8206F6A6-F1A7-458C-AE25-0D59A54531FE}"/>
              </a:ext>
            </a:extLst>
          </p:cNvPr>
          <p:cNvSpPr>
            <a:spLocks noGrp="1"/>
          </p:cNvSpPr>
          <p:nvPr>
            <p:ph type="ftr" sz="quarter" idx="11"/>
          </p:nvPr>
        </p:nvSpPr>
        <p:spPr/>
        <p:txBody>
          <a:bodyPr/>
          <a:lstStyle>
            <a:lvl1pPr>
              <a:defRPr>
                <a:solidFill>
                  <a:schemeClr val="bg1"/>
                </a:solidFill>
              </a:defRPr>
            </a:lvl1pPr>
          </a:lstStyle>
          <a:p>
            <a:endParaRPr lang="es-CO"/>
          </a:p>
        </p:txBody>
      </p:sp>
      <p:sp>
        <p:nvSpPr>
          <p:cNvPr id="6" name="Marcador de número de diapositiva 5">
            <a:extLst>
              <a:ext uri="{FF2B5EF4-FFF2-40B4-BE49-F238E27FC236}">
                <a16:creationId xmlns:a16="http://schemas.microsoft.com/office/drawing/2014/main" id="{F5CFC5B1-094A-41C2-B9D7-0F27E7CB91B4}"/>
              </a:ext>
            </a:extLst>
          </p:cNvPr>
          <p:cNvSpPr>
            <a:spLocks noGrp="1"/>
          </p:cNvSpPr>
          <p:nvPr>
            <p:ph type="sldNum" sz="quarter" idx="12"/>
          </p:nvPr>
        </p:nvSpPr>
        <p:spPr/>
        <p:txBody>
          <a:bodyPr/>
          <a:lstStyle>
            <a:lvl1pPr>
              <a:defRPr>
                <a:solidFill>
                  <a:schemeClr val="bg1"/>
                </a:solidFill>
              </a:defRPr>
            </a:lvl1pPr>
          </a:lstStyle>
          <a:p>
            <a:fld id="{991CC320-209B-4242-9ED9-75AA34CC3567}" type="slidenum">
              <a:rPr lang="es-CO" smtClean="0"/>
              <a:pPr/>
              <a:t>‹#›</a:t>
            </a:fld>
            <a:endParaRPr lang="es-CO"/>
          </a:p>
        </p:txBody>
      </p:sp>
      <p:pic>
        <p:nvPicPr>
          <p:cNvPr id="8" name="Gráfico 7">
            <a:extLst>
              <a:ext uri="{FF2B5EF4-FFF2-40B4-BE49-F238E27FC236}">
                <a16:creationId xmlns:a16="http://schemas.microsoft.com/office/drawing/2014/main" id="{356FF4E0-4DBF-4C00-8FA8-AAEB80D9441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819650" y="5494835"/>
            <a:ext cx="2552700" cy="624480"/>
          </a:xfrm>
          <a:prstGeom prst="rect">
            <a:avLst/>
          </a:prstGeom>
        </p:spPr>
      </p:pic>
    </p:spTree>
    <p:extLst>
      <p:ext uri="{BB962C8B-B14F-4D97-AF65-F5344CB8AC3E}">
        <p14:creationId xmlns:p14="http://schemas.microsoft.com/office/powerpoint/2010/main" val="2422563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2976E4B-98F1-4821-90BC-81120A1789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CB63FE27-1829-44D7-89A7-C3035828CC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CCB1F468-109F-4496-903D-5DC6971590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Lato" panose="020F0502020204030203" pitchFamily="34" charset="0"/>
              </a:defRPr>
            </a:lvl1pPr>
          </a:lstStyle>
          <a:p>
            <a:fld id="{1C64E218-85C6-447E-9251-B13DA33BCC52}" type="datetimeFigureOut">
              <a:rPr lang="es-CO" smtClean="0"/>
              <a:pPr/>
              <a:t>15/04/2021</a:t>
            </a:fld>
            <a:endParaRPr lang="es-CO"/>
          </a:p>
        </p:txBody>
      </p:sp>
      <p:sp>
        <p:nvSpPr>
          <p:cNvPr id="5" name="Marcador de pie de página 4">
            <a:extLst>
              <a:ext uri="{FF2B5EF4-FFF2-40B4-BE49-F238E27FC236}">
                <a16:creationId xmlns:a16="http://schemas.microsoft.com/office/drawing/2014/main" id="{2DF33FC7-A054-4AFE-BA8B-8E5133CB4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Lato" panose="020F0502020204030203" pitchFamily="34" charset="0"/>
              </a:defRPr>
            </a:lvl1pPr>
          </a:lstStyle>
          <a:p>
            <a:endParaRPr lang="es-CO"/>
          </a:p>
        </p:txBody>
      </p:sp>
      <p:sp>
        <p:nvSpPr>
          <p:cNvPr id="6" name="Marcador de número de diapositiva 5">
            <a:extLst>
              <a:ext uri="{FF2B5EF4-FFF2-40B4-BE49-F238E27FC236}">
                <a16:creationId xmlns:a16="http://schemas.microsoft.com/office/drawing/2014/main" id="{89828B37-B8D2-45E4-B109-6AB773B01C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Lato" panose="020F0502020204030203" pitchFamily="34" charset="0"/>
              </a:defRPr>
            </a:lvl1pPr>
          </a:lstStyle>
          <a:p>
            <a:fld id="{991CC320-209B-4242-9ED9-75AA34CC3567}" type="slidenum">
              <a:rPr lang="es-CO" smtClean="0"/>
              <a:pPr/>
              <a:t>‹#›</a:t>
            </a:fld>
            <a:endParaRPr lang="es-CO"/>
          </a:p>
        </p:txBody>
      </p:sp>
    </p:spTree>
    <p:extLst>
      <p:ext uri="{BB962C8B-B14F-4D97-AF65-F5344CB8AC3E}">
        <p14:creationId xmlns:p14="http://schemas.microsoft.com/office/powerpoint/2010/main" val="5406740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3" r:id="rId4"/>
    <p:sldLayoutId id="2147483664" r:id="rId5"/>
    <p:sldLayoutId id="2147483665" r:id="rId6"/>
    <p:sldLayoutId id="2147483663" r:id="rId7"/>
  </p:sldLayoutIdLst>
  <p:txStyles>
    <p:titleStyle>
      <a:lvl1pPr algn="l" defTabSz="914400" rtl="0" eaLnBrk="1" latinLnBrk="0" hangingPunct="1">
        <a:lnSpc>
          <a:spcPct val="90000"/>
        </a:lnSpc>
        <a:spcBef>
          <a:spcPct val="0"/>
        </a:spcBef>
        <a:buNone/>
        <a:defRPr sz="4400" b="1"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3" Type="http://schemas.openxmlformats.org/officeDocument/2006/relationships/image" Target="../media/image14.png"/><Relationship Id="rId21" Type="http://schemas.openxmlformats.org/officeDocument/2006/relationships/image" Target="../media/image31.pn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image" Target="../media/image13.png"/><Relationship Id="rId16" Type="http://schemas.openxmlformats.org/officeDocument/2006/relationships/image" Target="../media/image26.png"/><Relationship Id="rId20"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19" Type="http://schemas.openxmlformats.org/officeDocument/2006/relationships/image" Target="../media/image29.png"/><Relationship Id="rId4" Type="http://schemas.openxmlformats.org/officeDocument/2006/relationships/hyperlink" Target="https://go4clients.com/es/nuestros-clientes.php" TargetMode="External"/><Relationship Id="rId9" Type="http://schemas.openxmlformats.org/officeDocument/2006/relationships/image" Target="../media/image19.png"/><Relationship Id="rId14" Type="http://schemas.openxmlformats.org/officeDocument/2006/relationships/image" Target="../media/image2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hyperlink" Target="mailto:Vanessa.forero@telintel.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13FE4F-A972-4497-86A5-113847975098}"/>
              </a:ext>
            </a:extLst>
          </p:cNvPr>
          <p:cNvSpPr>
            <a:spLocks noGrp="1"/>
          </p:cNvSpPr>
          <p:nvPr>
            <p:ph type="ctrTitle"/>
          </p:nvPr>
        </p:nvSpPr>
        <p:spPr>
          <a:xfrm>
            <a:off x="996461" y="1882019"/>
            <a:ext cx="10199077" cy="2387600"/>
          </a:xfrm>
        </p:spPr>
        <p:txBody>
          <a:bodyPr>
            <a:normAutofit/>
          </a:bodyPr>
          <a:lstStyle/>
          <a:p>
            <a:pPr algn="l"/>
            <a:r>
              <a:rPr lang="es-ES" b="1" i="0" dirty="0">
                <a:effectLst/>
                <a:latin typeface="Lato" panose="020F0502020204030203"/>
              </a:rPr>
              <a:t>Automatice la interacción con sus clientes</a:t>
            </a:r>
          </a:p>
        </p:txBody>
      </p:sp>
    </p:spTree>
    <p:extLst>
      <p:ext uri="{BB962C8B-B14F-4D97-AF65-F5344CB8AC3E}">
        <p14:creationId xmlns:p14="http://schemas.microsoft.com/office/powerpoint/2010/main" val="3640665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B5DA42-D34D-4A9E-BE1E-D0AC1F76AC54}"/>
              </a:ext>
            </a:extLst>
          </p:cNvPr>
          <p:cNvSpPr>
            <a:spLocks noGrp="1"/>
          </p:cNvSpPr>
          <p:nvPr>
            <p:ph type="ctrTitle"/>
          </p:nvPr>
        </p:nvSpPr>
        <p:spPr>
          <a:xfrm>
            <a:off x="1127760" y="1755409"/>
            <a:ext cx="9936480" cy="2387600"/>
          </a:xfrm>
        </p:spPr>
        <p:txBody>
          <a:bodyPr>
            <a:normAutofit/>
          </a:bodyPr>
          <a:lstStyle/>
          <a:p>
            <a:r>
              <a:rPr lang="es-ES" dirty="0"/>
              <a:t>¿QUIÉNES HAN CONFIADO EN NOSOTROS?</a:t>
            </a:r>
            <a:endParaRPr lang="es-CO" dirty="0"/>
          </a:p>
        </p:txBody>
      </p:sp>
    </p:spTree>
    <p:extLst>
      <p:ext uri="{BB962C8B-B14F-4D97-AF65-F5344CB8AC3E}">
        <p14:creationId xmlns:p14="http://schemas.microsoft.com/office/powerpoint/2010/main" val="1221833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385BB4-A0F6-4E68-8070-36A3E3D27C63}"/>
              </a:ext>
            </a:extLst>
          </p:cNvPr>
          <p:cNvSpPr>
            <a:spLocks noGrp="1"/>
          </p:cNvSpPr>
          <p:nvPr>
            <p:ph type="title"/>
          </p:nvPr>
        </p:nvSpPr>
        <p:spPr>
          <a:xfrm>
            <a:off x="153526" y="172269"/>
            <a:ext cx="1433371" cy="848534"/>
          </a:xfrm>
        </p:spPr>
        <p:txBody>
          <a:bodyPr>
            <a:normAutofit/>
          </a:bodyPr>
          <a:lstStyle/>
          <a:p>
            <a:r>
              <a:rPr lang="es-ES" dirty="0"/>
              <a:t>Sector </a:t>
            </a:r>
            <a:endParaRPr lang="es-CO" dirty="0"/>
          </a:p>
        </p:txBody>
      </p:sp>
      <p:sp>
        <p:nvSpPr>
          <p:cNvPr id="9" name="Título 1">
            <a:extLst>
              <a:ext uri="{FF2B5EF4-FFF2-40B4-BE49-F238E27FC236}">
                <a16:creationId xmlns:a16="http://schemas.microsoft.com/office/drawing/2014/main" id="{A0BDABF2-04AD-47D8-B944-0738B83D86B9}"/>
              </a:ext>
            </a:extLst>
          </p:cNvPr>
          <p:cNvSpPr txBox="1">
            <a:spLocks/>
          </p:cNvSpPr>
          <p:nvPr/>
        </p:nvSpPr>
        <p:spPr>
          <a:xfrm>
            <a:off x="1682680" y="0"/>
            <a:ext cx="5127423" cy="119307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chemeClr val="bg1"/>
                </a:solidFill>
                <a:latin typeface="Lato" panose="020F0502020204030203" pitchFamily="34" charset="0"/>
                <a:ea typeface="+mj-ea"/>
                <a:cs typeface="+mj-cs"/>
              </a:defRPr>
            </a:lvl1pPr>
          </a:lstStyle>
          <a:p>
            <a:r>
              <a:rPr lang="es-ES" sz="1400" b="0" dirty="0"/>
              <a:t>Ventas         Software y TI          Medios y Entretenimiento  Envíos         Alimentos               Gobierno                        Servicios     Educación               Telecomunicaciones  </a:t>
            </a:r>
          </a:p>
          <a:p>
            <a:r>
              <a:rPr lang="es-ES" sz="1400" b="0" dirty="0"/>
              <a:t>Salud          Asociaciones           Hotelería y Turismo                             Banca y Finanzas</a:t>
            </a:r>
            <a:r>
              <a:rPr lang="es-ES" sz="1400" dirty="0"/>
              <a:t> </a:t>
            </a:r>
            <a:endParaRPr lang="es-CO" sz="1400" dirty="0"/>
          </a:p>
        </p:txBody>
      </p:sp>
      <p:pic>
        <p:nvPicPr>
          <p:cNvPr id="1043" name="Picture 19">
            <a:extLst>
              <a:ext uri="{FF2B5EF4-FFF2-40B4-BE49-F238E27FC236}">
                <a16:creationId xmlns:a16="http://schemas.microsoft.com/office/drawing/2014/main" id="{814BF731-68D6-4B45-80AA-8AA2568AC6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557" y="886223"/>
            <a:ext cx="3732816" cy="1881833"/>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a:extLst>
              <a:ext uri="{FF2B5EF4-FFF2-40B4-BE49-F238E27FC236}">
                <a16:creationId xmlns:a16="http://schemas.microsoft.com/office/drawing/2014/main" id="{1CB8E972-F9BB-4F95-A128-6A97EC56B8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9892" y="675990"/>
            <a:ext cx="4555075" cy="2298260"/>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a:hlinkClick r:id="rId4"/>
            <a:extLst>
              <a:ext uri="{FF2B5EF4-FFF2-40B4-BE49-F238E27FC236}">
                <a16:creationId xmlns:a16="http://schemas.microsoft.com/office/drawing/2014/main" id="{D0479FD4-1E73-4FAC-842D-4C78F4FC56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341" y="-43535471"/>
            <a:ext cx="3732817" cy="1881833"/>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a:hlinkClick r:id="rId4"/>
            <a:extLst>
              <a:ext uri="{FF2B5EF4-FFF2-40B4-BE49-F238E27FC236}">
                <a16:creationId xmlns:a16="http://schemas.microsoft.com/office/drawing/2014/main" id="{8EE4A787-6CFC-4064-A3BA-EF5DC57E4F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9902" y="-37956996"/>
            <a:ext cx="3729732" cy="1881833"/>
          </a:xfrm>
          <a:prstGeom prst="rect">
            <a:avLst/>
          </a:prstGeom>
          <a:noFill/>
          <a:extLst>
            <a:ext uri="{909E8E84-426E-40DD-AFC4-6F175D3DCCD1}">
              <a14:hiddenFill xmlns:a14="http://schemas.microsoft.com/office/drawing/2010/main">
                <a:solidFill>
                  <a:srgbClr val="FFFFFF"/>
                </a:solidFill>
              </a14:hiddenFill>
            </a:ext>
          </a:extLst>
        </p:spPr>
      </p:pic>
      <p:pic>
        <p:nvPicPr>
          <p:cNvPr id="1049" name="Picture 25">
            <a:hlinkClick r:id="rId4"/>
            <a:extLst>
              <a:ext uri="{FF2B5EF4-FFF2-40B4-BE49-F238E27FC236}">
                <a16:creationId xmlns:a16="http://schemas.microsoft.com/office/drawing/2014/main" id="{2A886A38-07F9-4F3F-AA37-C645D97C32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79902" y="-32378521"/>
            <a:ext cx="3729732" cy="1881833"/>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a:hlinkClick r:id="rId4"/>
            <a:extLst>
              <a:ext uri="{FF2B5EF4-FFF2-40B4-BE49-F238E27FC236}">
                <a16:creationId xmlns:a16="http://schemas.microsoft.com/office/drawing/2014/main" id="{91271427-1D1F-498E-ACAE-247D8811BC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9902" y="-26801634"/>
            <a:ext cx="3729732" cy="1881833"/>
          </a:xfrm>
          <a:prstGeom prst="rect">
            <a:avLst/>
          </a:prstGeom>
          <a:noFill/>
          <a:extLst>
            <a:ext uri="{909E8E84-426E-40DD-AFC4-6F175D3DCCD1}">
              <a14:hiddenFill xmlns:a14="http://schemas.microsoft.com/office/drawing/2010/main">
                <a:solidFill>
                  <a:srgbClr val="FFFFFF"/>
                </a:solidFill>
              </a14:hiddenFill>
            </a:ext>
          </a:extLst>
        </p:spPr>
      </p:pic>
      <p:pic>
        <p:nvPicPr>
          <p:cNvPr id="1051" name="Picture 27">
            <a:hlinkClick r:id="rId4"/>
            <a:extLst>
              <a:ext uri="{FF2B5EF4-FFF2-40B4-BE49-F238E27FC236}">
                <a16:creationId xmlns:a16="http://schemas.microsoft.com/office/drawing/2014/main" id="{E03BC13F-67D2-4871-8ADA-A670A961B9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6341" y="-21229598"/>
            <a:ext cx="3732817"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a:hlinkClick r:id="rId4"/>
            <a:extLst>
              <a:ext uri="{FF2B5EF4-FFF2-40B4-BE49-F238E27FC236}">
                <a16:creationId xmlns:a16="http://schemas.microsoft.com/office/drawing/2014/main" id="{AC3F17FF-B182-40D1-8669-704B23FF90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79902" y="-15666998"/>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3" name="Picture 29">
            <a:hlinkClick r:id="rId4"/>
            <a:extLst>
              <a:ext uri="{FF2B5EF4-FFF2-40B4-BE49-F238E27FC236}">
                <a16:creationId xmlns:a16="http://schemas.microsoft.com/office/drawing/2014/main" id="{4348AC47-C907-438C-8ECE-B7D8917929C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79902" y="-10104398"/>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a:hlinkClick r:id="rId4"/>
            <a:extLst>
              <a:ext uri="{FF2B5EF4-FFF2-40B4-BE49-F238E27FC236}">
                <a16:creationId xmlns:a16="http://schemas.microsoft.com/office/drawing/2014/main" id="{816D773C-C23E-4DBF-B1BD-72899A43851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79903" y="-4541797"/>
            <a:ext cx="3729731"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5" name="Picture 31">
            <a:hlinkClick r:id="rId4"/>
            <a:extLst>
              <a:ext uri="{FF2B5EF4-FFF2-40B4-BE49-F238E27FC236}">
                <a16:creationId xmlns:a16="http://schemas.microsoft.com/office/drawing/2014/main" id="{1F53D463-44D2-473A-A16D-E434E978556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99337" y="1020803"/>
            <a:ext cx="3732816"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7" name="Picture 33">
            <a:hlinkClick r:id="rId4"/>
            <a:extLst>
              <a:ext uri="{FF2B5EF4-FFF2-40B4-BE49-F238E27FC236}">
                <a16:creationId xmlns:a16="http://schemas.microsoft.com/office/drawing/2014/main" id="{CD3D78E9-6E86-4683-922F-FA2B8F5B47F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79902" y="12146003"/>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a:hlinkClick r:id="rId4"/>
            <a:extLst>
              <a:ext uri="{FF2B5EF4-FFF2-40B4-BE49-F238E27FC236}">
                <a16:creationId xmlns:a16="http://schemas.microsoft.com/office/drawing/2014/main" id="{19745178-0DE1-4E29-9A9A-201AF9AB78B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79902" y="17708603"/>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59" name="Picture 35">
            <a:hlinkClick r:id="rId4"/>
            <a:extLst>
              <a:ext uri="{FF2B5EF4-FFF2-40B4-BE49-F238E27FC236}">
                <a16:creationId xmlns:a16="http://schemas.microsoft.com/office/drawing/2014/main" id="{95164927-478C-41CD-8148-F8F59BA4882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86341" y="23271203"/>
            <a:ext cx="3732817"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a:hlinkClick r:id="rId4"/>
            <a:extLst>
              <a:ext uri="{FF2B5EF4-FFF2-40B4-BE49-F238E27FC236}">
                <a16:creationId xmlns:a16="http://schemas.microsoft.com/office/drawing/2014/main" id="{7760BD7B-55DD-425E-B78D-0DCA5C8BD9E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79902" y="28833803"/>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61" name="Picture 37">
            <a:hlinkClick r:id="rId4"/>
            <a:extLst>
              <a:ext uri="{FF2B5EF4-FFF2-40B4-BE49-F238E27FC236}">
                <a16:creationId xmlns:a16="http://schemas.microsoft.com/office/drawing/2014/main" id="{1D9D72F5-765D-48D9-8D53-1B7D7C5A0C8D}"/>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879902" y="34396403"/>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a:hlinkClick r:id="rId4"/>
            <a:extLst>
              <a:ext uri="{FF2B5EF4-FFF2-40B4-BE49-F238E27FC236}">
                <a16:creationId xmlns:a16="http://schemas.microsoft.com/office/drawing/2014/main" id="{46E83067-5274-4A7B-A573-59C3668C51B5}"/>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79902" y="39959003"/>
            <a:ext cx="3729732" cy="1878748"/>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a:extLst>
              <a:ext uri="{FF2B5EF4-FFF2-40B4-BE49-F238E27FC236}">
                <a16:creationId xmlns:a16="http://schemas.microsoft.com/office/drawing/2014/main" id="{55B3D51B-C740-447A-ABD9-E2F7BD7A9FE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2411" y="318952"/>
            <a:ext cx="5915903" cy="2984864"/>
          </a:xfrm>
          <a:prstGeom prst="rect">
            <a:avLst/>
          </a:prstGeom>
          <a:noFill/>
          <a:extLst>
            <a:ext uri="{909E8E84-426E-40DD-AFC4-6F175D3DCCD1}">
              <a14:hiddenFill xmlns:a14="http://schemas.microsoft.com/office/drawing/2010/main">
                <a:solidFill>
                  <a:srgbClr val="FFFFFF"/>
                </a:solidFill>
              </a14:hiddenFill>
            </a:ext>
          </a:extLst>
        </p:spPr>
      </p:pic>
      <p:pic>
        <p:nvPicPr>
          <p:cNvPr id="1070" name="Picture 46">
            <a:extLst>
              <a:ext uri="{FF2B5EF4-FFF2-40B4-BE49-F238E27FC236}">
                <a16:creationId xmlns:a16="http://schemas.microsoft.com/office/drawing/2014/main" id="{7514AA3D-2D8C-4A17-90B9-33E984732E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0703" y="1900163"/>
            <a:ext cx="4495200" cy="2262460"/>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a:extLst>
              <a:ext uri="{FF2B5EF4-FFF2-40B4-BE49-F238E27FC236}">
                <a16:creationId xmlns:a16="http://schemas.microsoft.com/office/drawing/2014/main" id="{57064C9A-4E06-4AC7-879C-C10BFF0033D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1195" y="1910250"/>
            <a:ext cx="4761807" cy="2398628"/>
          </a:xfrm>
          <a:prstGeom prst="rect">
            <a:avLst/>
          </a:prstGeom>
          <a:noFill/>
          <a:extLst>
            <a:ext uri="{909E8E84-426E-40DD-AFC4-6F175D3DCCD1}">
              <a14:hiddenFill xmlns:a14="http://schemas.microsoft.com/office/drawing/2010/main">
                <a:solidFill>
                  <a:srgbClr val="FFFFFF"/>
                </a:solidFill>
              </a14:hiddenFill>
            </a:ext>
          </a:extLst>
        </p:spPr>
      </p:pic>
      <p:pic>
        <p:nvPicPr>
          <p:cNvPr id="1078" name="Picture 54">
            <a:extLst>
              <a:ext uri="{FF2B5EF4-FFF2-40B4-BE49-F238E27FC236}">
                <a16:creationId xmlns:a16="http://schemas.microsoft.com/office/drawing/2014/main" id="{C52D3343-8C37-4AA6-845C-08FC9E482A5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47891" y="1661153"/>
            <a:ext cx="6142534" cy="3094130"/>
          </a:xfrm>
          <a:prstGeom prst="rect">
            <a:avLst/>
          </a:prstGeom>
          <a:noFill/>
          <a:extLst>
            <a:ext uri="{909E8E84-426E-40DD-AFC4-6F175D3DCCD1}">
              <a14:hiddenFill xmlns:a14="http://schemas.microsoft.com/office/drawing/2010/main">
                <a:solidFill>
                  <a:srgbClr val="FFFFFF"/>
                </a:solidFill>
              </a14:hiddenFill>
            </a:ext>
          </a:extLst>
        </p:spPr>
      </p:pic>
      <p:pic>
        <p:nvPicPr>
          <p:cNvPr id="1080" name="Picture 56">
            <a:extLst>
              <a:ext uri="{FF2B5EF4-FFF2-40B4-BE49-F238E27FC236}">
                <a16:creationId xmlns:a16="http://schemas.microsoft.com/office/drawing/2014/main" id="{AA4CD0D8-90AB-46AE-B931-59C47287BA2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1359" y="3387824"/>
            <a:ext cx="4625748" cy="2330091"/>
          </a:xfrm>
          <a:prstGeom prst="rect">
            <a:avLst/>
          </a:prstGeom>
          <a:noFill/>
          <a:extLst>
            <a:ext uri="{909E8E84-426E-40DD-AFC4-6F175D3DCCD1}">
              <a14:hiddenFill xmlns:a14="http://schemas.microsoft.com/office/drawing/2010/main">
                <a:solidFill>
                  <a:srgbClr val="FFFFFF"/>
                </a:solidFill>
              </a14:hiddenFill>
            </a:ext>
          </a:extLst>
        </p:spPr>
      </p:pic>
      <p:pic>
        <p:nvPicPr>
          <p:cNvPr id="1084" name="Picture 60">
            <a:extLst>
              <a:ext uri="{FF2B5EF4-FFF2-40B4-BE49-F238E27FC236}">
                <a16:creationId xmlns:a16="http://schemas.microsoft.com/office/drawing/2014/main" id="{4154C3C1-70EB-468A-83AA-AAA881B50E82}"/>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753819" y="2938317"/>
            <a:ext cx="6091188" cy="3068266"/>
          </a:xfrm>
          <a:prstGeom prst="rect">
            <a:avLst/>
          </a:prstGeom>
          <a:noFill/>
          <a:extLst>
            <a:ext uri="{909E8E84-426E-40DD-AFC4-6F175D3DCCD1}">
              <a14:hiddenFill xmlns:a14="http://schemas.microsoft.com/office/drawing/2010/main">
                <a:solidFill>
                  <a:srgbClr val="FFFFFF"/>
                </a:solidFill>
              </a14:hiddenFill>
            </a:ext>
          </a:extLst>
        </p:spPr>
      </p:pic>
      <p:pic>
        <p:nvPicPr>
          <p:cNvPr id="1086" name="Picture 62">
            <a:extLst>
              <a:ext uri="{FF2B5EF4-FFF2-40B4-BE49-F238E27FC236}">
                <a16:creationId xmlns:a16="http://schemas.microsoft.com/office/drawing/2014/main" id="{743B4196-75A6-4A8E-9E2A-ECB5951A4CF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388088" y="3060101"/>
            <a:ext cx="5470895" cy="2755811"/>
          </a:xfrm>
          <a:prstGeom prst="rect">
            <a:avLst/>
          </a:prstGeom>
          <a:noFill/>
          <a:extLst>
            <a:ext uri="{909E8E84-426E-40DD-AFC4-6F175D3DCCD1}">
              <a14:hiddenFill xmlns:a14="http://schemas.microsoft.com/office/drawing/2010/main">
                <a:solidFill>
                  <a:srgbClr val="FFFFFF"/>
                </a:solidFill>
              </a14:hiddenFill>
            </a:ext>
          </a:extLst>
        </p:spPr>
      </p:pic>
      <p:pic>
        <p:nvPicPr>
          <p:cNvPr id="1090" name="Picture 66">
            <a:extLst>
              <a:ext uri="{FF2B5EF4-FFF2-40B4-BE49-F238E27FC236}">
                <a16:creationId xmlns:a16="http://schemas.microsoft.com/office/drawing/2014/main" id="{72B06230-A287-4F79-9878-48EEA024CA6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457470" y="1945066"/>
            <a:ext cx="4761808" cy="2398628"/>
          </a:xfrm>
          <a:prstGeom prst="rect">
            <a:avLst/>
          </a:prstGeom>
          <a:noFill/>
          <a:extLst>
            <a:ext uri="{909E8E84-426E-40DD-AFC4-6F175D3DCCD1}">
              <a14:hiddenFill xmlns:a14="http://schemas.microsoft.com/office/drawing/2010/main">
                <a:solidFill>
                  <a:srgbClr val="FFFFFF"/>
                </a:solidFill>
              </a14:hiddenFill>
            </a:ext>
          </a:extLst>
        </p:spPr>
      </p:pic>
      <p:pic>
        <p:nvPicPr>
          <p:cNvPr id="1092" name="Picture 68">
            <a:extLst>
              <a:ext uri="{FF2B5EF4-FFF2-40B4-BE49-F238E27FC236}">
                <a16:creationId xmlns:a16="http://schemas.microsoft.com/office/drawing/2014/main" id="{3389CADB-E222-47E4-9951-D4BAC6A8C004}"/>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6830" y="5081236"/>
            <a:ext cx="3393444" cy="1709353"/>
          </a:xfrm>
          <a:prstGeom prst="rect">
            <a:avLst/>
          </a:prstGeom>
          <a:noFill/>
          <a:extLst>
            <a:ext uri="{909E8E84-426E-40DD-AFC4-6F175D3DCCD1}">
              <a14:hiddenFill xmlns:a14="http://schemas.microsoft.com/office/drawing/2010/main">
                <a:solidFill>
                  <a:srgbClr val="FFFFFF"/>
                </a:solidFill>
              </a14:hiddenFill>
            </a:ext>
          </a:extLst>
        </p:spPr>
      </p:pic>
      <p:pic>
        <p:nvPicPr>
          <p:cNvPr id="1094" name="Picture 70">
            <a:extLst>
              <a:ext uri="{FF2B5EF4-FFF2-40B4-BE49-F238E27FC236}">
                <a16:creationId xmlns:a16="http://schemas.microsoft.com/office/drawing/2014/main" id="{E95A78B0-3C8B-45EF-A9E5-C9149FFDAB0C}"/>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572982" y="4777938"/>
            <a:ext cx="3921710" cy="1975452"/>
          </a:xfrm>
          <a:prstGeom prst="rect">
            <a:avLst/>
          </a:prstGeom>
          <a:noFill/>
          <a:extLst>
            <a:ext uri="{909E8E84-426E-40DD-AFC4-6F175D3DCCD1}">
              <a14:hiddenFill xmlns:a14="http://schemas.microsoft.com/office/drawing/2010/main">
                <a:solidFill>
                  <a:srgbClr val="FFFFFF"/>
                </a:solidFill>
              </a14:hiddenFill>
            </a:ext>
          </a:extLst>
        </p:spPr>
      </p:pic>
      <p:pic>
        <p:nvPicPr>
          <p:cNvPr id="1096" name="Picture 72">
            <a:extLst>
              <a:ext uri="{FF2B5EF4-FFF2-40B4-BE49-F238E27FC236}">
                <a16:creationId xmlns:a16="http://schemas.microsoft.com/office/drawing/2014/main" id="{687FD8D4-B6C6-4D35-860B-532E078B0396}"/>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082132" y="4783936"/>
            <a:ext cx="4342543" cy="2187435"/>
          </a:xfrm>
          <a:prstGeom prst="rect">
            <a:avLst/>
          </a:prstGeom>
          <a:noFill/>
          <a:extLst>
            <a:ext uri="{909E8E84-426E-40DD-AFC4-6F175D3DCCD1}">
              <a14:hiddenFill xmlns:a14="http://schemas.microsoft.com/office/drawing/2010/main">
                <a:solidFill>
                  <a:srgbClr val="FFFFFF"/>
                </a:solidFill>
              </a14:hiddenFill>
            </a:ext>
          </a:extLst>
        </p:spPr>
      </p:pic>
      <p:pic>
        <p:nvPicPr>
          <p:cNvPr id="1098" name="Picture 74">
            <a:extLst>
              <a:ext uri="{FF2B5EF4-FFF2-40B4-BE49-F238E27FC236}">
                <a16:creationId xmlns:a16="http://schemas.microsoft.com/office/drawing/2014/main" id="{96DD60D4-8F76-4EBA-9C0E-AB6B91FAE071}"/>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8477113" y="4280634"/>
            <a:ext cx="5711362" cy="2874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147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B5DA42-D34D-4A9E-BE1E-D0AC1F76AC54}"/>
              </a:ext>
            </a:extLst>
          </p:cNvPr>
          <p:cNvSpPr>
            <a:spLocks noGrp="1"/>
          </p:cNvSpPr>
          <p:nvPr>
            <p:ph type="ctrTitle"/>
          </p:nvPr>
        </p:nvSpPr>
        <p:spPr>
          <a:xfrm>
            <a:off x="1127760" y="1041400"/>
            <a:ext cx="9936480" cy="2387600"/>
          </a:xfrm>
        </p:spPr>
        <p:txBody>
          <a:bodyPr>
            <a:normAutofit/>
          </a:bodyPr>
          <a:lstStyle/>
          <a:p>
            <a:r>
              <a:rPr lang="es-ES" dirty="0"/>
              <a:t>¿CÓMO LO HACEMOS?</a:t>
            </a:r>
            <a:endParaRPr lang="es-CO" dirty="0"/>
          </a:p>
        </p:txBody>
      </p:sp>
    </p:spTree>
    <p:extLst>
      <p:ext uri="{BB962C8B-B14F-4D97-AF65-F5344CB8AC3E}">
        <p14:creationId xmlns:p14="http://schemas.microsoft.com/office/powerpoint/2010/main" val="3128318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422272-A0E0-44D3-BA44-F2486BBEC382}"/>
              </a:ext>
            </a:extLst>
          </p:cNvPr>
          <p:cNvSpPr>
            <a:spLocks noGrp="1"/>
          </p:cNvSpPr>
          <p:nvPr>
            <p:ph type="title"/>
          </p:nvPr>
        </p:nvSpPr>
        <p:spPr/>
        <p:txBody>
          <a:bodyPr/>
          <a:lstStyle/>
          <a:p>
            <a:r>
              <a:rPr lang="es-ES" dirty="0"/>
              <a:t>MENSAJE DE VOZ</a:t>
            </a:r>
            <a:endParaRPr lang="es-CO" dirty="0"/>
          </a:p>
        </p:txBody>
      </p:sp>
      <p:sp>
        <p:nvSpPr>
          <p:cNvPr id="3" name="Marcador de contenido 2">
            <a:extLst>
              <a:ext uri="{FF2B5EF4-FFF2-40B4-BE49-F238E27FC236}">
                <a16:creationId xmlns:a16="http://schemas.microsoft.com/office/drawing/2014/main" id="{98641BED-090F-4629-B3DA-B73F61883ACC}"/>
              </a:ext>
            </a:extLst>
          </p:cNvPr>
          <p:cNvSpPr>
            <a:spLocks noGrp="1"/>
          </p:cNvSpPr>
          <p:nvPr>
            <p:ph idx="1"/>
          </p:nvPr>
        </p:nvSpPr>
        <p:spPr>
          <a:xfrm>
            <a:off x="1935480" y="2300597"/>
            <a:ext cx="9311361" cy="537477"/>
          </a:xfrm>
        </p:spPr>
        <p:txBody>
          <a:bodyPr>
            <a:normAutofit fontScale="92500"/>
          </a:bodyPr>
          <a:lstStyle/>
          <a:p>
            <a:r>
              <a:rPr lang="es-ES" dirty="0"/>
              <a:t>Aumente su tasa de contactabilidad y disminuya los costos.</a:t>
            </a:r>
            <a:endParaRPr lang="es-CO" dirty="0"/>
          </a:p>
        </p:txBody>
      </p:sp>
      <p:sp>
        <p:nvSpPr>
          <p:cNvPr id="5" name="AutoShape 2">
            <a:extLst>
              <a:ext uri="{FF2B5EF4-FFF2-40B4-BE49-F238E27FC236}">
                <a16:creationId xmlns:a16="http://schemas.microsoft.com/office/drawing/2014/main" id="{58D4F51D-9DF8-47A8-A0A5-4D689700D03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a:extLst>
              <a:ext uri="{FF2B5EF4-FFF2-40B4-BE49-F238E27FC236}">
                <a16:creationId xmlns:a16="http://schemas.microsoft.com/office/drawing/2014/main" id="{45E29B1D-A5F4-48F1-89B5-CCF0D8DE540D}"/>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 name="Imagen 6">
            <a:extLst>
              <a:ext uri="{FF2B5EF4-FFF2-40B4-BE49-F238E27FC236}">
                <a16:creationId xmlns:a16="http://schemas.microsoft.com/office/drawing/2014/main" id="{838447D9-51A9-4613-BE4F-926E1686A7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27442" y="166341"/>
            <a:ext cx="1524347" cy="1524347"/>
          </a:xfrm>
          <a:prstGeom prst="rect">
            <a:avLst/>
          </a:prstGeom>
        </p:spPr>
      </p:pic>
      <p:pic>
        <p:nvPicPr>
          <p:cNvPr id="9" name="Imagen 8">
            <a:extLst>
              <a:ext uri="{FF2B5EF4-FFF2-40B4-BE49-F238E27FC236}">
                <a16:creationId xmlns:a16="http://schemas.microsoft.com/office/drawing/2014/main" id="{E5ECCF92-649E-4E6E-9910-DE991B1D67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927" y="4169348"/>
            <a:ext cx="812170" cy="818938"/>
          </a:xfrm>
          <a:prstGeom prst="rect">
            <a:avLst/>
          </a:prstGeom>
        </p:spPr>
      </p:pic>
      <p:pic>
        <p:nvPicPr>
          <p:cNvPr id="10" name="Imagen 9">
            <a:extLst>
              <a:ext uri="{FF2B5EF4-FFF2-40B4-BE49-F238E27FC236}">
                <a16:creationId xmlns:a16="http://schemas.microsoft.com/office/drawing/2014/main" id="{12C9B0E6-73A7-4BBE-8B7F-4FE6A4B12BB9}"/>
              </a:ext>
            </a:extLst>
          </p:cNvPr>
          <p:cNvPicPr>
            <a:picLocks noChangeAspect="1"/>
          </p:cNvPicPr>
          <p:nvPr/>
        </p:nvPicPr>
        <p:blipFill>
          <a:blip r:embed="rId4"/>
          <a:stretch>
            <a:fillRect/>
          </a:stretch>
        </p:blipFill>
        <p:spPr>
          <a:xfrm>
            <a:off x="951927" y="3167777"/>
            <a:ext cx="812170" cy="818938"/>
          </a:xfrm>
          <a:prstGeom prst="rect">
            <a:avLst/>
          </a:prstGeom>
        </p:spPr>
      </p:pic>
      <p:pic>
        <p:nvPicPr>
          <p:cNvPr id="12" name="Imagen 11">
            <a:extLst>
              <a:ext uri="{FF2B5EF4-FFF2-40B4-BE49-F238E27FC236}">
                <a16:creationId xmlns:a16="http://schemas.microsoft.com/office/drawing/2014/main" id="{6C92F533-A8F3-43F0-A2DB-BF43921547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1927" y="5115924"/>
            <a:ext cx="818938" cy="818938"/>
          </a:xfrm>
          <a:prstGeom prst="rect">
            <a:avLst/>
          </a:prstGeom>
        </p:spPr>
      </p:pic>
      <p:pic>
        <p:nvPicPr>
          <p:cNvPr id="14" name="Imagen 13">
            <a:extLst>
              <a:ext uri="{FF2B5EF4-FFF2-40B4-BE49-F238E27FC236}">
                <a16:creationId xmlns:a16="http://schemas.microsoft.com/office/drawing/2014/main" id="{388DEB5C-4D4E-445C-9ED8-F1C45D9B6F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5159" y="2152682"/>
            <a:ext cx="818938" cy="818938"/>
          </a:xfrm>
          <a:prstGeom prst="rect">
            <a:avLst/>
          </a:prstGeom>
        </p:spPr>
      </p:pic>
      <p:sp>
        <p:nvSpPr>
          <p:cNvPr id="15" name="Marcador de contenido 2">
            <a:extLst>
              <a:ext uri="{FF2B5EF4-FFF2-40B4-BE49-F238E27FC236}">
                <a16:creationId xmlns:a16="http://schemas.microsoft.com/office/drawing/2014/main" id="{9CB0655D-B41E-4502-BC15-DC8E74FEC3E0}"/>
              </a:ext>
            </a:extLst>
          </p:cNvPr>
          <p:cNvSpPr txBox="1">
            <a:spLocks/>
          </p:cNvSpPr>
          <p:nvPr/>
        </p:nvSpPr>
        <p:spPr>
          <a:xfrm>
            <a:off x="1935480" y="3310422"/>
            <a:ext cx="9304593" cy="5374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t>IVR + Transferencia De Llamada.</a:t>
            </a:r>
            <a:endParaRPr lang="es-CO" dirty="0"/>
          </a:p>
        </p:txBody>
      </p:sp>
      <p:sp>
        <p:nvSpPr>
          <p:cNvPr id="16" name="Marcador de contenido 2">
            <a:extLst>
              <a:ext uri="{FF2B5EF4-FFF2-40B4-BE49-F238E27FC236}">
                <a16:creationId xmlns:a16="http://schemas.microsoft.com/office/drawing/2014/main" id="{528F2EE2-F375-43EC-AE14-3B6DE4F7676C}"/>
              </a:ext>
            </a:extLst>
          </p:cNvPr>
          <p:cNvSpPr txBox="1">
            <a:spLocks/>
          </p:cNvSpPr>
          <p:nvPr/>
        </p:nvSpPr>
        <p:spPr>
          <a:xfrm>
            <a:off x="1935480" y="4310078"/>
            <a:ext cx="9304593" cy="5374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t>Configuración de horas y velocidad de envío.</a:t>
            </a:r>
          </a:p>
          <a:p>
            <a:endParaRPr lang="es-CO" dirty="0"/>
          </a:p>
        </p:txBody>
      </p:sp>
      <p:sp>
        <p:nvSpPr>
          <p:cNvPr id="17" name="Marcador de contenido 2">
            <a:extLst>
              <a:ext uri="{FF2B5EF4-FFF2-40B4-BE49-F238E27FC236}">
                <a16:creationId xmlns:a16="http://schemas.microsoft.com/office/drawing/2014/main" id="{EC790606-4997-4CA1-B5FA-6AFC8FAD3EAA}"/>
              </a:ext>
            </a:extLst>
          </p:cNvPr>
          <p:cNvSpPr txBox="1">
            <a:spLocks/>
          </p:cNvSpPr>
          <p:nvPr/>
        </p:nvSpPr>
        <p:spPr>
          <a:xfrm>
            <a:off x="1935480" y="5234437"/>
            <a:ext cx="9304593" cy="7004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t>Audios personalizados con múltiples Idiomas y Voces.</a:t>
            </a:r>
            <a:endParaRPr lang="es-CO" dirty="0"/>
          </a:p>
        </p:txBody>
      </p:sp>
    </p:spTree>
    <p:extLst>
      <p:ext uri="{BB962C8B-B14F-4D97-AF65-F5344CB8AC3E}">
        <p14:creationId xmlns:p14="http://schemas.microsoft.com/office/powerpoint/2010/main" val="762982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5FE704-A74C-4940-96C9-688F71A711B6}"/>
              </a:ext>
            </a:extLst>
          </p:cNvPr>
          <p:cNvSpPr>
            <a:spLocks noGrp="1"/>
          </p:cNvSpPr>
          <p:nvPr>
            <p:ph type="title"/>
          </p:nvPr>
        </p:nvSpPr>
        <p:spPr/>
        <p:txBody>
          <a:bodyPr/>
          <a:lstStyle/>
          <a:p>
            <a:pPr algn="ctr"/>
            <a:r>
              <a:rPr lang="es-ES" dirty="0"/>
              <a:t>¿Cómo crear una campaña de IVR?</a:t>
            </a:r>
            <a:endParaRPr lang="es-CO" dirty="0"/>
          </a:p>
        </p:txBody>
      </p:sp>
      <p:sp>
        <p:nvSpPr>
          <p:cNvPr id="5" name="Marcador de contenido 4">
            <a:extLst>
              <a:ext uri="{FF2B5EF4-FFF2-40B4-BE49-F238E27FC236}">
                <a16:creationId xmlns:a16="http://schemas.microsoft.com/office/drawing/2014/main" id="{628BC73C-34C9-44F6-B63B-0C3A167D9892}"/>
              </a:ext>
            </a:extLst>
          </p:cNvPr>
          <p:cNvSpPr>
            <a:spLocks noGrp="1"/>
          </p:cNvSpPr>
          <p:nvPr>
            <p:ph idx="1"/>
          </p:nvPr>
        </p:nvSpPr>
        <p:spPr/>
        <p:txBody>
          <a:bodyPr/>
          <a:lstStyle/>
          <a:p>
            <a:endParaRPr lang="es-CO"/>
          </a:p>
        </p:txBody>
      </p:sp>
      <p:pic>
        <p:nvPicPr>
          <p:cNvPr id="6" name="Imagen 5">
            <a:extLst>
              <a:ext uri="{FF2B5EF4-FFF2-40B4-BE49-F238E27FC236}">
                <a16:creationId xmlns:a16="http://schemas.microsoft.com/office/drawing/2014/main" id="{613714CF-754D-4A70-8D9E-1B94F5A0C786}"/>
              </a:ext>
            </a:extLst>
          </p:cNvPr>
          <p:cNvPicPr>
            <a:picLocks noChangeAspect="1"/>
          </p:cNvPicPr>
          <p:nvPr/>
        </p:nvPicPr>
        <p:blipFill>
          <a:blip r:embed="rId2"/>
          <a:stretch>
            <a:fillRect/>
          </a:stretch>
        </p:blipFill>
        <p:spPr>
          <a:xfrm>
            <a:off x="192698" y="2305123"/>
            <a:ext cx="11525250" cy="3457575"/>
          </a:xfrm>
          <a:prstGeom prst="rect">
            <a:avLst/>
          </a:prstGeom>
        </p:spPr>
      </p:pic>
    </p:spTree>
    <p:extLst>
      <p:ext uri="{BB962C8B-B14F-4D97-AF65-F5344CB8AC3E}">
        <p14:creationId xmlns:p14="http://schemas.microsoft.com/office/powerpoint/2010/main" val="294278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C73D28-57FA-49AC-A0C7-29914A876029}"/>
              </a:ext>
            </a:extLst>
          </p:cNvPr>
          <p:cNvSpPr>
            <a:spLocks noGrp="1"/>
          </p:cNvSpPr>
          <p:nvPr>
            <p:ph type="title"/>
          </p:nvPr>
        </p:nvSpPr>
        <p:spPr/>
        <p:txBody>
          <a:bodyPr/>
          <a:lstStyle/>
          <a:p>
            <a:r>
              <a:rPr lang="es-ES" dirty="0"/>
              <a:t> Llamadas Masivas</a:t>
            </a:r>
            <a:endParaRPr lang="es-CO" dirty="0"/>
          </a:p>
        </p:txBody>
      </p:sp>
      <p:sp>
        <p:nvSpPr>
          <p:cNvPr id="3" name="Marcador de contenido 2">
            <a:extLst>
              <a:ext uri="{FF2B5EF4-FFF2-40B4-BE49-F238E27FC236}">
                <a16:creationId xmlns:a16="http://schemas.microsoft.com/office/drawing/2014/main" id="{422891B8-4B81-48FA-86F7-B96AD37A6A00}"/>
              </a:ext>
            </a:extLst>
          </p:cNvPr>
          <p:cNvSpPr>
            <a:spLocks noGrp="1"/>
          </p:cNvSpPr>
          <p:nvPr>
            <p:ph idx="1"/>
          </p:nvPr>
        </p:nvSpPr>
        <p:spPr>
          <a:xfrm>
            <a:off x="0" y="2177935"/>
            <a:ext cx="12192000" cy="837244"/>
          </a:xfrm>
        </p:spPr>
        <p:txBody>
          <a:bodyPr>
            <a:normAutofit lnSpcReduction="10000"/>
          </a:bodyPr>
          <a:lstStyle/>
          <a:p>
            <a:pPr algn="just"/>
            <a:r>
              <a:rPr lang="es-ES" b="0" i="0" dirty="0">
                <a:solidFill>
                  <a:srgbClr val="1F1F1F"/>
                </a:solidFill>
                <a:effectLst/>
                <a:latin typeface="Lato" panose="020F0502020204030203"/>
              </a:rPr>
              <a:t>Go4Clients tiene la cobertura global para llegar a sus clientes en todo el mundo.</a:t>
            </a:r>
          </a:p>
        </p:txBody>
      </p:sp>
      <p:pic>
        <p:nvPicPr>
          <p:cNvPr id="4" name="Imagen 3">
            <a:extLst>
              <a:ext uri="{FF2B5EF4-FFF2-40B4-BE49-F238E27FC236}">
                <a16:creationId xmlns:a16="http://schemas.microsoft.com/office/drawing/2014/main" id="{456A8240-267F-4F12-9157-EFF448E500DB}"/>
              </a:ext>
            </a:extLst>
          </p:cNvPr>
          <p:cNvPicPr>
            <a:picLocks noChangeAspect="1"/>
          </p:cNvPicPr>
          <p:nvPr/>
        </p:nvPicPr>
        <p:blipFill rotWithShape="1">
          <a:blip r:embed="rId2"/>
          <a:srcRect l="8601" t="10813" r="7986" b="7111"/>
          <a:stretch/>
        </p:blipFill>
        <p:spPr>
          <a:xfrm>
            <a:off x="8736036" y="105512"/>
            <a:ext cx="2363373" cy="1828800"/>
          </a:xfrm>
          <a:prstGeom prst="rect">
            <a:avLst/>
          </a:prstGeom>
        </p:spPr>
      </p:pic>
      <p:sp>
        <p:nvSpPr>
          <p:cNvPr id="5" name="Marcador de contenido 2">
            <a:extLst>
              <a:ext uri="{FF2B5EF4-FFF2-40B4-BE49-F238E27FC236}">
                <a16:creationId xmlns:a16="http://schemas.microsoft.com/office/drawing/2014/main" id="{0BBCD37D-F24B-4541-B996-314085A08F19}"/>
              </a:ext>
            </a:extLst>
          </p:cNvPr>
          <p:cNvSpPr txBox="1">
            <a:spLocks/>
          </p:cNvSpPr>
          <p:nvPr/>
        </p:nvSpPr>
        <p:spPr>
          <a:xfrm>
            <a:off x="0" y="3210416"/>
            <a:ext cx="12192000" cy="5840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solidFill>
                  <a:srgbClr val="1F1F1F"/>
                </a:solidFill>
                <a:latin typeface="Lato" panose="020F0502020204030203"/>
              </a:rPr>
              <a:t>Envía la información a tu CRM a través de API</a:t>
            </a:r>
            <a:r>
              <a:rPr lang="es-CO" dirty="0">
                <a:solidFill>
                  <a:srgbClr val="1F1F1F"/>
                </a:solidFill>
                <a:latin typeface="Lato" panose="020F0502020204030203"/>
              </a:rPr>
              <a:t>.</a:t>
            </a:r>
          </a:p>
          <a:p>
            <a:pPr marL="0" indent="0" algn="just">
              <a:buNone/>
            </a:pPr>
            <a:endParaRPr lang="es-ES" dirty="0">
              <a:solidFill>
                <a:srgbClr val="1F1F1F"/>
              </a:solidFill>
              <a:latin typeface="Lato" panose="020F0502020204030203"/>
            </a:endParaRPr>
          </a:p>
        </p:txBody>
      </p:sp>
      <p:sp>
        <p:nvSpPr>
          <p:cNvPr id="6" name="Marcador de contenido 2">
            <a:extLst>
              <a:ext uri="{FF2B5EF4-FFF2-40B4-BE49-F238E27FC236}">
                <a16:creationId xmlns:a16="http://schemas.microsoft.com/office/drawing/2014/main" id="{804AD6B4-35C6-4444-95D1-2CB83C56F148}"/>
              </a:ext>
            </a:extLst>
          </p:cNvPr>
          <p:cNvSpPr txBox="1">
            <a:spLocks/>
          </p:cNvSpPr>
          <p:nvPr/>
        </p:nvSpPr>
        <p:spPr>
          <a:xfrm>
            <a:off x="0" y="3897385"/>
            <a:ext cx="12192000" cy="16919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solidFill>
                  <a:srgbClr val="1F1F1F"/>
                </a:solidFill>
                <a:latin typeface="Lato" panose="020F0502020204030203"/>
              </a:rPr>
              <a:t> Los servicios de Go4Clients de seguimiento de llamadas le permiten asignar un número de teléfono diferente por campaña y comparar los resultados para ver la efectividad de cada campaña</a:t>
            </a:r>
            <a:endParaRPr lang="es-CO" dirty="0">
              <a:solidFill>
                <a:srgbClr val="1F1F1F"/>
              </a:solidFill>
              <a:latin typeface="Lato" panose="020F0502020204030203"/>
            </a:endParaRPr>
          </a:p>
          <a:p>
            <a:pPr marL="0" indent="0" algn="just">
              <a:buNone/>
            </a:pPr>
            <a:endParaRPr lang="es-ES" dirty="0">
              <a:solidFill>
                <a:srgbClr val="1F1F1F"/>
              </a:solidFill>
              <a:latin typeface="Lato" panose="020F0502020204030203"/>
            </a:endParaRPr>
          </a:p>
        </p:txBody>
      </p:sp>
      <p:sp>
        <p:nvSpPr>
          <p:cNvPr id="7" name="Marcador de contenido 2">
            <a:extLst>
              <a:ext uri="{FF2B5EF4-FFF2-40B4-BE49-F238E27FC236}">
                <a16:creationId xmlns:a16="http://schemas.microsoft.com/office/drawing/2014/main" id="{7BEC0D6C-36F2-45FE-9241-499CF4EAB9A2}"/>
              </a:ext>
            </a:extLst>
          </p:cNvPr>
          <p:cNvSpPr txBox="1">
            <a:spLocks/>
          </p:cNvSpPr>
          <p:nvPr/>
        </p:nvSpPr>
        <p:spPr>
          <a:xfrm>
            <a:off x="0" y="5211650"/>
            <a:ext cx="12309231" cy="1540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solidFill>
                  <a:srgbClr val="1F1F1F"/>
                </a:solidFill>
                <a:latin typeface="Lato" panose="020F0502020204030203"/>
              </a:rPr>
              <a:t> Identificador de llamadas personalizado: establezca su propia marcación interna directa (DID) o número de llamada gratuita (TFN) como número de origen de la campaña.</a:t>
            </a:r>
          </a:p>
        </p:txBody>
      </p:sp>
    </p:spTree>
    <p:extLst>
      <p:ext uri="{BB962C8B-B14F-4D97-AF65-F5344CB8AC3E}">
        <p14:creationId xmlns:p14="http://schemas.microsoft.com/office/powerpoint/2010/main" val="132084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152BAB-850E-4D97-B216-F82799D380C1}"/>
              </a:ext>
            </a:extLst>
          </p:cNvPr>
          <p:cNvSpPr>
            <a:spLocks noGrp="1"/>
          </p:cNvSpPr>
          <p:nvPr>
            <p:ph type="title"/>
          </p:nvPr>
        </p:nvSpPr>
        <p:spPr/>
        <p:txBody>
          <a:bodyPr/>
          <a:lstStyle/>
          <a:p>
            <a:r>
              <a:rPr lang="es-ES" dirty="0"/>
              <a:t>¿Cómo crear una campaña de llamadas Masivas?</a:t>
            </a:r>
            <a:endParaRPr lang="es-CO" dirty="0"/>
          </a:p>
        </p:txBody>
      </p:sp>
      <p:pic>
        <p:nvPicPr>
          <p:cNvPr id="4" name="Marcador de contenido 3">
            <a:extLst>
              <a:ext uri="{FF2B5EF4-FFF2-40B4-BE49-F238E27FC236}">
                <a16:creationId xmlns:a16="http://schemas.microsoft.com/office/drawing/2014/main" id="{D0D62187-E7D6-4281-8363-789AC3D1F4ED}"/>
              </a:ext>
            </a:extLst>
          </p:cNvPr>
          <p:cNvPicPr>
            <a:picLocks noGrp="1" noChangeAspect="1"/>
          </p:cNvPicPr>
          <p:nvPr>
            <p:ph idx="1"/>
          </p:nvPr>
        </p:nvPicPr>
        <p:blipFill>
          <a:blip r:embed="rId2"/>
          <a:stretch>
            <a:fillRect/>
          </a:stretch>
        </p:blipFill>
        <p:spPr>
          <a:xfrm>
            <a:off x="0" y="2534723"/>
            <a:ext cx="12299256" cy="2672860"/>
          </a:xfrm>
          <a:prstGeom prst="rect">
            <a:avLst/>
          </a:prstGeom>
        </p:spPr>
      </p:pic>
    </p:spTree>
    <p:extLst>
      <p:ext uri="{BB962C8B-B14F-4D97-AF65-F5344CB8AC3E}">
        <p14:creationId xmlns:p14="http://schemas.microsoft.com/office/powerpoint/2010/main" val="3420685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94F8BD-9F5F-4252-8458-E20632DAA755}"/>
              </a:ext>
            </a:extLst>
          </p:cNvPr>
          <p:cNvSpPr>
            <a:spLocks noGrp="1"/>
          </p:cNvSpPr>
          <p:nvPr>
            <p:ph type="title"/>
          </p:nvPr>
        </p:nvSpPr>
        <p:spPr/>
        <p:txBody>
          <a:bodyPr/>
          <a:lstStyle/>
          <a:p>
            <a:r>
              <a:rPr lang="es-ES" dirty="0"/>
              <a:t>Transferencia de llamadas</a:t>
            </a:r>
            <a:endParaRPr lang="es-CO" dirty="0"/>
          </a:p>
        </p:txBody>
      </p:sp>
      <p:pic>
        <p:nvPicPr>
          <p:cNvPr id="4" name="Marcador de contenido 3">
            <a:extLst>
              <a:ext uri="{FF2B5EF4-FFF2-40B4-BE49-F238E27FC236}">
                <a16:creationId xmlns:a16="http://schemas.microsoft.com/office/drawing/2014/main" id="{599E0013-8773-4EFF-9F6B-7E8BEAA01776}"/>
              </a:ext>
            </a:extLst>
          </p:cNvPr>
          <p:cNvPicPr>
            <a:picLocks noGrp="1" noChangeAspect="1"/>
          </p:cNvPicPr>
          <p:nvPr>
            <p:ph idx="1"/>
          </p:nvPr>
        </p:nvPicPr>
        <p:blipFill>
          <a:blip r:embed="rId2"/>
          <a:stretch>
            <a:fillRect/>
          </a:stretch>
        </p:blipFill>
        <p:spPr>
          <a:xfrm>
            <a:off x="974350" y="2178050"/>
            <a:ext cx="10243300" cy="3998913"/>
          </a:xfrm>
          <a:prstGeom prst="rect">
            <a:avLst/>
          </a:prstGeom>
        </p:spPr>
      </p:pic>
    </p:spTree>
    <p:extLst>
      <p:ext uri="{BB962C8B-B14F-4D97-AF65-F5344CB8AC3E}">
        <p14:creationId xmlns:p14="http://schemas.microsoft.com/office/powerpoint/2010/main" val="1303748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1A8ADC-865D-4CC1-BBF9-489B77DC2D49}"/>
              </a:ext>
            </a:extLst>
          </p:cNvPr>
          <p:cNvSpPr>
            <a:spLocks noGrp="1"/>
          </p:cNvSpPr>
          <p:nvPr>
            <p:ph type="title"/>
          </p:nvPr>
        </p:nvSpPr>
        <p:spPr>
          <a:xfrm>
            <a:off x="112541" y="365125"/>
            <a:ext cx="7329267" cy="1325563"/>
          </a:xfrm>
        </p:spPr>
        <p:txBody>
          <a:bodyPr/>
          <a:lstStyle/>
          <a:p>
            <a:r>
              <a:rPr lang="es-ES" dirty="0"/>
              <a:t>Beneficios Transferencia de llamadas</a:t>
            </a:r>
            <a:endParaRPr lang="es-CO" dirty="0"/>
          </a:p>
        </p:txBody>
      </p:sp>
      <p:sp>
        <p:nvSpPr>
          <p:cNvPr id="3" name="Marcador de contenido 2">
            <a:extLst>
              <a:ext uri="{FF2B5EF4-FFF2-40B4-BE49-F238E27FC236}">
                <a16:creationId xmlns:a16="http://schemas.microsoft.com/office/drawing/2014/main" id="{03F41329-987F-4C66-A5A8-881FA8E586F6}"/>
              </a:ext>
            </a:extLst>
          </p:cNvPr>
          <p:cNvSpPr>
            <a:spLocks noGrp="1"/>
          </p:cNvSpPr>
          <p:nvPr>
            <p:ph idx="1"/>
          </p:nvPr>
        </p:nvSpPr>
        <p:spPr>
          <a:xfrm>
            <a:off x="2184008" y="2599965"/>
            <a:ext cx="10515600" cy="565265"/>
          </a:xfrm>
        </p:spPr>
        <p:txBody>
          <a:bodyPr/>
          <a:lstStyle/>
          <a:p>
            <a:r>
              <a:rPr lang="es-ES" b="0" i="0" dirty="0">
                <a:solidFill>
                  <a:srgbClr val="1F1F1F"/>
                </a:solidFill>
                <a:effectLst/>
                <a:latin typeface="Lato" panose="020F0502020204030203"/>
              </a:rPr>
              <a:t>Mejorar el servicio al cliente / experiencia</a:t>
            </a:r>
            <a:endParaRPr lang="es-CO" dirty="0"/>
          </a:p>
        </p:txBody>
      </p:sp>
      <p:sp>
        <p:nvSpPr>
          <p:cNvPr id="4" name="Marcador de contenido 2">
            <a:extLst>
              <a:ext uri="{FF2B5EF4-FFF2-40B4-BE49-F238E27FC236}">
                <a16:creationId xmlns:a16="http://schemas.microsoft.com/office/drawing/2014/main" id="{0C053A79-2A27-4EA8-8368-53E5762F0C0F}"/>
              </a:ext>
            </a:extLst>
          </p:cNvPr>
          <p:cNvSpPr txBox="1">
            <a:spLocks/>
          </p:cNvSpPr>
          <p:nvPr/>
        </p:nvSpPr>
        <p:spPr>
          <a:xfrm>
            <a:off x="2184008" y="3447863"/>
            <a:ext cx="10515600" cy="5652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b="0" i="0" dirty="0">
                <a:solidFill>
                  <a:srgbClr val="1F1F1F"/>
                </a:solidFill>
                <a:effectLst/>
                <a:latin typeface="Lato" panose="020F0502020204030203"/>
              </a:rPr>
              <a:t>Generar más prospectos de clientes.</a:t>
            </a:r>
            <a:endParaRPr lang="es-CO" dirty="0"/>
          </a:p>
        </p:txBody>
      </p:sp>
      <p:sp>
        <p:nvSpPr>
          <p:cNvPr id="5" name="Marcador de contenido 2">
            <a:extLst>
              <a:ext uri="{FF2B5EF4-FFF2-40B4-BE49-F238E27FC236}">
                <a16:creationId xmlns:a16="http://schemas.microsoft.com/office/drawing/2014/main" id="{9F21BB3A-2F45-4CFB-BD95-DBD6D96EC319}"/>
              </a:ext>
            </a:extLst>
          </p:cNvPr>
          <p:cNvSpPr txBox="1">
            <a:spLocks/>
          </p:cNvSpPr>
          <p:nvPr/>
        </p:nvSpPr>
        <p:spPr>
          <a:xfrm>
            <a:off x="2184008" y="4295761"/>
            <a:ext cx="10515600" cy="5652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solidFill>
                  <a:srgbClr val="1F1F1F"/>
                </a:solidFill>
                <a:latin typeface="Lato" panose="020F0502020204030203"/>
              </a:rPr>
              <a:t> Mejorar la eficiencia </a:t>
            </a:r>
            <a:r>
              <a:rPr lang="es-ES" b="0" i="0" dirty="0">
                <a:solidFill>
                  <a:srgbClr val="1F1F1F"/>
                </a:solidFill>
                <a:effectLst/>
                <a:latin typeface="Lato" panose="020F0502020204030203"/>
              </a:rPr>
              <a:t>de los centros de llamadas.</a:t>
            </a:r>
            <a:endParaRPr lang="es-CO" dirty="0"/>
          </a:p>
        </p:txBody>
      </p:sp>
      <p:sp>
        <p:nvSpPr>
          <p:cNvPr id="6" name="Marcador de contenido 2">
            <a:extLst>
              <a:ext uri="{FF2B5EF4-FFF2-40B4-BE49-F238E27FC236}">
                <a16:creationId xmlns:a16="http://schemas.microsoft.com/office/drawing/2014/main" id="{FD352009-DF39-422F-9B5F-F121EBB32126}"/>
              </a:ext>
            </a:extLst>
          </p:cNvPr>
          <p:cNvSpPr txBox="1">
            <a:spLocks/>
          </p:cNvSpPr>
          <p:nvPr/>
        </p:nvSpPr>
        <p:spPr>
          <a:xfrm>
            <a:off x="2184008" y="5143659"/>
            <a:ext cx="10515600" cy="5652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CO" b="0" i="0" dirty="0">
                <a:solidFill>
                  <a:srgbClr val="1F1F1F"/>
                </a:solidFill>
                <a:effectLst/>
                <a:latin typeface="Lato" panose="020F0502020204030203"/>
              </a:rPr>
              <a:t>Mejor uso de agentes.</a:t>
            </a:r>
            <a:endParaRPr lang="es-CO" dirty="0"/>
          </a:p>
        </p:txBody>
      </p:sp>
    </p:spTree>
    <p:extLst>
      <p:ext uri="{BB962C8B-B14F-4D97-AF65-F5344CB8AC3E}">
        <p14:creationId xmlns:p14="http://schemas.microsoft.com/office/powerpoint/2010/main" val="1996638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A9B107-762C-4867-9F9C-B2C752DEE59E}"/>
              </a:ext>
            </a:extLst>
          </p:cNvPr>
          <p:cNvSpPr>
            <a:spLocks noGrp="1"/>
          </p:cNvSpPr>
          <p:nvPr>
            <p:ph type="title"/>
          </p:nvPr>
        </p:nvSpPr>
        <p:spPr/>
        <p:txBody>
          <a:bodyPr/>
          <a:lstStyle/>
          <a:p>
            <a:r>
              <a:rPr lang="es-ES" dirty="0"/>
              <a:t>MENSAJES DE TEXTO</a:t>
            </a:r>
            <a:endParaRPr lang="es-CO" dirty="0"/>
          </a:p>
        </p:txBody>
      </p:sp>
      <p:pic>
        <p:nvPicPr>
          <p:cNvPr id="4" name="Imagen 3">
            <a:extLst>
              <a:ext uri="{FF2B5EF4-FFF2-40B4-BE49-F238E27FC236}">
                <a16:creationId xmlns:a16="http://schemas.microsoft.com/office/drawing/2014/main" id="{B3105049-E579-4B47-BCEF-1047319A4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4613" y="166341"/>
            <a:ext cx="1524347" cy="1524347"/>
          </a:xfrm>
          <a:prstGeom prst="rect">
            <a:avLst/>
          </a:prstGeom>
        </p:spPr>
      </p:pic>
      <p:pic>
        <p:nvPicPr>
          <p:cNvPr id="5" name="Imagen 4">
            <a:extLst>
              <a:ext uri="{FF2B5EF4-FFF2-40B4-BE49-F238E27FC236}">
                <a16:creationId xmlns:a16="http://schemas.microsoft.com/office/drawing/2014/main" id="{D2A60756-9965-42EE-8169-C6BA4BEA05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177934"/>
            <a:ext cx="938975" cy="946800"/>
          </a:xfrm>
          <a:prstGeom prst="rect">
            <a:avLst/>
          </a:prstGeom>
        </p:spPr>
      </p:pic>
      <p:pic>
        <p:nvPicPr>
          <p:cNvPr id="6" name="Imagen 5">
            <a:extLst>
              <a:ext uri="{FF2B5EF4-FFF2-40B4-BE49-F238E27FC236}">
                <a16:creationId xmlns:a16="http://schemas.microsoft.com/office/drawing/2014/main" id="{A74360CF-4089-4B14-ADAD-5FEB850210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199" y="3265822"/>
            <a:ext cx="946800" cy="946800"/>
          </a:xfrm>
          <a:prstGeom prst="rect">
            <a:avLst/>
          </a:prstGeom>
        </p:spPr>
      </p:pic>
      <p:pic>
        <p:nvPicPr>
          <p:cNvPr id="7" name="Marcador de contenido 6">
            <a:extLst>
              <a:ext uri="{FF2B5EF4-FFF2-40B4-BE49-F238E27FC236}">
                <a16:creationId xmlns:a16="http://schemas.microsoft.com/office/drawing/2014/main" id="{609BBC10-883A-4142-B44D-F48BDE3D631F}"/>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838197" y="4345896"/>
            <a:ext cx="946800" cy="946800"/>
          </a:xfrm>
          <a:prstGeom prst="rect">
            <a:avLst/>
          </a:prstGeom>
        </p:spPr>
      </p:pic>
      <p:pic>
        <p:nvPicPr>
          <p:cNvPr id="9" name="Imagen 8">
            <a:extLst>
              <a:ext uri="{FF2B5EF4-FFF2-40B4-BE49-F238E27FC236}">
                <a16:creationId xmlns:a16="http://schemas.microsoft.com/office/drawing/2014/main" id="{211AB9A7-5BBA-4D6D-B7FB-4E79537423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198" y="5425970"/>
            <a:ext cx="938975" cy="946800"/>
          </a:xfrm>
          <a:prstGeom prst="rect">
            <a:avLst/>
          </a:prstGeom>
        </p:spPr>
      </p:pic>
      <p:sp>
        <p:nvSpPr>
          <p:cNvPr id="10" name="Marcador de contenido 2">
            <a:extLst>
              <a:ext uri="{FF2B5EF4-FFF2-40B4-BE49-F238E27FC236}">
                <a16:creationId xmlns:a16="http://schemas.microsoft.com/office/drawing/2014/main" id="{54C74622-D7AC-4483-842F-8F5E41D229AB}"/>
              </a:ext>
            </a:extLst>
          </p:cNvPr>
          <p:cNvSpPr txBox="1">
            <a:spLocks/>
          </p:cNvSpPr>
          <p:nvPr/>
        </p:nvSpPr>
        <p:spPr>
          <a:xfrm>
            <a:off x="1935480" y="5673501"/>
            <a:ext cx="9418320" cy="6710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t>Construya </a:t>
            </a:r>
            <a:r>
              <a:rPr lang="es-ES" dirty="0" err="1"/>
              <a:t>landing</a:t>
            </a:r>
            <a:r>
              <a:rPr lang="es-ES" dirty="0"/>
              <a:t> </a:t>
            </a:r>
            <a:r>
              <a:rPr lang="es-ES" dirty="0" err="1"/>
              <a:t>pages</a:t>
            </a:r>
            <a:r>
              <a:rPr lang="es-ES" dirty="0"/>
              <a:t> rápidamente, </a:t>
            </a:r>
            <a:r>
              <a:rPr lang="es-ES" dirty="0" err="1"/>
              <a:t>personalicelas</a:t>
            </a:r>
            <a:r>
              <a:rPr lang="es-ES" dirty="0"/>
              <a:t> y agregue cuantos botones de acción requiera.</a:t>
            </a:r>
            <a:endParaRPr lang="es-CO" dirty="0"/>
          </a:p>
        </p:txBody>
      </p:sp>
      <p:sp>
        <p:nvSpPr>
          <p:cNvPr id="12" name="Marcador de contenido 2">
            <a:extLst>
              <a:ext uri="{FF2B5EF4-FFF2-40B4-BE49-F238E27FC236}">
                <a16:creationId xmlns:a16="http://schemas.microsoft.com/office/drawing/2014/main" id="{C8D50326-6910-4096-B4DB-F9AFAD392EB3}"/>
              </a:ext>
            </a:extLst>
          </p:cNvPr>
          <p:cNvSpPr txBox="1">
            <a:spLocks/>
          </p:cNvSpPr>
          <p:nvPr/>
        </p:nvSpPr>
        <p:spPr>
          <a:xfrm>
            <a:off x="1935480" y="2480815"/>
            <a:ext cx="9418320" cy="642553"/>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t>Acortador de URL donde puede rastrear todas sus campañas con una herramienta.</a:t>
            </a:r>
            <a:endParaRPr lang="es-CO" dirty="0"/>
          </a:p>
        </p:txBody>
      </p:sp>
      <p:sp>
        <p:nvSpPr>
          <p:cNvPr id="14" name="Marcador de contenido 2">
            <a:extLst>
              <a:ext uri="{FF2B5EF4-FFF2-40B4-BE49-F238E27FC236}">
                <a16:creationId xmlns:a16="http://schemas.microsoft.com/office/drawing/2014/main" id="{76D4DC2A-7579-40FC-8E00-2FD9AEBA4362}"/>
              </a:ext>
            </a:extLst>
          </p:cNvPr>
          <p:cNvSpPr txBox="1">
            <a:spLocks/>
          </p:cNvSpPr>
          <p:nvPr/>
        </p:nvSpPr>
        <p:spPr>
          <a:xfrm>
            <a:off x="1935480" y="3465893"/>
            <a:ext cx="9418320" cy="5374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t>Campañas de mensajes doble vía con auto respuesta.</a:t>
            </a:r>
            <a:endParaRPr lang="es-CO" dirty="0"/>
          </a:p>
        </p:txBody>
      </p:sp>
      <p:sp>
        <p:nvSpPr>
          <p:cNvPr id="15" name="Marcador de contenido 2">
            <a:extLst>
              <a:ext uri="{FF2B5EF4-FFF2-40B4-BE49-F238E27FC236}">
                <a16:creationId xmlns:a16="http://schemas.microsoft.com/office/drawing/2014/main" id="{B9018FEF-1848-45F2-9206-05DFB36BAA9D}"/>
              </a:ext>
            </a:extLst>
          </p:cNvPr>
          <p:cNvSpPr txBox="1">
            <a:spLocks/>
          </p:cNvSpPr>
          <p:nvPr/>
        </p:nvSpPr>
        <p:spPr>
          <a:xfrm>
            <a:off x="1935480" y="4488352"/>
            <a:ext cx="9418320" cy="9376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dirty="0"/>
              <a:t>Personalice sus mensajes de texto.</a:t>
            </a:r>
            <a:endParaRPr lang="es-CO" dirty="0"/>
          </a:p>
        </p:txBody>
      </p:sp>
    </p:spTree>
    <p:extLst>
      <p:ext uri="{BB962C8B-B14F-4D97-AF65-F5344CB8AC3E}">
        <p14:creationId xmlns:p14="http://schemas.microsoft.com/office/powerpoint/2010/main" val="3972074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83DB3F-C6F4-45F2-8EAE-DBECFA847280}"/>
              </a:ext>
            </a:extLst>
          </p:cNvPr>
          <p:cNvSpPr>
            <a:spLocks noGrp="1"/>
          </p:cNvSpPr>
          <p:nvPr>
            <p:ph type="title"/>
          </p:nvPr>
        </p:nvSpPr>
        <p:spPr/>
        <p:txBody>
          <a:bodyPr/>
          <a:lstStyle/>
          <a:p>
            <a:r>
              <a:rPr lang="es-ES" dirty="0"/>
              <a:t>¿Cómo funciona un acortador de URL?</a:t>
            </a:r>
            <a:endParaRPr lang="es-CO" dirty="0"/>
          </a:p>
        </p:txBody>
      </p:sp>
      <p:pic>
        <p:nvPicPr>
          <p:cNvPr id="4" name="Imagen 3">
            <a:extLst>
              <a:ext uri="{FF2B5EF4-FFF2-40B4-BE49-F238E27FC236}">
                <a16:creationId xmlns:a16="http://schemas.microsoft.com/office/drawing/2014/main" id="{C04CFB8D-8761-417F-920A-801CCD01B27B}"/>
              </a:ext>
            </a:extLst>
          </p:cNvPr>
          <p:cNvPicPr>
            <a:picLocks noChangeAspect="1"/>
          </p:cNvPicPr>
          <p:nvPr/>
        </p:nvPicPr>
        <p:blipFill>
          <a:blip r:embed="rId2"/>
          <a:stretch>
            <a:fillRect/>
          </a:stretch>
        </p:blipFill>
        <p:spPr>
          <a:xfrm>
            <a:off x="0" y="2771336"/>
            <a:ext cx="12146905" cy="2273105"/>
          </a:xfrm>
          <a:prstGeom prst="rect">
            <a:avLst/>
          </a:prstGeom>
        </p:spPr>
      </p:pic>
    </p:spTree>
    <p:extLst>
      <p:ext uri="{BB962C8B-B14F-4D97-AF65-F5344CB8AC3E}">
        <p14:creationId xmlns:p14="http://schemas.microsoft.com/office/powerpoint/2010/main" val="2115393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1C28F7-887F-4740-8087-00A632AAD99E}"/>
              </a:ext>
            </a:extLst>
          </p:cNvPr>
          <p:cNvSpPr>
            <a:spLocks noGrp="1"/>
          </p:cNvSpPr>
          <p:nvPr>
            <p:ph type="title"/>
          </p:nvPr>
        </p:nvSpPr>
        <p:spPr/>
        <p:txBody>
          <a:bodyPr/>
          <a:lstStyle/>
          <a:p>
            <a:r>
              <a:rPr lang="es-ES" dirty="0"/>
              <a:t>SMS Chat en vivo</a:t>
            </a:r>
            <a:endParaRPr lang="es-CO" dirty="0"/>
          </a:p>
        </p:txBody>
      </p:sp>
      <p:sp>
        <p:nvSpPr>
          <p:cNvPr id="3" name="Marcador de contenido 2">
            <a:extLst>
              <a:ext uri="{FF2B5EF4-FFF2-40B4-BE49-F238E27FC236}">
                <a16:creationId xmlns:a16="http://schemas.microsoft.com/office/drawing/2014/main" id="{9D5CB3C0-AE98-4F93-ACD8-80C70FA025AD}"/>
              </a:ext>
            </a:extLst>
          </p:cNvPr>
          <p:cNvSpPr>
            <a:spLocks noGrp="1"/>
          </p:cNvSpPr>
          <p:nvPr>
            <p:ph idx="1"/>
          </p:nvPr>
        </p:nvSpPr>
        <p:spPr>
          <a:xfrm>
            <a:off x="1513449" y="2815297"/>
            <a:ext cx="10515600" cy="551197"/>
          </a:xfrm>
        </p:spPr>
        <p:txBody>
          <a:bodyPr/>
          <a:lstStyle/>
          <a:p>
            <a:r>
              <a:rPr lang="es-ES" b="0" i="0" dirty="0">
                <a:solidFill>
                  <a:srgbClr val="1F1F1F"/>
                </a:solidFill>
                <a:effectLst/>
                <a:latin typeface="Lato" panose="020F0502020204030203"/>
              </a:rPr>
              <a:t>Chatee con clientes potenciales en tiempo real</a:t>
            </a:r>
            <a:endParaRPr lang="es-CO" dirty="0"/>
          </a:p>
        </p:txBody>
      </p:sp>
      <p:sp>
        <p:nvSpPr>
          <p:cNvPr id="4" name="Marcador de contenido 2">
            <a:extLst>
              <a:ext uri="{FF2B5EF4-FFF2-40B4-BE49-F238E27FC236}">
                <a16:creationId xmlns:a16="http://schemas.microsoft.com/office/drawing/2014/main" id="{C203870F-AFCE-4C16-A934-61AFEFC00B72}"/>
              </a:ext>
            </a:extLst>
          </p:cNvPr>
          <p:cNvSpPr txBox="1">
            <a:spLocks/>
          </p:cNvSpPr>
          <p:nvPr/>
        </p:nvSpPr>
        <p:spPr>
          <a:xfrm>
            <a:off x="1513449" y="3583811"/>
            <a:ext cx="10515600" cy="5511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solidFill>
                  <a:srgbClr val="1F1F1F"/>
                </a:solidFill>
                <a:latin typeface="Lato" panose="020F0502020204030203"/>
              </a:rPr>
              <a:t>Mejore el servicio al cliente / compromiso</a:t>
            </a:r>
            <a:endParaRPr lang="es-CO" dirty="0"/>
          </a:p>
        </p:txBody>
      </p:sp>
      <p:sp>
        <p:nvSpPr>
          <p:cNvPr id="5" name="Marcador de contenido 2">
            <a:extLst>
              <a:ext uri="{FF2B5EF4-FFF2-40B4-BE49-F238E27FC236}">
                <a16:creationId xmlns:a16="http://schemas.microsoft.com/office/drawing/2014/main" id="{84B3B8AC-F84A-48E8-869C-3246380E78B8}"/>
              </a:ext>
            </a:extLst>
          </p:cNvPr>
          <p:cNvSpPr txBox="1">
            <a:spLocks/>
          </p:cNvSpPr>
          <p:nvPr/>
        </p:nvSpPr>
        <p:spPr>
          <a:xfrm>
            <a:off x="1513449" y="4311878"/>
            <a:ext cx="10515600" cy="85226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buFont typeface="Arial" panose="020B0604020202020204" pitchFamily="34" charset="0"/>
              <a:buChar char="•"/>
            </a:pPr>
            <a:r>
              <a:rPr lang="es-ES" b="0" i="0" dirty="0">
                <a:solidFill>
                  <a:srgbClr val="1F1F1F"/>
                </a:solidFill>
                <a:effectLst/>
                <a:latin typeface="Lato" panose="020F0502020204030203"/>
              </a:rPr>
              <a:t>La solución de chat Go4Clients proporciona capacidades incomparables en la industria</a:t>
            </a:r>
          </a:p>
        </p:txBody>
      </p:sp>
      <p:sp>
        <p:nvSpPr>
          <p:cNvPr id="6" name="Marcador de contenido 2">
            <a:extLst>
              <a:ext uri="{FF2B5EF4-FFF2-40B4-BE49-F238E27FC236}">
                <a16:creationId xmlns:a16="http://schemas.microsoft.com/office/drawing/2014/main" id="{F5A3DD41-B43D-478E-9A88-C235ECE9E35C}"/>
              </a:ext>
            </a:extLst>
          </p:cNvPr>
          <p:cNvSpPr txBox="1">
            <a:spLocks/>
          </p:cNvSpPr>
          <p:nvPr/>
        </p:nvSpPr>
        <p:spPr>
          <a:xfrm>
            <a:off x="1513449" y="5341014"/>
            <a:ext cx="10515600" cy="5511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solidFill>
                  <a:srgbClr val="1F1F1F"/>
                </a:solidFill>
                <a:latin typeface="Lato" panose="020F0502020204030203"/>
              </a:rPr>
              <a:t>Chatee con clientes potenciales en tiempo real</a:t>
            </a:r>
            <a:endParaRPr lang="es-CO" dirty="0"/>
          </a:p>
        </p:txBody>
      </p:sp>
      <p:pic>
        <p:nvPicPr>
          <p:cNvPr id="7" name="Imagen 6">
            <a:extLst>
              <a:ext uri="{FF2B5EF4-FFF2-40B4-BE49-F238E27FC236}">
                <a16:creationId xmlns:a16="http://schemas.microsoft.com/office/drawing/2014/main" id="{A6598441-FDDE-4790-B285-CBF07EB92C12}"/>
              </a:ext>
            </a:extLst>
          </p:cNvPr>
          <p:cNvPicPr>
            <a:picLocks noChangeAspect="1"/>
          </p:cNvPicPr>
          <p:nvPr/>
        </p:nvPicPr>
        <p:blipFill>
          <a:blip r:embed="rId2"/>
          <a:stretch>
            <a:fillRect/>
          </a:stretch>
        </p:blipFill>
        <p:spPr>
          <a:xfrm>
            <a:off x="8886825" y="0"/>
            <a:ext cx="3305175" cy="2800350"/>
          </a:xfrm>
          <a:prstGeom prst="rect">
            <a:avLst/>
          </a:prstGeom>
        </p:spPr>
      </p:pic>
    </p:spTree>
    <p:extLst>
      <p:ext uri="{BB962C8B-B14F-4D97-AF65-F5344CB8AC3E}">
        <p14:creationId xmlns:p14="http://schemas.microsoft.com/office/powerpoint/2010/main" val="1455464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0124EA-A922-488A-8393-718B74A26AF0}"/>
              </a:ext>
            </a:extLst>
          </p:cNvPr>
          <p:cNvSpPr>
            <a:spLocks noGrp="1"/>
          </p:cNvSpPr>
          <p:nvPr>
            <p:ph type="title"/>
          </p:nvPr>
        </p:nvSpPr>
        <p:spPr/>
        <p:txBody>
          <a:bodyPr/>
          <a:lstStyle/>
          <a:p>
            <a:r>
              <a:rPr lang="es-ES" dirty="0"/>
              <a:t>¿Cómo funciona el SMS Chat?</a:t>
            </a:r>
            <a:endParaRPr lang="es-CO" dirty="0"/>
          </a:p>
        </p:txBody>
      </p:sp>
      <p:pic>
        <p:nvPicPr>
          <p:cNvPr id="4" name="Imagen 3">
            <a:extLst>
              <a:ext uri="{FF2B5EF4-FFF2-40B4-BE49-F238E27FC236}">
                <a16:creationId xmlns:a16="http://schemas.microsoft.com/office/drawing/2014/main" id="{0885B3FA-61DE-445D-962F-4A76927A5988}"/>
              </a:ext>
            </a:extLst>
          </p:cNvPr>
          <p:cNvPicPr>
            <a:picLocks noChangeAspect="1"/>
          </p:cNvPicPr>
          <p:nvPr/>
        </p:nvPicPr>
        <p:blipFill>
          <a:blip r:embed="rId2"/>
          <a:stretch>
            <a:fillRect/>
          </a:stretch>
        </p:blipFill>
        <p:spPr>
          <a:xfrm>
            <a:off x="461962" y="2972093"/>
            <a:ext cx="11268075" cy="2095500"/>
          </a:xfrm>
          <a:prstGeom prst="rect">
            <a:avLst/>
          </a:prstGeom>
        </p:spPr>
      </p:pic>
    </p:spTree>
    <p:extLst>
      <p:ext uri="{BB962C8B-B14F-4D97-AF65-F5344CB8AC3E}">
        <p14:creationId xmlns:p14="http://schemas.microsoft.com/office/powerpoint/2010/main" val="1005283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B0B13E-7D3C-47C1-839F-81B10284B3F0}"/>
              </a:ext>
            </a:extLst>
          </p:cNvPr>
          <p:cNvSpPr>
            <a:spLocks noGrp="1"/>
          </p:cNvSpPr>
          <p:nvPr>
            <p:ph type="title"/>
          </p:nvPr>
        </p:nvSpPr>
        <p:spPr/>
        <p:txBody>
          <a:bodyPr/>
          <a:lstStyle/>
          <a:p>
            <a:r>
              <a:rPr lang="es-ES" dirty="0"/>
              <a:t>SMS doble vía o 2Way</a:t>
            </a:r>
            <a:endParaRPr lang="es-CO" dirty="0"/>
          </a:p>
        </p:txBody>
      </p:sp>
      <p:sp>
        <p:nvSpPr>
          <p:cNvPr id="3" name="Marcador de contenido 2">
            <a:extLst>
              <a:ext uri="{FF2B5EF4-FFF2-40B4-BE49-F238E27FC236}">
                <a16:creationId xmlns:a16="http://schemas.microsoft.com/office/drawing/2014/main" id="{2ECD797C-0790-443A-9B87-8DCF867657D4}"/>
              </a:ext>
            </a:extLst>
          </p:cNvPr>
          <p:cNvSpPr>
            <a:spLocks noGrp="1"/>
          </p:cNvSpPr>
          <p:nvPr>
            <p:ph idx="1"/>
          </p:nvPr>
        </p:nvSpPr>
        <p:spPr>
          <a:xfrm>
            <a:off x="838200" y="2469840"/>
            <a:ext cx="10515600" cy="959160"/>
          </a:xfrm>
        </p:spPr>
        <p:txBody>
          <a:bodyPr/>
          <a:lstStyle/>
          <a:p>
            <a:pPr algn="just"/>
            <a:r>
              <a:rPr lang="es-ES" b="0" i="0" dirty="0">
                <a:solidFill>
                  <a:srgbClr val="1F1F1F"/>
                </a:solidFill>
                <a:effectLst/>
                <a:latin typeface="Lato" panose="020F0502020204030203"/>
              </a:rPr>
              <a:t>Envíe mensajes automatizados dinámicos personalizados a los usuarios en función de las interacciones.</a:t>
            </a:r>
            <a:endParaRPr lang="es-CO" dirty="0"/>
          </a:p>
        </p:txBody>
      </p:sp>
      <p:pic>
        <p:nvPicPr>
          <p:cNvPr id="4" name="Imagen 3">
            <a:extLst>
              <a:ext uri="{FF2B5EF4-FFF2-40B4-BE49-F238E27FC236}">
                <a16:creationId xmlns:a16="http://schemas.microsoft.com/office/drawing/2014/main" id="{3AC9092A-D936-4D44-9A17-A393546239E1}"/>
              </a:ext>
            </a:extLst>
          </p:cNvPr>
          <p:cNvPicPr>
            <a:picLocks noChangeAspect="1"/>
          </p:cNvPicPr>
          <p:nvPr/>
        </p:nvPicPr>
        <p:blipFill>
          <a:blip r:embed="rId2"/>
          <a:stretch>
            <a:fillRect/>
          </a:stretch>
        </p:blipFill>
        <p:spPr>
          <a:xfrm>
            <a:off x="8801100" y="0"/>
            <a:ext cx="3390900" cy="2352675"/>
          </a:xfrm>
          <a:prstGeom prst="rect">
            <a:avLst/>
          </a:prstGeom>
        </p:spPr>
      </p:pic>
      <p:sp>
        <p:nvSpPr>
          <p:cNvPr id="5" name="Marcador de contenido 2">
            <a:extLst>
              <a:ext uri="{FF2B5EF4-FFF2-40B4-BE49-F238E27FC236}">
                <a16:creationId xmlns:a16="http://schemas.microsoft.com/office/drawing/2014/main" id="{E6E0C2F6-9B5B-4A6A-B1CF-07BED8F9A252}"/>
              </a:ext>
            </a:extLst>
          </p:cNvPr>
          <p:cNvSpPr txBox="1">
            <a:spLocks/>
          </p:cNvSpPr>
          <p:nvPr/>
        </p:nvSpPr>
        <p:spPr>
          <a:xfrm>
            <a:off x="838200" y="3728572"/>
            <a:ext cx="10515600" cy="9591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b="0" i="0" dirty="0">
                <a:solidFill>
                  <a:srgbClr val="1F1F1F"/>
                </a:solidFill>
                <a:effectLst/>
                <a:latin typeface="Lato" panose="020F0502020204030203"/>
              </a:rPr>
              <a:t>Aumente la efectividad de su campaña sin aumentar su carga de trabajo.</a:t>
            </a:r>
            <a:endParaRPr lang="es-CO" dirty="0"/>
          </a:p>
        </p:txBody>
      </p:sp>
      <p:sp>
        <p:nvSpPr>
          <p:cNvPr id="6" name="Marcador de contenido 2">
            <a:extLst>
              <a:ext uri="{FF2B5EF4-FFF2-40B4-BE49-F238E27FC236}">
                <a16:creationId xmlns:a16="http://schemas.microsoft.com/office/drawing/2014/main" id="{E0A61DB4-4CD4-4416-BB51-6D623C8AE1BB}"/>
              </a:ext>
            </a:extLst>
          </p:cNvPr>
          <p:cNvSpPr txBox="1">
            <a:spLocks/>
          </p:cNvSpPr>
          <p:nvPr/>
        </p:nvSpPr>
        <p:spPr>
          <a:xfrm>
            <a:off x="838200" y="4987304"/>
            <a:ext cx="10515600" cy="9591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b="0" i="0" dirty="0">
                <a:solidFill>
                  <a:srgbClr val="1F1F1F"/>
                </a:solidFill>
                <a:effectLst/>
                <a:latin typeface="Lato" panose="020F0502020204030203"/>
              </a:rPr>
              <a:t>Llegue a los usuarios que ya están comprometidos con su marca para dar ese paso final para convertir.</a:t>
            </a:r>
            <a:endParaRPr lang="es-CO" dirty="0"/>
          </a:p>
        </p:txBody>
      </p:sp>
    </p:spTree>
    <p:extLst>
      <p:ext uri="{BB962C8B-B14F-4D97-AF65-F5344CB8AC3E}">
        <p14:creationId xmlns:p14="http://schemas.microsoft.com/office/powerpoint/2010/main" val="3550838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E27310-6733-4966-B42F-02B8390E67A1}"/>
              </a:ext>
            </a:extLst>
          </p:cNvPr>
          <p:cNvSpPr>
            <a:spLocks noGrp="1"/>
          </p:cNvSpPr>
          <p:nvPr>
            <p:ph type="title"/>
          </p:nvPr>
        </p:nvSpPr>
        <p:spPr/>
        <p:txBody>
          <a:bodyPr/>
          <a:lstStyle/>
          <a:p>
            <a:r>
              <a:rPr lang="es-ES" dirty="0"/>
              <a:t>¿Cómo funciona?</a:t>
            </a:r>
            <a:endParaRPr lang="es-CO" dirty="0"/>
          </a:p>
        </p:txBody>
      </p:sp>
      <p:pic>
        <p:nvPicPr>
          <p:cNvPr id="4" name="Imagen 3">
            <a:extLst>
              <a:ext uri="{FF2B5EF4-FFF2-40B4-BE49-F238E27FC236}">
                <a16:creationId xmlns:a16="http://schemas.microsoft.com/office/drawing/2014/main" id="{3079CB25-9C26-4E3C-B0BC-04F7D733667E}"/>
              </a:ext>
            </a:extLst>
          </p:cNvPr>
          <p:cNvPicPr>
            <a:picLocks noChangeAspect="1"/>
          </p:cNvPicPr>
          <p:nvPr/>
        </p:nvPicPr>
        <p:blipFill>
          <a:blip r:embed="rId2"/>
          <a:stretch>
            <a:fillRect/>
          </a:stretch>
        </p:blipFill>
        <p:spPr>
          <a:xfrm>
            <a:off x="423862" y="2990484"/>
            <a:ext cx="11344275" cy="2143125"/>
          </a:xfrm>
          <a:prstGeom prst="rect">
            <a:avLst/>
          </a:prstGeom>
        </p:spPr>
      </p:pic>
    </p:spTree>
    <p:extLst>
      <p:ext uri="{BB962C8B-B14F-4D97-AF65-F5344CB8AC3E}">
        <p14:creationId xmlns:p14="http://schemas.microsoft.com/office/powerpoint/2010/main" val="1636074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2D3E69-0953-4B8A-AD62-9DA846969E06}"/>
              </a:ext>
            </a:extLst>
          </p:cNvPr>
          <p:cNvSpPr>
            <a:spLocks noGrp="1"/>
          </p:cNvSpPr>
          <p:nvPr>
            <p:ph type="title"/>
          </p:nvPr>
        </p:nvSpPr>
        <p:spPr/>
        <p:txBody>
          <a:bodyPr/>
          <a:lstStyle/>
          <a:p>
            <a:r>
              <a:rPr lang="es-ES" dirty="0"/>
              <a:t>EMAIL</a:t>
            </a:r>
            <a:endParaRPr lang="es-CO" dirty="0"/>
          </a:p>
        </p:txBody>
      </p:sp>
      <p:pic>
        <p:nvPicPr>
          <p:cNvPr id="5" name="Marcador de contenido 4">
            <a:extLst>
              <a:ext uri="{FF2B5EF4-FFF2-40B4-BE49-F238E27FC236}">
                <a16:creationId xmlns:a16="http://schemas.microsoft.com/office/drawing/2014/main" id="{0A11D5D6-607D-4B06-8FE7-57FCEA8A962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37486" y="36428"/>
            <a:ext cx="1654260" cy="1654260"/>
          </a:xfrm>
        </p:spPr>
      </p:pic>
      <p:pic>
        <p:nvPicPr>
          <p:cNvPr id="6" name="Imagen 5">
            <a:extLst>
              <a:ext uri="{FF2B5EF4-FFF2-40B4-BE49-F238E27FC236}">
                <a16:creationId xmlns:a16="http://schemas.microsoft.com/office/drawing/2014/main" id="{3E13F16E-0C8D-4156-A47F-728EF05251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0852" y="5226347"/>
            <a:ext cx="946800" cy="946800"/>
          </a:xfrm>
          <a:prstGeom prst="rect">
            <a:avLst/>
          </a:prstGeom>
        </p:spPr>
      </p:pic>
      <p:pic>
        <p:nvPicPr>
          <p:cNvPr id="7" name="Imagen 6">
            <a:extLst>
              <a:ext uri="{FF2B5EF4-FFF2-40B4-BE49-F238E27FC236}">
                <a16:creationId xmlns:a16="http://schemas.microsoft.com/office/drawing/2014/main" id="{63924C9A-7374-4688-906F-5B6A8B9D1C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0852" y="2482200"/>
            <a:ext cx="946800" cy="946800"/>
          </a:xfrm>
          <a:prstGeom prst="rect">
            <a:avLst/>
          </a:prstGeom>
        </p:spPr>
      </p:pic>
      <p:pic>
        <p:nvPicPr>
          <p:cNvPr id="9" name="Imagen 8">
            <a:extLst>
              <a:ext uri="{FF2B5EF4-FFF2-40B4-BE49-F238E27FC236}">
                <a16:creationId xmlns:a16="http://schemas.microsoft.com/office/drawing/2014/main" id="{C895DC69-370F-4E0D-90C8-D4B7D2910E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0852" y="3791121"/>
            <a:ext cx="946800" cy="946800"/>
          </a:xfrm>
          <a:prstGeom prst="rect">
            <a:avLst/>
          </a:prstGeom>
        </p:spPr>
      </p:pic>
      <p:sp>
        <p:nvSpPr>
          <p:cNvPr id="10" name="Marcador de contenido 2">
            <a:extLst>
              <a:ext uri="{FF2B5EF4-FFF2-40B4-BE49-F238E27FC236}">
                <a16:creationId xmlns:a16="http://schemas.microsoft.com/office/drawing/2014/main" id="{915226B5-FC3B-462F-AA44-CDBF319119D2}"/>
              </a:ext>
            </a:extLst>
          </p:cNvPr>
          <p:cNvSpPr txBox="1">
            <a:spLocks/>
          </p:cNvSpPr>
          <p:nvPr/>
        </p:nvSpPr>
        <p:spPr>
          <a:xfrm>
            <a:off x="2241799" y="2682259"/>
            <a:ext cx="9418320" cy="6425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sz="2400" dirty="0"/>
              <a:t>Permite crear plantillas llamativas usando el método de arrastrar y soltar.</a:t>
            </a:r>
            <a:endParaRPr lang="es-CO" sz="2400" dirty="0"/>
          </a:p>
        </p:txBody>
      </p:sp>
      <p:sp>
        <p:nvSpPr>
          <p:cNvPr id="11" name="Marcador de contenido 2">
            <a:extLst>
              <a:ext uri="{FF2B5EF4-FFF2-40B4-BE49-F238E27FC236}">
                <a16:creationId xmlns:a16="http://schemas.microsoft.com/office/drawing/2014/main" id="{8C8364CB-54DD-455D-9E74-049988FD8B43}"/>
              </a:ext>
            </a:extLst>
          </p:cNvPr>
          <p:cNvSpPr txBox="1">
            <a:spLocks/>
          </p:cNvSpPr>
          <p:nvPr/>
        </p:nvSpPr>
        <p:spPr>
          <a:xfrm>
            <a:off x="2277124" y="3612558"/>
            <a:ext cx="9418320" cy="642553"/>
          </a:xfrm>
          <a:prstGeom prst="rect">
            <a:avLst/>
          </a:prstGeom>
        </p:spPr>
        <p:txBody>
          <a:bodyPr vert="horz" lIns="91440" tIns="45720" rIns="91440" bIns="45720" rtlCol="0">
            <a:noAutofit/>
          </a:bodyPr>
          <a:lstStyle>
            <a:defPPr>
              <a:defRPr lang="es-CO"/>
            </a:defPPr>
            <a:lvl1pPr marL="228600" indent="-228600" algn="just">
              <a:lnSpc>
                <a:spcPct val="90000"/>
              </a:lnSpc>
              <a:spcBef>
                <a:spcPts val="1000"/>
              </a:spcBef>
              <a:buFont typeface="Arial" panose="020B0604020202020204" pitchFamily="34" charset="0"/>
              <a:buChar char="•"/>
              <a:defRPr sz="2400">
                <a:latin typeface="Lato" panose="020F0502020204030203" pitchFamily="34" charset="0"/>
              </a:defRPr>
            </a:lvl1pPr>
            <a:lvl2pPr marL="685800" indent="-228600">
              <a:lnSpc>
                <a:spcPct val="90000"/>
              </a:lnSpc>
              <a:spcBef>
                <a:spcPts val="500"/>
              </a:spcBef>
              <a:buFont typeface="Arial" panose="020B0604020202020204" pitchFamily="34" charset="0"/>
              <a:buChar char="•"/>
              <a:defRPr sz="2400">
                <a:latin typeface="Lato" panose="020F0502020204030203" pitchFamily="34" charset="0"/>
              </a:defRPr>
            </a:lvl2pPr>
            <a:lvl3pPr marL="1143000" indent="-228600">
              <a:lnSpc>
                <a:spcPct val="90000"/>
              </a:lnSpc>
              <a:spcBef>
                <a:spcPts val="500"/>
              </a:spcBef>
              <a:buFont typeface="Arial" panose="020B0604020202020204" pitchFamily="34" charset="0"/>
              <a:buChar char="•"/>
              <a:defRPr sz="2000">
                <a:latin typeface="Lato" panose="020F0502020204030203" pitchFamily="34" charset="0"/>
              </a:defRPr>
            </a:lvl3pPr>
            <a:lvl4pPr marL="1600200" indent="-228600">
              <a:lnSpc>
                <a:spcPct val="90000"/>
              </a:lnSpc>
              <a:spcBef>
                <a:spcPts val="500"/>
              </a:spcBef>
              <a:buFont typeface="Arial" panose="020B0604020202020204" pitchFamily="34" charset="0"/>
              <a:buChar char="•"/>
              <a:defRPr>
                <a:latin typeface="Lato" panose="020F0502020204030203" pitchFamily="34" charset="0"/>
              </a:defRPr>
            </a:lvl4pPr>
            <a:lvl5pPr marL="2057400" indent="-228600">
              <a:lnSpc>
                <a:spcPct val="90000"/>
              </a:lnSpc>
              <a:spcBef>
                <a:spcPts val="500"/>
              </a:spcBef>
              <a:buFont typeface="Arial" panose="020B0604020202020204" pitchFamily="34" charset="0"/>
              <a:buChar char="•"/>
              <a:defRPr>
                <a:latin typeface="Lato" panose="020F0502020204030203"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 dirty="0"/>
              <a:t>Llegue a una audiencia global.</a:t>
            </a:r>
            <a:endParaRPr lang="es-CO" dirty="0"/>
          </a:p>
        </p:txBody>
      </p:sp>
      <p:sp>
        <p:nvSpPr>
          <p:cNvPr id="12" name="Marcador de contenido 2">
            <a:extLst>
              <a:ext uri="{FF2B5EF4-FFF2-40B4-BE49-F238E27FC236}">
                <a16:creationId xmlns:a16="http://schemas.microsoft.com/office/drawing/2014/main" id="{3F221C5A-4EDD-4599-962B-7B7D19032B2B}"/>
              </a:ext>
            </a:extLst>
          </p:cNvPr>
          <p:cNvSpPr txBox="1">
            <a:spLocks/>
          </p:cNvSpPr>
          <p:nvPr/>
        </p:nvSpPr>
        <p:spPr>
          <a:xfrm>
            <a:off x="2277124" y="5530594"/>
            <a:ext cx="9418320" cy="6425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sz="2400" dirty="0"/>
              <a:t>Envíe mensajes personalizados.</a:t>
            </a:r>
            <a:endParaRPr lang="es-CO" sz="2400" dirty="0"/>
          </a:p>
        </p:txBody>
      </p:sp>
      <p:sp>
        <p:nvSpPr>
          <p:cNvPr id="13" name="Marcador de contenido 2">
            <a:extLst>
              <a:ext uri="{FF2B5EF4-FFF2-40B4-BE49-F238E27FC236}">
                <a16:creationId xmlns:a16="http://schemas.microsoft.com/office/drawing/2014/main" id="{D3DEF8E8-B515-425E-A1FA-E1D5C559C500}"/>
              </a:ext>
            </a:extLst>
          </p:cNvPr>
          <p:cNvSpPr txBox="1">
            <a:spLocks/>
          </p:cNvSpPr>
          <p:nvPr/>
        </p:nvSpPr>
        <p:spPr>
          <a:xfrm>
            <a:off x="2277124" y="4410938"/>
            <a:ext cx="9418320" cy="642553"/>
          </a:xfrm>
          <a:prstGeom prst="rect">
            <a:avLst/>
          </a:prstGeom>
        </p:spPr>
        <p:txBody>
          <a:bodyPr vert="horz" lIns="91440" tIns="45720" rIns="91440" bIns="45720" rtlCol="0">
            <a:noAutofit/>
          </a:bodyPr>
          <a:lstStyle>
            <a:defPPr>
              <a:defRPr lang="es-CO"/>
            </a:defPPr>
            <a:lvl1pPr marL="228600" indent="-228600" algn="just">
              <a:lnSpc>
                <a:spcPct val="90000"/>
              </a:lnSpc>
              <a:spcBef>
                <a:spcPts val="1000"/>
              </a:spcBef>
              <a:buFont typeface="Arial" panose="020B0604020202020204" pitchFamily="34" charset="0"/>
              <a:buChar char="•"/>
              <a:defRPr sz="2400">
                <a:latin typeface="Lato" panose="020F0502020204030203" pitchFamily="34" charset="0"/>
              </a:defRPr>
            </a:lvl1pPr>
            <a:lvl2pPr marL="685800" indent="-228600">
              <a:lnSpc>
                <a:spcPct val="90000"/>
              </a:lnSpc>
              <a:spcBef>
                <a:spcPts val="500"/>
              </a:spcBef>
              <a:buFont typeface="Arial" panose="020B0604020202020204" pitchFamily="34" charset="0"/>
              <a:buChar char="•"/>
              <a:defRPr sz="2400">
                <a:latin typeface="Lato" panose="020F0502020204030203" pitchFamily="34" charset="0"/>
              </a:defRPr>
            </a:lvl2pPr>
            <a:lvl3pPr marL="1143000" indent="-228600">
              <a:lnSpc>
                <a:spcPct val="90000"/>
              </a:lnSpc>
              <a:spcBef>
                <a:spcPts val="500"/>
              </a:spcBef>
              <a:buFont typeface="Arial" panose="020B0604020202020204" pitchFamily="34" charset="0"/>
              <a:buChar char="•"/>
              <a:defRPr sz="2000">
                <a:latin typeface="Lato" panose="020F0502020204030203" pitchFamily="34" charset="0"/>
              </a:defRPr>
            </a:lvl3pPr>
            <a:lvl4pPr marL="1600200" indent="-228600">
              <a:lnSpc>
                <a:spcPct val="90000"/>
              </a:lnSpc>
              <a:spcBef>
                <a:spcPts val="500"/>
              </a:spcBef>
              <a:buFont typeface="Arial" panose="020B0604020202020204" pitchFamily="34" charset="0"/>
              <a:buChar char="•"/>
              <a:defRPr>
                <a:latin typeface="Lato" panose="020F0502020204030203" pitchFamily="34" charset="0"/>
              </a:defRPr>
            </a:lvl4pPr>
            <a:lvl5pPr marL="2057400" indent="-228600">
              <a:lnSpc>
                <a:spcPct val="90000"/>
              </a:lnSpc>
              <a:spcBef>
                <a:spcPts val="500"/>
              </a:spcBef>
              <a:buFont typeface="Arial" panose="020B0604020202020204" pitchFamily="34" charset="0"/>
              <a:buChar char="•"/>
              <a:defRPr>
                <a:latin typeface="Lato" panose="020F0502020204030203"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s-ES" dirty="0"/>
              <a:t>El correo electrónico se integra fácilmente con otros canales de comercialización.</a:t>
            </a:r>
            <a:endParaRPr lang="es-CO" dirty="0"/>
          </a:p>
        </p:txBody>
      </p:sp>
    </p:spTree>
    <p:extLst>
      <p:ext uri="{BB962C8B-B14F-4D97-AF65-F5344CB8AC3E}">
        <p14:creationId xmlns:p14="http://schemas.microsoft.com/office/powerpoint/2010/main" val="15572855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2E0EC6-3985-4963-8818-6F1BE42126D1}"/>
              </a:ext>
            </a:extLst>
          </p:cNvPr>
          <p:cNvSpPr>
            <a:spLocks noGrp="1"/>
          </p:cNvSpPr>
          <p:nvPr>
            <p:ph type="title"/>
          </p:nvPr>
        </p:nvSpPr>
        <p:spPr/>
        <p:txBody>
          <a:bodyPr/>
          <a:lstStyle/>
          <a:p>
            <a:r>
              <a:rPr lang="es-ES" dirty="0"/>
              <a:t>¿Cómo funciona?</a:t>
            </a:r>
            <a:endParaRPr lang="es-CO" dirty="0"/>
          </a:p>
        </p:txBody>
      </p:sp>
      <p:pic>
        <p:nvPicPr>
          <p:cNvPr id="4" name="Imagen 3">
            <a:extLst>
              <a:ext uri="{FF2B5EF4-FFF2-40B4-BE49-F238E27FC236}">
                <a16:creationId xmlns:a16="http://schemas.microsoft.com/office/drawing/2014/main" id="{2709F0B8-06F3-49ED-A2D1-0979285277D3}"/>
              </a:ext>
            </a:extLst>
          </p:cNvPr>
          <p:cNvPicPr>
            <a:picLocks noChangeAspect="1"/>
          </p:cNvPicPr>
          <p:nvPr/>
        </p:nvPicPr>
        <p:blipFill>
          <a:blip r:embed="rId2"/>
          <a:stretch>
            <a:fillRect/>
          </a:stretch>
        </p:blipFill>
        <p:spPr>
          <a:xfrm>
            <a:off x="314325" y="2620111"/>
            <a:ext cx="11563350" cy="3114675"/>
          </a:xfrm>
          <a:prstGeom prst="rect">
            <a:avLst/>
          </a:prstGeom>
        </p:spPr>
      </p:pic>
    </p:spTree>
    <p:extLst>
      <p:ext uri="{BB962C8B-B14F-4D97-AF65-F5344CB8AC3E}">
        <p14:creationId xmlns:p14="http://schemas.microsoft.com/office/powerpoint/2010/main" val="36141706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F799F5-FD02-4F45-8E10-114A84E802AB}"/>
              </a:ext>
            </a:extLst>
          </p:cNvPr>
          <p:cNvSpPr>
            <a:spLocks noGrp="1"/>
          </p:cNvSpPr>
          <p:nvPr>
            <p:ph type="title"/>
          </p:nvPr>
        </p:nvSpPr>
        <p:spPr>
          <a:xfrm>
            <a:off x="98474" y="365125"/>
            <a:ext cx="7230794" cy="1325563"/>
          </a:xfrm>
        </p:spPr>
        <p:txBody>
          <a:bodyPr/>
          <a:lstStyle/>
          <a:p>
            <a:r>
              <a:rPr lang="es-ES" dirty="0"/>
              <a:t>Proceso de convertir un Email a SMS</a:t>
            </a:r>
            <a:endParaRPr lang="es-CO" dirty="0"/>
          </a:p>
        </p:txBody>
      </p:sp>
      <p:pic>
        <p:nvPicPr>
          <p:cNvPr id="4" name="Marcador de contenido 3">
            <a:extLst>
              <a:ext uri="{FF2B5EF4-FFF2-40B4-BE49-F238E27FC236}">
                <a16:creationId xmlns:a16="http://schemas.microsoft.com/office/drawing/2014/main" id="{BCAD6C30-164A-4442-A6D4-4F2F7DD5E0F3}"/>
              </a:ext>
            </a:extLst>
          </p:cNvPr>
          <p:cNvPicPr>
            <a:picLocks noGrp="1" noChangeAspect="1"/>
          </p:cNvPicPr>
          <p:nvPr>
            <p:ph idx="1"/>
          </p:nvPr>
        </p:nvPicPr>
        <p:blipFill>
          <a:blip r:embed="rId2"/>
          <a:stretch>
            <a:fillRect/>
          </a:stretch>
        </p:blipFill>
        <p:spPr>
          <a:xfrm>
            <a:off x="450165" y="2044418"/>
            <a:ext cx="11310425" cy="4273262"/>
          </a:xfrm>
          <a:prstGeom prst="rect">
            <a:avLst/>
          </a:prstGeom>
        </p:spPr>
      </p:pic>
    </p:spTree>
    <p:extLst>
      <p:ext uri="{BB962C8B-B14F-4D97-AF65-F5344CB8AC3E}">
        <p14:creationId xmlns:p14="http://schemas.microsoft.com/office/powerpoint/2010/main" val="736956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E2155F-1193-463D-B09F-A7BCF331DE72}"/>
              </a:ext>
            </a:extLst>
          </p:cNvPr>
          <p:cNvSpPr>
            <a:spLocks noGrp="1"/>
          </p:cNvSpPr>
          <p:nvPr>
            <p:ph type="title"/>
          </p:nvPr>
        </p:nvSpPr>
        <p:spPr/>
        <p:txBody>
          <a:bodyPr/>
          <a:lstStyle/>
          <a:p>
            <a:r>
              <a:rPr lang="es-ES" dirty="0"/>
              <a:t>Secuencias Automáticas</a:t>
            </a:r>
            <a:endParaRPr lang="es-CO" dirty="0"/>
          </a:p>
        </p:txBody>
      </p:sp>
      <p:sp>
        <p:nvSpPr>
          <p:cNvPr id="3" name="Marcador de contenido 2">
            <a:extLst>
              <a:ext uri="{FF2B5EF4-FFF2-40B4-BE49-F238E27FC236}">
                <a16:creationId xmlns:a16="http://schemas.microsoft.com/office/drawing/2014/main" id="{16A60A74-6CC7-45EE-A095-F9594F5FD229}"/>
              </a:ext>
            </a:extLst>
          </p:cNvPr>
          <p:cNvSpPr>
            <a:spLocks noGrp="1"/>
          </p:cNvSpPr>
          <p:nvPr>
            <p:ph idx="1"/>
          </p:nvPr>
        </p:nvSpPr>
        <p:spPr>
          <a:xfrm>
            <a:off x="1246163" y="2863735"/>
            <a:ext cx="10515600" cy="565265"/>
          </a:xfrm>
        </p:spPr>
        <p:txBody>
          <a:bodyPr/>
          <a:lstStyle/>
          <a:p>
            <a:r>
              <a:rPr lang="sv-SE" dirty="0"/>
              <a:t>Interfaz intuitiva de Drag And Drop.</a:t>
            </a:r>
            <a:endParaRPr lang="es-CO" dirty="0"/>
          </a:p>
        </p:txBody>
      </p:sp>
      <p:pic>
        <p:nvPicPr>
          <p:cNvPr id="5" name="Imagen 4">
            <a:extLst>
              <a:ext uri="{FF2B5EF4-FFF2-40B4-BE49-F238E27FC236}">
                <a16:creationId xmlns:a16="http://schemas.microsoft.com/office/drawing/2014/main" id="{5AD64E89-99AF-4B25-8CCB-AA4E71BC4735}"/>
              </a:ext>
            </a:extLst>
          </p:cNvPr>
          <p:cNvPicPr>
            <a:picLocks noChangeAspect="1"/>
          </p:cNvPicPr>
          <p:nvPr/>
        </p:nvPicPr>
        <p:blipFill rotWithShape="1">
          <a:blip r:embed="rId2"/>
          <a:srcRect t="12366" r="7679" b="6620"/>
          <a:stretch/>
        </p:blipFill>
        <p:spPr>
          <a:xfrm>
            <a:off x="8357968" y="0"/>
            <a:ext cx="3834032" cy="2392143"/>
          </a:xfrm>
          <a:prstGeom prst="rect">
            <a:avLst/>
          </a:prstGeom>
        </p:spPr>
      </p:pic>
      <p:sp>
        <p:nvSpPr>
          <p:cNvPr id="6" name="Marcador de contenido 2">
            <a:extLst>
              <a:ext uri="{FF2B5EF4-FFF2-40B4-BE49-F238E27FC236}">
                <a16:creationId xmlns:a16="http://schemas.microsoft.com/office/drawing/2014/main" id="{AC2E97B4-DAFE-479E-91F2-F04B58DD695A}"/>
              </a:ext>
            </a:extLst>
          </p:cNvPr>
          <p:cNvSpPr txBox="1">
            <a:spLocks/>
          </p:cNvSpPr>
          <p:nvPr/>
        </p:nvSpPr>
        <p:spPr>
          <a:xfrm>
            <a:off x="1246163" y="3565190"/>
            <a:ext cx="10515600" cy="5652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sv-SE" dirty="0"/>
              <a:t>Información centralizada.</a:t>
            </a:r>
            <a:endParaRPr lang="es-CO" dirty="0"/>
          </a:p>
        </p:txBody>
      </p:sp>
      <p:sp>
        <p:nvSpPr>
          <p:cNvPr id="7" name="Marcador de contenido 2">
            <a:extLst>
              <a:ext uri="{FF2B5EF4-FFF2-40B4-BE49-F238E27FC236}">
                <a16:creationId xmlns:a16="http://schemas.microsoft.com/office/drawing/2014/main" id="{5B49D2DD-98D5-44A7-A929-8A4EEDA67BAC}"/>
              </a:ext>
            </a:extLst>
          </p:cNvPr>
          <p:cNvSpPr txBox="1">
            <a:spLocks/>
          </p:cNvSpPr>
          <p:nvPr/>
        </p:nvSpPr>
        <p:spPr>
          <a:xfrm>
            <a:off x="1246163" y="4311313"/>
            <a:ext cx="10515600" cy="5652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dirty="0"/>
              <a:t>Retargeting sin manipulación de datos.</a:t>
            </a:r>
            <a:endParaRPr lang="es-CO" dirty="0"/>
          </a:p>
        </p:txBody>
      </p:sp>
      <p:sp>
        <p:nvSpPr>
          <p:cNvPr id="8" name="Marcador de contenido 2">
            <a:extLst>
              <a:ext uri="{FF2B5EF4-FFF2-40B4-BE49-F238E27FC236}">
                <a16:creationId xmlns:a16="http://schemas.microsoft.com/office/drawing/2014/main" id="{C303CED6-AB26-4044-AF6A-A224C523713A}"/>
              </a:ext>
            </a:extLst>
          </p:cNvPr>
          <p:cNvSpPr txBox="1">
            <a:spLocks/>
          </p:cNvSpPr>
          <p:nvPr/>
        </p:nvSpPr>
        <p:spPr>
          <a:xfrm>
            <a:off x="1246163" y="5057436"/>
            <a:ext cx="10515600" cy="5652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sv-SE" dirty="0"/>
              <a:t>Integraciones con módulos Externos.</a:t>
            </a:r>
            <a:endParaRPr lang="es-CO" dirty="0"/>
          </a:p>
        </p:txBody>
      </p:sp>
    </p:spTree>
    <p:extLst>
      <p:ext uri="{BB962C8B-B14F-4D97-AF65-F5344CB8AC3E}">
        <p14:creationId xmlns:p14="http://schemas.microsoft.com/office/powerpoint/2010/main" val="335043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5766BF-14F0-41FA-8FE2-A2B359A11700}"/>
              </a:ext>
            </a:extLst>
          </p:cNvPr>
          <p:cNvSpPr>
            <a:spLocks noGrp="1"/>
          </p:cNvSpPr>
          <p:nvPr>
            <p:ph type="title"/>
          </p:nvPr>
        </p:nvSpPr>
        <p:spPr/>
        <p:txBody>
          <a:bodyPr/>
          <a:lstStyle/>
          <a:p>
            <a:r>
              <a:rPr lang="es-ES" dirty="0"/>
              <a:t>Ejemplos de secuencias automatizadas</a:t>
            </a:r>
            <a:endParaRPr lang="es-CO" dirty="0"/>
          </a:p>
        </p:txBody>
      </p:sp>
      <p:pic>
        <p:nvPicPr>
          <p:cNvPr id="5" name="Marcador de contenido 4">
            <a:extLst>
              <a:ext uri="{FF2B5EF4-FFF2-40B4-BE49-F238E27FC236}">
                <a16:creationId xmlns:a16="http://schemas.microsoft.com/office/drawing/2014/main" id="{2611CBB8-5942-43B5-9FD6-7769E5488083}"/>
              </a:ext>
            </a:extLst>
          </p:cNvPr>
          <p:cNvPicPr>
            <a:picLocks noGrp="1" noChangeAspect="1"/>
          </p:cNvPicPr>
          <p:nvPr>
            <p:ph sz="half" idx="1"/>
          </p:nvPr>
        </p:nvPicPr>
        <p:blipFill>
          <a:blip r:embed="rId2"/>
          <a:stretch>
            <a:fillRect/>
          </a:stretch>
        </p:blipFill>
        <p:spPr>
          <a:xfrm>
            <a:off x="1930146" y="2162175"/>
            <a:ext cx="2997708" cy="4014788"/>
          </a:xfrm>
          <a:prstGeom prst="rect">
            <a:avLst/>
          </a:prstGeom>
        </p:spPr>
      </p:pic>
      <p:pic>
        <p:nvPicPr>
          <p:cNvPr id="7" name="Marcador de contenido 6">
            <a:extLst>
              <a:ext uri="{FF2B5EF4-FFF2-40B4-BE49-F238E27FC236}">
                <a16:creationId xmlns:a16="http://schemas.microsoft.com/office/drawing/2014/main" id="{3646A5D8-89AB-4E55-8509-98B9A145B862}"/>
              </a:ext>
            </a:extLst>
          </p:cNvPr>
          <p:cNvPicPr>
            <a:picLocks noGrp="1" noChangeAspect="1"/>
          </p:cNvPicPr>
          <p:nvPr>
            <p:ph sz="half" idx="2"/>
          </p:nvPr>
        </p:nvPicPr>
        <p:blipFill>
          <a:blip r:embed="rId3"/>
          <a:stretch>
            <a:fillRect/>
          </a:stretch>
        </p:blipFill>
        <p:spPr>
          <a:xfrm>
            <a:off x="7335060" y="2162175"/>
            <a:ext cx="2855880" cy="4014788"/>
          </a:xfrm>
          <a:prstGeom prst="rect">
            <a:avLst/>
          </a:prstGeom>
        </p:spPr>
      </p:pic>
    </p:spTree>
    <p:extLst>
      <p:ext uri="{BB962C8B-B14F-4D97-AF65-F5344CB8AC3E}">
        <p14:creationId xmlns:p14="http://schemas.microsoft.com/office/powerpoint/2010/main" val="28299098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36B1C3-F265-4F3E-A3AD-BE41C3C9D959}"/>
              </a:ext>
            </a:extLst>
          </p:cNvPr>
          <p:cNvSpPr>
            <a:spLocks noGrp="1"/>
          </p:cNvSpPr>
          <p:nvPr>
            <p:ph type="title"/>
          </p:nvPr>
        </p:nvSpPr>
        <p:spPr>
          <a:xfrm>
            <a:off x="253218" y="365125"/>
            <a:ext cx="6654658" cy="1325563"/>
          </a:xfrm>
        </p:spPr>
        <p:txBody>
          <a:bodyPr>
            <a:normAutofit/>
          </a:bodyPr>
          <a:lstStyle/>
          <a:p>
            <a:r>
              <a:rPr lang="es-ES" sz="3600" dirty="0"/>
              <a:t>Integración</a:t>
            </a:r>
            <a:endParaRPr lang="es-CO" dirty="0"/>
          </a:p>
        </p:txBody>
      </p:sp>
      <p:pic>
        <p:nvPicPr>
          <p:cNvPr id="4" name="Imagen 3">
            <a:extLst>
              <a:ext uri="{FF2B5EF4-FFF2-40B4-BE49-F238E27FC236}">
                <a16:creationId xmlns:a16="http://schemas.microsoft.com/office/drawing/2014/main" id="{9D10E00D-23BA-4BA0-AFB0-6608346006D6}"/>
              </a:ext>
            </a:extLst>
          </p:cNvPr>
          <p:cNvPicPr>
            <a:picLocks noChangeAspect="1"/>
          </p:cNvPicPr>
          <p:nvPr/>
        </p:nvPicPr>
        <p:blipFill>
          <a:blip r:embed="rId2"/>
          <a:stretch>
            <a:fillRect/>
          </a:stretch>
        </p:blipFill>
        <p:spPr>
          <a:xfrm>
            <a:off x="8882369" y="58836"/>
            <a:ext cx="2779748" cy="2088375"/>
          </a:xfrm>
          <a:prstGeom prst="rect">
            <a:avLst/>
          </a:prstGeom>
        </p:spPr>
      </p:pic>
      <p:grpSp>
        <p:nvGrpSpPr>
          <p:cNvPr id="5" name="Grupo 4">
            <a:extLst>
              <a:ext uri="{FF2B5EF4-FFF2-40B4-BE49-F238E27FC236}">
                <a16:creationId xmlns:a16="http://schemas.microsoft.com/office/drawing/2014/main" id="{F73548B4-57A4-4AE7-82E9-21BFF82C375A}"/>
              </a:ext>
            </a:extLst>
          </p:cNvPr>
          <p:cNvGrpSpPr/>
          <p:nvPr/>
        </p:nvGrpSpPr>
        <p:grpSpPr>
          <a:xfrm>
            <a:off x="5958840" y="2030825"/>
            <a:ext cx="4675896" cy="1448495"/>
            <a:chOff x="0" y="0"/>
            <a:chExt cx="7076212" cy="1720582"/>
          </a:xfrm>
        </p:grpSpPr>
        <p:sp>
          <p:nvSpPr>
            <p:cNvPr id="6" name="Flecha: pentágono 5">
              <a:extLst>
                <a:ext uri="{FF2B5EF4-FFF2-40B4-BE49-F238E27FC236}">
                  <a16:creationId xmlns:a16="http://schemas.microsoft.com/office/drawing/2014/main" id="{4ABEC11A-EC39-4207-967D-C1AE2C4DC0B1}"/>
                </a:ext>
              </a:extLst>
            </p:cNvPr>
            <p:cNvSpPr/>
            <p:nvPr/>
          </p:nvSpPr>
          <p:spPr>
            <a:xfrm>
              <a:off x="481308" y="333547"/>
              <a:ext cx="6594904" cy="1387035"/>
            </a:xfrm>
            <a:prstGeom prst="homePlate">
              <a:avLst>
                <a:gd name="adj" fmla="val 0"/>
              </a:avLst>
            </a:prstGeom>
          </p:spPr>
          <p:style>
            <a:lnRef idx="2">
              <a:schemeClr val="accent1"/>
            </a:lnRef>
            <a:fillRef idx="1">
              <a:schemeClr val="lt1"/>
            </a:fillRef>
            <a:effectRef idx="0">
              <a:schemeClr val="accent1"/>
            </a:effectRef>
            <a:fontRef idx="minor">
              <a:schemeClr val="dk1"/>
            </a:fontRef>
          </p:style>
          <p:txBody>
            <a:bodyPr wrap="square" rtlCol="0" anchor="ctr">
              <a:noAutofit/>
            </a:bodyPr>
            <a:lstStyle/>
            <a:p>
              <a:pPr algn="just">
                <a:spcAft>
                  <a:spcPts val="800"/>
                </a:spcAft>
              </a:pPr>
              <a:r>
                <a:rPr lang="es-ES" sz="1800" b="1" kern="1200" dirty="0">
                  <a:solidFill>
                    <a:srgbClr val="000000"/>
                  </a:solidFill>
                  <a:effectLst/>
                  <a:latin typeface="Lato" panose="020F0502020204030203"/>
                  <a:ea typeface="Calibri" panose="020F0502020204030204" pitchFamily="34" charset="0"/>
                  <a:cs typeface="Times New Roman" panose="02020603050405020304" pitchFamily="18" charset="0"/>
                </a:rPr>
                <a:t>     </a:t>
              </a:r>
              <a:r>
                <a:rPr lang="es-ES" sz="1200" b="1" kern="1200" dirty="0">
                  <a:solidFill>
                    <a:srgbClr val="000000"/>
                  </a:solidFill>
                  <a:effectLst/>
                  <a:latin typeface="Lato" panose="020F0502020204030203"/>
                  <a:ea typeface="Calibri" panose="020F0502020204030204" pitchFamily="34" charset="0"/>
                  <a:cs typeface="Times New Roman" panose="02020603050405020304" pitchFamily="18" charset="0"/>
                </a:rPr>
                <a:t>Adquisición: </a:t>
              </a:r>
              <a:r>
                <a:rPr lang="es-ES" sz="1200" kern="1200" dirty="0">
                  <a:solidFill>
                    <a:srgbClr val="000000"/>
                  </a:solidFill>
                  <a:effectLst/>
                  <a:latin typeface="Lato" panose="020F0502020204030203"/>
                  <a:ea typeface="Calibri" panose="020F0502020204030204" pitchFamily="34" charset="0"/>
                  <a:cs typeface="Times New Roman" panose="02020603050405020304" pitchFamily="18" charset="0"/>
                </a:rPr>
                <a:t>Ahora necesita la información de contacto. Go4Clients le permite crear secuencias combinando Email, SMS y, Llamadas, para enviar información sobre la solución que su producto le trae al usuario. Haga esto hasta que logre que el usuario deje la información de contacto.</a:t>
              </a:r>
              <a:endParaRPr lang="es-CO" sz="1100" dirty="0">
                <a:effectLst/>
                <a:latin typeface="Lato" panose="020F0502020204030203"/>
                <a:ea typeface="Calibri" panose="020F0502020204030204" pitchFamily="34" charset="0"/>
                <a:cs typeface="Times New Roman" panose="02020603050405020304" pitchFamily="18" charset="0"/>
              </a:endParaRPr>
            </a:p>
          </p:txBody>
        </p:sp>
        <p:sp>
          <p:nvSpPr>
            <p:cNvPr id="7" name="Dodecágono 6">
              <a:extLst>
                <a:ext uri="{FF2B5EF4-FFF2-40B4-BE49-F238E27FC236}">
                  <a16:creationId xmlns:a16="http://schemas.microsoft.com/office/drawing/2014/main" id="{163E7A61-96A9-4912-B976-76E01B8F6F1A}"/>
                </a:ext>
              </a:extLst>
            </p:cNvPr>
            <p:cNvSpPr/>
            <p:nvPr/>
          </p:nvSpPr>
          <p:spPr>
            <a:xfrm>
              <a:off x="0" y="0"/>
              <a:ext cx="962620" cy="667094"/>
            </a:xfrm>
            <a:prstGeom prst="dodecagon">
              <a:avLst/>
            </a:prstGeom>
          </p:spPr>
          <p:style>
            <a:lnRef idx="1">
              <a:schemeClr val="accent1"/>
            </a:lnRef>
            <a:fillRef idx="2">
              <a:schemeClr val="accent1"/>
            </a:fillRef>
            <a:effectRef idx="1">
              <a:schemeClr val="accent1"/>
            </a:effectRef>
            <a:fontRef idx="minor">
              <a:schemeClr val="dk1"/>
            </a:fontRef>
          </p:style>
          <p:txBody>
            <a:bodyPr rtlCol="0" anchor="ctr"/>
            <a:lstStyle/>
            <a:p>
              <a:pPr algn="ctr">
                <a:spcAft>
                  <a:spcPts val="800"/>
                </a:spcAft>
              </a:pPr>
              <a:r>
                <a:rPr lang="es-ES" sz="2000" b="1">
                  <a:effectLst/>
                  <a:ea typeface="Calibri" panose="020F0502020204030204" pitchFamily="34" charset="0"/>
                  <a:cs typeface="Times New Roman" panose="02020603050405020304" pitchFamily="18" charset="0"/>
                </a:rPr>
                <a:t>2</a:t>
              </a:r>
              <a:endParaRPr lang="es-CO" sz="1100">
                <a:effectLst/>
                <a:ea typeface="Calibri" panose="020F0502020204030204" pitchFamily="34" charset="0"/>
                <a:cs typeface="Times New Roman" panose="02020603050405020304" pitchFamily="18" charset="0"/>
              </a:endParaRPr>
            </a:p>
          </p:txBody>
        </p:sp>
      </p:grpSp>
      <p:grpSp>
        <p:nvGrpSpPr>
          <p:cNvPr id="8" name="Grupo 7">
            <a:extLst>
              <a:ext uri="{FF2B5EF4-FFF2-40B4-BE49-F238E27FC236}">
                <a16:creationId xmlns:a16="http://schemas.microsoft.com/office/drawing/2014/main" id="{4C980BF7-4105-43A4-B45C-F2636C965BAF}"/>
              </a:ext>
            </a:extLst>
          </p:cNvPr>
          <p:cNvGrpSpPr/>
          <p:nvPr/>
        </p:nvGrpSpPr>
        <p:grpSpPr>
          <a:xfrm>
            <a:off x="621030" y="3640526"/>
            <a:ext cx="4675896" cy="1478209"/>
            <a:chOff x="0" y="0"/>
            <a:chExt cx="7076212" cy="1755877"/>
          </a:xfrm>
        </p:grpSpPr>
        <p:sp>
          <p:nvSpPr>
            <p:cNvPr id="9" name="Flecha: pentágono 8">
              <a:extLst>
                <a:ext uri="{FF2B5EF4-FFF2-40B4-BE49-F238E27FC236}">
                  <a16:creationId xmlns:a16="http://schemas.microsoft.com/office/drawing/2014/main" id="{0219312B-AE3A-4786-A760-27E08C76786D}"/>
                </a:ext>
              </a:extLst>
            </p:cNvPr>
            <p:cNvSpPr/>
            <p:nvPr/>
          </p:nvSpPr>
          <p:spPr>
            <a:xfrm>
              <a:off x="481308" y="333547"/>
              <a:ext cx="6594904" cy="1422330"/>
            </a:xfrm>
            <a:prstGeom prst="homePlate">
              <a:avLst>
                <a:gd name="adj" fmla="val 0"/>
              </a:avLst>
            </a:prstGeom>
          </p:spPr>
          <p:style>
            <a:lnRef idx="2">
              <a:schemeClr val="accent1"/>
            </a:lnRef>
            <a:fillRef idx="1">
              <a:schemeClr val="lt1"/>
            </a:fillRef>
            <a:effectRef idx="0">
              <a:schemeClr val="accent1"/>
            </a:effectRef>
            <a:fontRef idx="minor">
              <a:schemeClr val="dk1"/>
            </a:fontRef>
          </p:style>
          <p:txBody>
            <a:bodyPr wrap="square" rtlCol="0" anchor="ctr">
              <a:noAutofit/>
            </a:bodyPr>
            <a:lstStyle/>
            <a:p>
              <a:pPr algn="just">
                <a:spcAft>
                  <a:spcPts val="800"/>
                </a:spcAft>
              </a:pPr>
              <a:r>
                <a:rPr lang="es-ES" sz="1800" b="1" kern="1200" dirty="0">
                  <a:solidFill>
                    <a:srgbClr val="000000"/>
                  </a:solidFill>
                  <a:effectLst/>
                  <a:latin typeface="Lato" panose="020F0502020204030203"/>
                  <a:ea typeface="Calibri" panose="020F0502020204030204" pitchFamily="34" charset="0"/>
                  <a:cs typeface="Times New Roman" panose="02020603050405020304" pitchFamily="18" charset="0"/>
                </a:rPr>
                <a:t>     </a:t>
              </a:r>
              <a:r>
                <a:rPr lang="es-ES" sz="1200" b="1" kern="1200" dirty="0">
                  <a:solidFill>
                    <a:srgbClr val="000000"/>
                  </a:solidFill>
                  <a:effectLst/>
                  <a:latin typeface="Lato" panose="020F0502020204030203"/>
                  <a:ea typeface="Calibri" panose="020F0502020204030204" pitchFamily="34" charset="0"/>
                  <a:cs typeface="Times New Roman" panose="02020603050405020304" pitchFamily="18" charset="0"/>
                </a:rPr>
                <a:t>Activación: </a:t>
              </a:r>
              <a:r>
                <a:rPr lang="es-ES" sz="1200" kern="1200" dirty="0">
                  <a:solidFill>
                    <a:srgbClr val="000000"/>
                  </a:solidFill>
                  <a:effectLst/>
                  <a:latin typeface="Lato" panose="020F0502020204030203"/>
                  <a:ea typeface="Calibri" panose="020F0502020204030204" pitchFamily="34" charset="0"/>
                  <a:cs typeface="Times New Roman" panose="02020603050405020304" pitchFamily="18" charset="0"/>
                </a:rPr>
                <a:t>Tiene la información del contacto pero no ha logrado que se registre. Go4Clients le permite crear secuencias enviando información muy específica sobre el producto de interés cada vez más relevante a las necesidades del usuario, incentivando a que se registre y haga la primera compra.</a:t>
              </a:r>
              <a:endParaRPr lang="es-CO" sz="1100" dirty="0">
                <a:effectLst/>
                <a:latin typeface="Lato" panose="020F0502020204030203"/>
                <a:ea typeface="Calibri" panose="020F0502020204030204" pitchFamily="34" charset="0"/>
                <a:cs typeface="Times New Roman" panose="02020603050405020304" pitchFamily="18" charset="0"/>
              </a:endParaRPr>
            </a:p>
          </p:txBody>
        </p:sp>
        <p:sp>
          <p:nvSpPr>
            <p:cNvPr id="10" name="Dodecágono 9">
              <a:extLst>
                <a:ext uri="{FF2B5EF4-FFF2-40B4-BE49-F238E27FC236}">
                  <a16:creationId xmlns:a16="http://schemas.microsoft.com/office/drawing/2014/main" id="{AF2FB04D-1718-4353-B655-26DFBCC60BC4}"/>
                </a:ext>
              </a:extLst>
            </p:cNvPr>
            <p:cNvSpPr/>
            <p:nvPr/>
          </p:nvSpPr>
          <p:spPr>
            <a:xfrm>
              <a:off x="0" y="0"/>
              <a:ext cx="962620" cy="667094"/>
            </a:xfrm>
            <a:prstGeom prst="dodecagon">
              <a:avLst/>
            </a:prstGeom>
          </p:spPr>
          <p:style>
            <a:lnRef idx="1">
              <a:schemeClr val="accent1"/>
            </a:lnRef>
            <a:fillRef idx="2">
              <a:schemeClr val="accent1"/>
            </a:fillRef>
            <a:effectRef idx="1">
              <a:schemeClr val="accent1"/>
            </a:effectRef>
            <a:fontRef idx="minor">
              <a:schemeClr val="dk1"/>
            </a:fontRef>
          </p:style>
          <p:txBody>
            <a:bodyPr rtlCol="0" anchor="ctr"/>
            <a:lstStyle/>
            <a:p>
              <a:pPr algn="ctr">
                <a:spcAft>
                  <a:spcPts val="800"/>
                </a:spcAft>
              </a:pPr>
              <a:r>
                <a:rPr lang="es-ES" sz="2000" b="1">
                  <a:effectLst/>
                  <a:ea typeface="Calibri" panose="020F0502020204030204" pitchFamily="34" charset="0"/>
                  <a:cs typeface="Times New Roman" panose="02020603050405020304" pitchFamily="18" charset="0"/>
                </a:rPr>
                <a:t>3</a:t>
              </a:r>
              <a:endParaRPr lang="es-CO" sz="1100">
                <a:effectLst/>
                <a:ea typeface="Calibri" panose="020F0502020204030204" pitchFamily="34" charset="0"/>
                <a:cs typeface="Times New Roman" panose="02020603050405020304" pitchFamily="18" charset="0"/>
              </a:endParaRPr>
            </a:p>
          </p:txBody>
        </p:sp>
      </p:grpSp>
      <p:grpSp>
        <p:nvGrpSpPr>
          <p:cNvPr id="11" name="Grupo 10">
            <a:extLst>
              <a:ext uri="{FF2B5EF4-FFF2-40B4-BE49-F238E27FC236}">
                <a16:creationId xmlns:a16="http://schemas.microsoft.com/office/drawing/2014/main" id="{B9D0B581-61CF-4AF2-BCCF-ADA603A08072}"/>
              </a:ext>
            </a:extLst>
          </p:cNvPr>
          <p:cNvGrpSpPr/>
          <p:nvPr/>
        </p:nvGrpSpPr>
        <p:grpSpPr>
          <a:xfrm>
            <a:off x="5987415" y="3685766"/>
            <a:ext cx="4675896" cy="1432969"/>
            <a:chOff x="0" y="0"/>
            <a:chExt cx="7076212" cy="1702140"/>
          </a:xfrm>
        </p:grpSpPr>
        <p:sp>
          <p:nvSpPr>
            <p:cNvPr id="12" name="Flecha: pentágono 11">
              <a:extLst>
                <a:ext uri="{FF2B5EF4-FFF2-40B4-BE49-F238E27FC236}">
                  <a16:creationId xmlns:a16="http://schemas.microsoft.com/office/drawing/2014/main" id="{BFEDCBCB-BBCD-461C-9808-A6C2E63B1CD8}"/>
                </a:ext>
              </a:extLst>
            </p:cNvPr>
            <p:cNvSpPr/>
            <p:nvPr/>
          </p:nvSpPr>
          <p:spPr>
            <a:xfrm>
              <a:off x="481308" y="333547"/>
              <a:ext cx="6594904" cy="1368593"/>
            </a:xfrm>
            <a:prstGeom prst="homePlate">
              <a:avLst>
                <a:gd name="adj" fmla="val 0"/>
              </a:avLst>
            </a:prstGeom>
          </p:spPr>
          <p:style>
            <a:lnRef idx="2">
              <a:schemeClr val="accent1"/>
            </a:lnRef>
            <a:fillRef idx="1">
              <a:schemeClr val="lt1"/>
            </a:fillRef>
            <a:effectRef idx="0">
              <a:schemeClr val="accent1"/>
            </a:effectRef>
            <a:fontRef idx="minor">
              <a:schemeClr val="dk1"/>
            </a:fontRef>
          </p:style>
          <p:txBody>
            <a:bodyPr wrap="square" rtlCol="0" anchor="ctr">
              <a:noAutofit/>
            </a:bodyPr>
            <a:lstStyle/>
            <a:p>
              <a:pPr algn="just">
                <a:spcAft>
                  <a:spcPts val="800"/>
                </a:spcAft>
              </a:pPr>
              <a:r>
                <a:rPr lang="es-ES" sz="1200" b="1" kern="1200" dirty="0">
                  <a:solidFill>
                    <a:srgbClr val="000000"/>
                  </a:solidFill>
                  <a:effectLst/>
                  <a:latin typeface="Lato" panose="020F0502020204030203"/>
                  <a:ea typeface="Calibri" panose="020F0502020204030204" pitchFamily="34" charset="0"/>
                  <a:cs typeface="Times New Roman" panose="02020603050405020304" pitchFamily="18" charset="0"/>
                </a:rPr>
                <a:t>     Retención: </a:t>
              </a:r>
              <a:r>
                <a:rPr lang="es-ES" sz="1200" kern="1200" dirty="0">
                  <a:solidFill>
                    <a:srgbClr val="000000"/>
                  </a:solidFill>
                  <a:effectLst/>
                  <a:latin typeface="Lato" panose="020F0502020204030203"/>
                  <a:ea typeface="Calibri" panose="020F0502020204030204" pitchFamily="34" charset="0"/>
                  <a:cs typeface="Times New Roman" panose="02020603050405020304" pitchFamily="18" charset="0"/>
                </a:rPr>
                <a:t>Ya tiene compras de sus clientes, sin embargo, son esporádicas, únicas, o están disminuyendo. Go4Clients le permite crear procesos para aumentar el consumo por cliente, como por ejemplo ofrecer nuevos productos que pueden ser de interés para el cliente.</a:t>
              </a:r>
              <a:endParaRPr lang="es-CO" sz="1200" dirty="0">
                <a:effectLst/>
                <a:latin typeface="Lato" panose="020F0502020204030203"/>
                <a:ea typeface="Calibri" panose="020F0502020204030204" pitchFamily="34" charset="0"/>
                <a:cs typeface="Times New Roman" panose="02020603050405020304" pitchFamily="18" charset="0"/>
              </a:endParaRPr>
            </a:p>
          </p:txBody>
        </p:sp>
        <p:sp>
          <p:nvSpPr>
            <p:cNvPr id="13" name="Dodecágono 12">
              <a:extLst>
                <a:ext uri="{FF2B5EF4-FFF2-40B4-BE49-F238E27FC236}">
                  <a16:creationId xmlns:a16="http://schemas.microsoft.com/office/drawing/2014/main" id="{0CC1031A-D306-474C-AEBC-27742975CF89}"/>
                </a:ext>
              </a:extLst>
            </p:cNvPr>
            <p:cNvSpPr/>
            <p:nvPr/>
          </p:nvSpPr>
          <p:spPr>
            <a:xfrm>
              <a:off x="0" y="0"/>
              <a:ext cx="962620" cy="667094"/>
            </a:xfrm>
            <a:prstGeom prst="dodecagon">
              <a:avLst/>
            </a:prstGeom>
          </p:spPr>
          <p:style>
            <a:lnRef idx="1">
              <a:schemeClr val="accent1"/>
            </a:lnRef>
            <a:fillRef idx="2">
              <a:schemeClr val="accent1"/>
            </a:fillRef>
            <a:effectRef idx="1">
              <a:schemeClr val="accent1"/>
            </a:effectRef>
            <a:fontRef idx="minor">
              <a:schemeClr val="dk1"/>
            </a:fontRef>
          </p:style>
          <p:txBody>
            <a:bodyPr rtlCol="0" anchor="ctr"/>
            <a:lstStyle/>
            <a:p>
              <a:pPr algn="ctr">
                <a:spcAft>
                  <a:spcPts val="800"/>
                </a:spcAft>
              </a:pPr>
              <a:r>
                <a:rPr lang="es-ES" sz="2000" b="1">
                  <a:effectLst/>
                  <a:ea typeface="Calibri" panose="020F0502020204030204" pitchFamily="34" charset="0"/>
                  <a:cs typeface="Times New Roman" panose="02020603050405020304" pitchFamily="18" charset="0"/>
                </a:rPr>
                <a:t>4</a:t>
              </a:r>
              <a:endParaRPr lang="es-CO" sz="1100">
                <a:effectLst/>
                <a:ea typeface="Calibri" panose="020F0502020204030204" pitchFamily="34" charset="0"/>
                <a:cs typeface="Times New Roman" panose="02020603050405020304" pitchFamily="18" charset="0"/>
              </a:endParaRPr>
            </a:p>
          </p:txBody>
        </p:sp>
      </p:grpSp>
      <p:grpSp>
        <p:nvGrpSpPr>
          <p:cNvPr id="14" name="Grupo 13">
            <a:extLst>
              <a:ext uri="{FF2B5EF4-FFF2-40B4-BE49-F238E27FC236}">
                <a16:creationId xmlns:a16="http://schemas.microsoft.com/office/drawing/2014/main" id="{DCFF0BD4-4506-45DD-AD3F-26D96F3FD862}"/>
              </a:ext>
            </a:extLst>
          </p:cNvPr>
          <p:cNvGrpSpPr/>
          <p:nvPr/>
        </p:nvGrpSpPr>
        <p:grpSpPr>
          <a:xfrm>
            <a:off x="3580547" y="5118735"/>
            <a:ext cx="4675896" cy="1432969"/>
            <a:chOff x="0" y="0"/>
            <a:chExt cx="7076212" cy="1702140"/>
          </a:xfrm>
        </p:grpSpPr>
        <p:sp>
          <p:nvSpPr>
            <p:cNvPr id="15" name="Flecha: pentágono 14">
              <a:extLst>
                <a:ext uri="{FF2B5EF4-FFF2-40B4-BE49-F238E27FC236}">
                  <a16:creationId xmlns:a16="http://schemas.microsoft.com/office/drawing/2014/main" id="{47886505-21D2-417B-9EEB-B30E49F6E3E6}"/>
                </a:ext>
              </a:extLst>
            </p:cNvPr>
            <p:cNvSpPr/>
            <p:nvPr/>
          </p:nvSpPr>
          <p:spPr>
            <a:xfrm>
              <a:off x="481308" y="333547"/>
              <a:ext cx="6594904" cy="1368593"/>
            </a:xfrm>
            <a:prstGeom prst="homePlate">
              <a:avLst>
                <a:gd name="adj" fmla="val 0"/>
              </a:avLst>
            </a:prstGeom>
          </p:spPr>
          <p:style>
            <a:lnRef idx="2">
              <a:schemeClr val="accent1"/>
            </a:lnRef>
            <a:fillRef idx="1">
              <a:schemeClr val="lt1"/>
            </a:fillRef>
            <a:effectRef idx="0">
              <a:schemeClr val="accent1"/>
            </a:effectRef>
            <a:fontRef idx="minor">
              <a:schemeClr val="dk1"/>
            </a:fontRef>
          </p:style>
          <p:txBody>
            <a:bodyPr wrap="square" rtlCol="0" anchor="ctr">
              <a:noAutofit/>
            </a:bodyPr>
            <a:lstStyle/>
            <a:p>
              <a:pPr algn="just">
                <a:spcAft>
                  <a:spcPts val="800"/>
                </a:spcAft>
              </a:pPr>
              <a:r>
                <a:rPr lang="es-ES" sz="1200" b="1" kern="1200" dirty="0">
                  <a:solidFill>
                    <a:srgbClr val="000000"/>
                  </a:solidFill>
                  <a:effectLst/>
                  <a:latin typeface="Lato" panose="020F0502020204030203"/>
                  <a:ea typeface="Calibri" panose="020F0502020204030204" pitchFamily="34" charset="0"/>
                  <a:cs typeface="Times New Roman" panose="02020603050405020304" pitchFamily="18" charset="0"/>
                </a:rPr>
                <a:t>     Fidelización: </a:t>
              </a:r>
              <a:r>
                <a:rPr lang="es-ES" sz="1200" kern="1200" dirty="0">
                  <a:solidFill>
                    <a:srgbClr val="000000"/>
                  </a:solidFill>
                  <a:effectLst/>
                  <a:latin typeface="Lato" panose="020F0502020204030203"/>
                  <a:ea typeface="Calibri" panose="020F0502020204030204" pitchFamily="34" charset="0"/>
                  <a:cs typeface="Times New Roman" panose="02020603050405020304" pitchFamily="18" charset="0"/>
                </a:rPr>
                <a:t>Ya tiene un importante número de clientes, pero estos no crecen ni logran aumentar los ingresos a lo largo del tiempo. Go4Clients le permite implementar una estrategia de “lealtad” y “referidos” para aumentar el consumo por cliente y conseguir más clientes.</a:t>
              </a:r>
              <a:endParaRPr lang="es-CO" sz="1200" dirty="0">
                <a:effectLst/>
                <a:latin typeface="Lato" panose="020F0502020204030203"/>
                <a:ea typeface="Calibri" panose="020F0502020204030204" pitchFamily="34" charset="0"/>
                <a:cs typeface="Times New Roman" panose="02020603050405020304" pitchFamily="18" charset="0"/>
              </a:endParaRPr>
            </a:p>
          </p:txBody>
        </p:sp>
        <p:sp>
          <p:nvSpPr>
            <p:cNvPr id="16" name="Dodecágono 15">
              <a:extLst>
                <a:ext uri="{FF2B5EF4-FFF2-40B4-BE49-F238E27FC236}">
                  <a16:creationId xmlns:a16="http://schemas.microsoft.com/office/drawing/2014/main" id="{2E42BBA4-02FD-4813-95F3-29C8C386B2EA}"/>
                </a:ext>
              </a:extLst>
            </p:cNvPr>
            <p:cNvSpPr/>
            <p:nvPr/>
          </p:nvSpPr>
          <p:spPr>
            <a:xfrm>
              <a:off x="0" y="0"/>
              <a:ext cx="962620" cy="667094"/>
            </a:xfrm>
            <a:prstGeom prst="dodecagon">
              <a:avLst/>
            </a:prstGeom>
          </p:spPr>
          <p:style>
            <a:lnRef idx="1">
              <a:schemeClr val="accent1"/>
            </a:lnRef>
            <a:fillRef idx="2">
              <a:schemeClr val="accent1"/>
            </a:fillRef>
            <a:effectRef idx="1">
              <a:schemeClr val="accent1"/>
            </a:effectRef>
            <a:fontRef idx="minor">
              <a:schemeClr val="dk1"/>
            </a:fontRef>
          </p:style>
          <p:txBody>
            <a:bodyPr rtlCol="0" anchor="ctr"/>
            <a:lstStyle/>
            <a:p>
              <a:pPr algn="ctr">
                <a:spcAft>
                  <a:spcPts val="800"/>
                </a:spcAft>
              </a:pPr>
              <a:r>
                <a:rPr lang="es-ES" sz="2000" b="1">
                  <a:effectLst/>
                  <a:ea typeface="Calibri" panose="020F0502020204030204" pitchFamily="34" charset="0"/>
                  <a:cs typeface="Times New Roman" panose="02020603050405020304" pitchFamily="18" charset="0"/>
                </a:rPr>
                <a:t>5</a:t>
              </a:r>
              <a:endParaRPr lang="es-CO" sz="1100">
                <a:effectLst/>
                <a:ea typeface="Calibri" panose="020F0502020204030204" pitchFamily="34" charset="0"/>
                <a:cs typeface="Times New Roman" panose="02020603050405020304" pitchFamily="18" charset="0"/>
              </a:endParaRPr>
            </a:p>
          </p:txBody>
        </p:sp>
      </p:grpSp>
      <p:sp>
        <p:nvSpPr>
          <p:cNvPr id="17" name="Rectangle 13">
            <a:extLst>
              <a:ext uri="{FF2B5EF4-FFF2-40B4-BE49-F238E27FC236}">
                <a16:creationId xmlns:a16="http://schemas.microsoft.com/office/drawing/2014/main" id="{89C807E2-12F0-4598-AAD7-EA1751BB080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
        <p:nvSpPr>
          <p:cNvPr id="18" name="Rectangle 22">
            <a:extLst>
              <a:ext uri="{FF2B5EF4-FFF2-40B4-BE49-F238E27FC236}">
                <a16:creationId xmlns:a16="http://schemas.microsoft.com/office/drawing/2014/main" id="{FE83C29F-2ABD-41F4-A3CC-5F18BD1DD869}"/>
              </a:ext>
            </a:extLst>
          </p:cNvPr>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grpSp>
        <p:nvGrpSpPr>
          <p:cNvPr id="19" name="Grupo 18">
            <a:extLst>
              <a:ext uri="{FF2B5EF4-FFF2-40B4-BE49-F238E27FC236}">
                <a16:creationId xmlns:a16="http://schemas.microsoft.com/office/drawing/2014/main" id="{A267DC13-6FBC-454E-B9CF-7FD737327CEC}"/>
              </a:ext>
            </a:extLst>
          </p:cNvPr>
          <p:cNvGrpSpPr/>
          <p:nvPr/>
        </p:nvGrpSpPr>
        <p:grpSpPr>
          <a:xfrm>
            <a:off x="621030" y="2054860"/>
            <a:ext cx="4675896" cy="1369841"/>
            <a:chOff x="0" y="0"/>
            <a:chExt cx="7076212" cy="1627154"/>
          </a:xfrm>
        </p:grpSpPr>
        <p:sp>
          <p:nvSpPr>
            <p:cNvPr id="20" name="Flecha: pentágono 19">
              <a:extLst>
                <a:ext uri="{FF2B5EF4-FFF2-40B4-BE49-F238E27FC236}">
                  <a16:creationId xmlns:a16="http://schemas.microsoft.com/office/drawing/2014/main" id="{F6C39CB7-53C5-475C-8BAC-579C5BEABC45}"/>
                </a:ext>
              </a:extLst>
            </p:cNvPr>
            <p:cNvSpPr/>
            <p:nvPr/>
          </p:nvSpPr>
          <p:spPr>
            <a:xfrm>
              <a:off x="481308" y="333548"/>
              <a:ext cx="6594904" cy="1293606"/>
            </a:xfrm>
            <a:prstGeom prst="homePlate">
              <a:avLst>
                <a:gd name="adj" fmla="val 0"/>
              </a:avLst>
            </a:prstGeom>
          </p:spPr>
          <p:style>
            <a:lnRef idx="2">
              <a:schemeClr val="accent1"/>
            </a:lnRef>
            <a:fillRef idx="1">
              <a:schemeClr val="lt1"/>
            </a:fillRef>
            <a:effectRef idx="0">
              <a:schemeClr val="accent1"/>
            </a:effectRef>
            <a:fontRef idx="minor">
              <a:schemeClr val="dk1"/>
            </a:fontRef>
          </p:style>
          <p:txBody>
            <a:bodyPr wrap="square" rtlCol="0" anchor="ctr">
              <a:noAutofit/>
            </a:bodyPr>
            <a:lstStyle/>
            <a:p>
              <a:pPr algn="just">
                <a:spcAft>
                  <a:spcPts val="800"/>
                </a:spcAft>
              </a:pPr>
              <a:r>
                <a:rPr lang="es-ES" sz="1800" b="1" kern="1200" dirty="0">
                  <a:solidFill>
                    <a:srgbClr val="000000"/>
                  </a:solidFill>
                  <a:effectLst/>
                  <a:ea typeface="Calibri" panose="020F0502020204030204" pitchFamily="34" charset="0"/>
                  <a:cs typeface="Times New Roman" panose="02020603050405020304" pitchFamily="18" charset="0"/>
                </a:rPr>
                <a:t>     </a:t>
              </a:r>
              <a:r>
                <a:rPr lang="es-ES" sz="1200" b="1" kern="1200" dirty="0">
                  <a:solidFill>
                    <a:srgbClr val="000000"/>
                  </a:solidFill>
                  <a:effectLst/>
                  <a:latin typeface="Lato" panose="020F0502020204030203"/>
                  <a:ea typeface="Calibri" panose="020F0502020204030204" pitchFamily="34" charset="0"/>
                  <a:cs typeface="Times New Roman" panose="02020603050405020304" pitchFamily="18" charset="0"/>
                </a:rPr>
                <a:t>Promoción: </a:t>
              </a:r>
              <a:r>
                <a:rPr lang="es-ES" sz="1200" kern="1200" dirty="0">
                  <a:solidFill>
                    <a:srgbClr val="000000"/>
                  </a:solidFill>
                  <a:effectLst/>
                  <a:latin typeface="Lato" panose="020F0502020204030203"/>
                  <a:ea typeface="Calibri" panose="020F0502020204030204" pitchFamily="34" charset="0"/>
                  <a:cs typeface="Times New Roman" panose="02020603050405020304" pitchFamily="18" charset="0"/>
                </a:rPr>
                <a:t>Logre que su audiencia visite su sitio web usando las campanas de </a:t>
              </a:r>
              <a:r>
                <a:rPr lang="es-ES" sz="1200" kern="1200" dirty="0" err="1">
                  <a:solidFill>
                    <a:srgbClr val="000000"/>
                  </a:solidFill>
                  <a:effectLst/>
                  <a:latin typeface="Lato" panose="020F0502020204030203"/>
                  <a:ea typeface="Calibri" panose="020F0502020204030204" pitchFamily="34" charset="0"/>
                  <a:cs typeface="Times New Roman" panose="02020603050405020304" pitchFamily="18" charset="0"/>
                </a:rPr>
                <a:t>drip</a:t>
              </a:r>
              <a:r>
                <a:rPr lang="es-ES" sz="1200" kern="1200" dirty="0">
                  <a:solidFill>
                    <a:srgbClr val="000000"/>
                  </a:solidFill>
                  <a:effectLst/>
                  <a:latin typeface="Lato" panose="020F0502020204030203"/>
                  <a:ea typeface="Calibri" panose="020F0502020204030204" pitchFamily="34" charset="0"/>
                  <a:cs typeface="Times New Roman" panose="02020603050405020304" pitchFamily="18" charset="0"/>
                </a:rPr>
                <a:t> marketing (Email, SMS, Llamadas) promocionando su producto y almacene la información de la página que miran sus visitantes.</a:t>
              </a:r>
              <a:endParaRPr lang="es-CO" sz="1100" dirty="0">
                <a:effectLst/>
                <a:latin typeface="Lato" panose="020F0502020204030203"/>
                <a:ea typeface="Calibri" panose="020F0502020204030204" pitchFamily="34" charset="0"/>
                <a:cs typeface="Times New Roman" panose="02020603050405020304" pitchFamily="18" charset="0"/>
              </a:endParaRPr>
            </a:p>
          </p:txBody>
        </p:sp>
        <p:sp>
          <p:nvSpPr>
            <p:cNvPr id="21" name="Dodecágono 20">
              <a:extLst>
                <a:ext uri="{FF2B5EF4-FFF2-40B4-BE49-F238E27FC236}">
                  <a16:creationId xmlns:a16="http://schemas.microsoft.com/office/drawing/2014/main" id="{52B3385F-C82B-45AC-BAE5-88639500DEB8}"/>
                </a:ext>
              </a:extLst>
            </p:cNvPr>
            <p:cNvSpPr/>
            <p:nvPr/>
          </p:nvSpPr>
          <p:spPr>
            <a:xfrm>
              <a:off x="0" y="0"/>
              <a:ext cx="962620" cy="667094"/>
            </a:xfrm>
            <a:prstGeom prst="dodecagon">
              <a:avLst/>
            </a:prstGeom>
          </p:spPr>
          <p:style>
            <a:lnRef idx="1">
              <a:schemeClr val="accent1"/>
            </a:lnRef>
            <a:fillRef idx="2">
              <a:schemeClr val="accent1"/>
            </a:fillRef>
            <a:effectRef idx="1">
              <a:schemeClr val="accent1"/>
            </a:effectRef>
            <a:fontRef idx="minor">
              <a:schemeClr val="dk1"/>
            </a:fontRef>
          </p:style>
          <p:txBody>
            <a:bodyPr rtlCol="0" anchor="ctr"/>
            <a:lstStyle/>
            <a:p>
              <a:pPr algn="ctr">
                <a:spcAft>
                  <a:spcPts val="800"/>
                </a:spcAft>
              </a:pPr>
              <a:r>
                <a:rPr lang="es-ES" sz="2000" b="1">
                  <a:effectLst/>
                  <a:ea typeface="Calibri" panose="020F0502020204030204" pitchFamily="34" charset="0"/>
                  <a:cs typeface="Times New Roman" panose="02020603050405020304" pitchFamily="18" charset="0"/>
                </a:rPr>
                <a:t>1</a:t>
              </a:r>
              <a:endParaRPr lang="es-CO" sz="1100">
                <a:effectLst/>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062568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E673F1-71B7-433A-A8B5-BC4C163FB00C}"/>
              </a:ext>
            </a:extLst>
          </p:cNvPr>
          <p:cNvSpPr>
            <a:spLocks noGrp="1"/>
          </p:cNvSpPr>
          <p:nvPr>
            <p:ph type="title"/>
          </p:nvPr>
        </p:nvSpPr>
        <p:spPr>
          <a:xfrm>
            <a:off x="1630192" y="1751943"/>
            <a:ext cx="8918916" cy="569227"/>
          </a:xfrm>
        </p:spPr>
        <p:txBody>
          <a:bodyPr>
            <a:noAutofit/>
          </a:bodyPr>
          <a:lstStyle/>
          <a:p>
            <a:r>
              <a:rPr lang="es-ES" sz="3200" dirty="0">
                <a:latin typeface="Lato Light"/>
                <a:ea typeface="Lato Light"/>
                <a:cs typeface="Lato Light"/>
                <a:sym typeface="Lato Light"/>
              </a:rPr>
              <a:t>Para más información y demostración de los productos, contáctame:</a:t>
            </a:r>
            <a:br>
              <a:rPr lang="es-ES" sz="3200" dirty="0">
                <a:latin typeface="Lato Light"/>
                <a:ea typeface="Lato Light"/>
                <a:cs typeface="Lato Light"/>
                <a:sym typeface="Lato Light"/>
              </a:rPr>
            </a:br>
            <a:endParaRPr lang="es-CO" sz="3200" dirty="0"/>
          </a:p>
        </p:txBody>
      </p:sp>
      <p:sp>
        <p:nvSpPr>
          <p:cNvPr id="4" name="Google Shape;251;p25">
            <a:extLst>
              <a:ext uri="{FF2B5EF4-FFF2-40B4-BE49-F238E27FC236}">
                <a16:creationId xmlns:a16="http://schemas.microsoft.com/office/drawing/2014/main" id="{12994EB9-93B5-40E8-AE54-3B3ED85CEEBE}"/>
              </a:ext>
            </a:extLst>
          </p:cNvPr>
          <p:cNvSpPr txBox="1">
            <a:spLocks noGrp="1"/>
          </p:cNvSpPr>
          <p:nvPr>
            <p:ph type="body" idx="1"/>
          </p:nvPr>
        </p:nvSpPr>
        <p:spPr>
          <a:xfrm>
            <a:off x="6609154" y="2571750"/>
            <a:ext cx="6242050" cy="857250"/>
          </a:xfrm>
          <a:prstGeom prst="rect">
            <a:avLst/>
          </a:prstGeom>
          <a:noFill/>
          <a:ln>
            <a:noFill/>
          </a:ln>
          <a:effectLst>
            <a:outerShdw blurRad="57150" dist="28575" dir="6660000" algn="bl" rotWithShape="0">
              <a:srgbClr val="000000">
                <a:alpha val="40000"/>
              </a:srgbClr>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300" b="1" dirty="0">
                <a:latin typeface="Lato"/>
                <a:ea typeface="Lato"/>
                <a:cs typeface="Lato"/>
                <a:sym typeface="Lato"/>
              </a:rPr>
              <a:t>Vanessa Forero</a:t>
            </a:r>
          </a:p>
          <a:p>
            <a:pPr algn="l">
              <a:spcBef>
                <a:spcPts val="0"/>
              </a:spcBef>
            </a:pPr>
            <a:r>
              <a:rPr lang="es-CO" b="1" dirty="0">
                <a:latin typeface="Lato"/>
                <a:sym typeface="Lato"/>
              </a:rPr>
              <a:t>Ejecutiva C</a:t>
            </a:r>
            <a:r>
              <a:rPr lang="es-CO" b="1" dirty="0">
                <a:latin typeface="Lato"/>
                <a:ea typeface="Lato"/>
                <a:cs typeface="Lato"/>
                <a:sym typeface="Lato"/>
              </a:rPr>
              <a:t>omercial</a:t>
            </a:r>
          </a:p>
          <a:p>
            <a:pPr marL="0" lvl="0" indent="0" algn="l" rtl="0">
              <a:spcBef>
                <a:spcPts val="0"/>
              </a:spcBef>
              <a:spcAft>
                <a:spcPts val="0"/>
              </a:spcAft>
              <a:buNone/>
            </a:pPr>
            <a:endParaRPr sz="3300" b="1" dirty="0">
              <a:latin typeface="Lato"/>
              <a:ea typeface="Lato"/>
              <a:cs typeface="Lato"/>
              <a:sym typeface="Lato"/>
            </a:endParaRPr>
          </a:p>
        </p:txBody>
      </p:sp>
      <p:sp>
        <p:nvSpPr>
          <p:cNvPr id="5" name="Google Shape;249;p25">
            <a:extLst>
              <a:ext uri="{FF2B5EF4-FFF2-40B4-BE49-F238E27FC236}">
                <a16:creationId xmlns:a16="http://schemas.microsoft.com/office/drawing/2014/main" id="{53DCC075-117C-46A6-98DE-AD75F5766927}"/>
              </a:ext>
            </a:extLst>
          </p:cNvPr>
          <p:cNvSpPr txBox="1"/>
          <p:nvPr/>
        </p:nvSpPr>
        <p:spPr>
          <a:xfrm>
            <a:off x="7640654" y="3484936"/>
            <a:ext cx="3165300" cy="67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dirty="0">
                <a:solidFill>
                  <a:schemeClr val="bg1"/>
                </a:solidFill>
                <a:latin typeface="Lato"/>
                <a:ea typeface="Lato"/>
                <a:cs typeface="Lato"/>
                <a:sym typeface="Lato"/>
              </a:rPr>
              <a:t>O: 57 1 5086000 Ext. 273</a:t>
            </a:r>
            <a:endParaRPr sz="1600" b="1" dirty="0">
              <a:solidFill>
                <a:schemeClr val="bg1"/>
              </a:solidFill>
              <a:latin typeface="Lato"/>
              <a:ea typeface="Lato"/>
              <a:cs typeface="Lato"/>
              <a:sym typeface="Lato"/>
            </a:endParaRPr>
          </a:p>
          <a:p>
            <a:pPr marL="0" lvl="0" indent="0" algn="l" rtl="0">
              <a:spcBef>
                <a:spcPts val="0"/>
              </a:spcBef>
              <a:spcAft>
                <a:spcPts val="0"/>
              </a:spcAft>
              <a:buNone/>
            </a:pPr>
            <a:r>
              <a:rPr lang="en" sz="1600" b="1" dirty="0">
                <a:solidFill>
                  <a:schemeClr val="bg1"/>
                </a:solidFill>
                <a:latin typeface="Lato"/>
                <a:ea typeface="Lato"/>
                <a:cs typeface="Lato"/>
                <a:sym typeface="Lato"/>
              </a:rPr>
              <a:t>C: 57 3213368575</a:t>
            </a:r>
            <a:endParaRPr sz="1600" b="1" dirty="0">
              <a:solidFill>
                <a:schemeClr val="bg1"/>
              </a:solidFill>
              <a:latin typeface="Lato"/>
              <a:ea typeface="Lato"/>
              <a:cs typeface="Lato"/>
              <a:sym typeface="Lato"/>
            </a:endParaRPr>
          </a:p>
        </p:txBody>
      </p:sp>
      <p:pic>
        <p:nvPicPr>
          <p:cNvPr id="6" name="Google Shape;253;p25">
            <a:extLst>
              <a:ext uri="{FF2B5EF4-FFF2-40B4-BE49-F238E27FC236}">
                <a16:creationId xmlns:a16="http://schemas.microsoft.com/office/drawing/2014/main" id="{E3291017-41E7-4C1E-861C-76F2ECE5581C}"/>
              </a:ext>
            </a:extLst>
          </p:cNvPr>
          <p:cNvPicPr preferRelativeResize="0"/>
          <p:nvPr/>
        </p:nvPicPr>
        <p:blipFill>
          <a:blip r:embed="rId2">
            <a:alphaModFix/>
          </a:blip>
          <a:stretch>
            <a:fillRect/>
          </a:stretch>
        </p:blipFill>
        <p:spPr>
          <a:xfrm>
            <a:off x="7209630" y="4274474"/>
            <a:ext cx="296793" cy="224096"/>
          </a:xfrm>
          <a:prstGeom prst="rect">
            <a:avLst/>
          </a:prstGeom>
          <a:noFill/>
          <a:ln>
            <a:noFill/>
          </a:ln>
        </p:spPr>
      </p:pic>
      <p:pic>
        <p:nvPicPr>
          <p:cNvPr id="7" name="Google Shape;254;p25">
            <a:extLst>
              <a:ext uri="{FF2B5EF4-FFF2-40B4-BE49-F238E27FC236}">
                <a16:creationId xmlns:a16="http://schemas.microsoft.com/office/drawing/2014/main" id="{E5CB0405-1728-4F5B-B25D-B76DDFCE7957}"/>
              </a:ext>
            </a:extLst>
          </p:cNvPr>
          <p:cNvPicPr preferRelativeResize="0"/>
          <p:nvPr/>
        </p:nvPicPr>
        <p:blipFill>
          <a:blip r:embed="rId3">
            <a:alphaModFix/>
          </a:blip>
          <a:stretch>
            <a:fillRect/>
          </a:stretch>
        </p:blipFill>
        <p:spPr>
          <a:xfrm>
            <a:off x="7209630" y="3611410"/>
            <a:ext cx="302850" cy="296776"/>
          </a:xfrm>
          <a:prstGeom prst="rect">
            <a:avLst/>
          </a:prstGeom>
          <a:noFill/>
          <a:ln>
            <a:noFill/>
          </a:ln>
        </p:spPr>
      </p:pic>
      <p:sp>
        <p:nvSpPr>
          <p:cNvPr id="8" name="Google Shape;255;p25">
            <a:extLst>
              <a:ext uri="{FF2B5EF4-FFF2-40B4-BE49-F238E27FC236}">
                <a16:creationId xmlns:a16="http://schemas.microsoft.com/office/drawing/2014/main" id="{C09644B9-3B20-42C5-AFF0-A8C52F6D0B3F}"/>
              </a:ext>
            </a:extLst>
          </p:cNvPr>
          <p:cNvSpPr txBox="1"/>
          <p:nvPr/>
        </p:nvSpPr>
        <p:spPr>
          <a:xfrm>
            <a:off x="7640654" y="4147752"/>
            <a:ext cx="3627900" cy="40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a:solidFill>
                  <a:schemeClr val="bg1"/>
                </a:solidFill>
                <a:latin typeface="Lato"/>
                <a:ea typeface="Lato"/>
                <a:cs typeface="Lato"/>
                <a:sym typeface="Lato"/>
                <a:hlinkClick r:id="rId4">
                  <a:extLst>
                    <a:ext uri="{A12FA001-AC4F-418D-AE19-62706E023703}">
                      <ahyp:hlinkClr xmlns:ahyp="http://schemas.microsoft.com/office/drawing/2018/hyperlinkcolor" val="tx"/>
                    </a:ext>
                  </a:extLst>
                </a:hlinkClick>
              </a:rPr>
              <a:t>Vanessa.forero@telintel.net</a:t>
            </a:r>
            <a:r>
              <a:rPr lang="es-ES" sz="1600" b="1" dirty="0">
                <a:solidFill>
                  <a:schemeClr val="bg1"/>
                </a:solidFill>
                <a:latin typeface="Lato"/>
                <a:ea typeface="Lato"/>
                <a:cs typeface="Lato"/>
                <a:sym typeface="Lato"/>
              </a:rPr>
              <a:t>	</a:t>
            </a:r>
            <a:endParaRPr sz="1600" b="1" dirty="0">
              <a:solidFill>
                <a:schemeClr val="bg1"/>
              </a:solidFill>
              <a:latin typeface="Lato"/>
              <a:ea typeface="Lato"/>
              <a:cs typeface="Lato"/>
              <a:sym typeface="Lato"/>
            </a:endParaRPr>
          </a:p>
        </p:txBody>
      </p:sp>
      <p:pic>
        <p:nvPicPr>
          <p:cNvPr id="9" name="Google Shape;259;p25">
            <a:extLst>
              <a:ext uri="{FF2B5EF4-FFF2-40B4-BE49-F238E27FC236}">
                <a16:creationId xmlns:a16="http://schemas.microsoft.com/office/drawing/2014/main" id="{C17A428C-BD62-4127-9422-41324D564A66}"/>
              </a:ext>
            </a:extLst>
          </p:cNvPr>
          <p:cNvPicPr preferRelativeResize="0"/>
          <p:nvPr/>
        </p:nvPicPr>
        <p:blipFill>
          <a:blip r:embed="rId5">
            <a:alphaModFix/>
          </a:blip>
          <a:stretch>
            <a:fillRect/>
          </a:stretch>
        </p:blipFill>
        <p:spPr>
          <a:xfrm>
            <a:off x="7203573" y="4810409"/>
            <a:ext cx="302850" cy="302850"/>
          </a:xfrm>
          <a:prstGeom prst="rect">
            <a:avLst/>
          </a:prstGeom>
          <a:noFill/>
          <a:ln>
            <a:noFill/>
          </a:ln>
        </p:spPr>
      </p:pic>
      <p:sp>
        <p:nvSpPr>
          <p:cNvPr id="10" name="Google Shape;260;p25">
            <a:extLst>
              <a:ext uri="{FF2B5EF4-FFF2-40B4-BE49-F238E27FC236}">
                <a16:creationId xmlns:a16="http://schemas.microsoft.com/office/drawing/2014/main" id="{41A64967-4384-4E8D-8AEE-AD369D299058}"/>
              </a:ext>
            </a:extLst>
          </p:cNvPr>
          <p:cNvSpPr txBox="1"/>
          <p:nvPr/>
        </p:nvSpPr>
        <p:spPr>
          <a:xfrm>
            <a:off x="7640654" y="4711559"/>
            <a:ext cx="3627900" cy="40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err="1">
                <a:solidFill>
                  <a:schemeClr val="bg1"/>
                </a:solidFill>
                <a:latin typeface="Lato"/>
                <a:ea typeface="Lato"/>
                <a:cs typeface="Lato"/>
                <a:sym typeface="Lato"/>
              </a:rPr>
              <a:t>Vanessa.forero</a:t>
            </a:r>
            <a:endParaRPr sz="1600" b="1" dirty="0">
              <a:solidFill>
                <a:schemeClr val="bg1"/>
              </a:solidFill>
              <a:latin typeface="Lato"/>
              <a:ea typeface="Lato"/>
              <a:cs typeface="Lato"/>
              <a:sym typeface="Lato"/>
            </a:endParaRPr>
          </a:p>
        </p:txBody>
      </p:sp>
    </p:spTree>
    <p:extLst>
      <p:ext uri="{BB962C8B-B14F-4D97-AF65-F5344CB8AC3E}">
        <p14:creationId xmlns:p14="http://schemas.microsoft.com/office/powerpoint/2010/main" val="4197193769"/>
      </p:ext>
    </p:extLst>
  </p:cSld>
  <p:clrMapOvr>
    <a:masterClrMapping/>
  </p:clrMapOvr>
</p:sld>
</file>

<file path=ppt/theme/theme1.xml><?xml version="1.0" encoding="utf-8"?>
<a:theme xmlns:a="http://schemas.openxmlformats.org/drawingml/2006/main" name="Go4Clients - Telinte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629</TotalTime>
  <Words>727</Words>
  <Application>Microsoft Office PowerPoint</Application>
  <PresentationFormat>Widescreen</PresentationFormat>
  <Paragraphs>72</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Lato</vt:lpstr>
      <vt:lpstr>Lato Light</vt:lpstr>
      <vt:lpstr>Arial</vt:lpstr>
      <vt:lpstr>Calibri</vt:lpstr>
      <vt:lpstr>Go4Clients - Telintel</vt:lpstr>
      <vt:lpstr>Automatice la interacción con sus clientes</vt:lpstr>
      <vt:lpstr>¿QUIÉNES HAN CONFIADO EN NOSOTROS?</vt:lpstr>
      <vt:lpstr>Sector </vt:lpstr>
      <vt:lpstr>¿CÓMO LO HACEMOS?</vt:lpstr>
      <vt:lpstr>MENSAJE DE VOZ</vt:lpstr>
      <vt:lpstr>¿Cómo crear una campaña de IVR?</vt:lpstr>
      <vt:lpstr> Llamadas Masivas</vt:lpstr>
      <vt:lpstr>¿Cómo crear una campaña de llamadas Masivas?</vt:lpstr>
      <vt:lpstr>Transferencia de llamadas</vt:lpstr>
      <vt:lpstr>Beneficios Transferencia de llamadas</vt:lpstr>
      <vt:lpstr>MENSAJES DE TEXTO</vt:lpstr>
      <vt:lpstr>¿Cómo funciona un acortador de URL?</vt:lpstr>
      <vt:lpstr>SMS Chat en vivo</vt:lpstr>
      <vt:lpstr>¿Cómo funciona el SMS Chat?</vt:lpstr>
      <vt:lpstr>SMS doble vía o 2Way</vt:lpstr>
      <vt:lpstr>¿Cómo funciona?</vt:lpstr>
      <vt:lpstr>EMAIL</vt:lpstr>
      <vt:lpstr>¿Cómo funciona?</vt:lpstr>
      <vt:lpstr>Proceso de convertir un Email a SMS</vt:lpstr>
      <vt:lpstr>Secuencias Automáticas</vt:lpstr>
      <vt:lpstr>Ejemplos de secuencias automatizadas</vt:lpstr>
      <vt:lpstr>Integración</vt:lpstr>
      <vt:lpstr>Para más información y demostración de los productos, contáctame: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Erik Andrade</dc:creator>
  <cp:lastModifiedBy>Mauricio Diaz</cp:lastModifiedBy>
  <cp:revision>51</cp:revision>
  <dcterms:created xsi:type="dcterms:W3CDTF">2020-06-02T15:37:33Z</dcterms:created>
  <dcterms:modified xsi:type="dcterms:W3CDTF">2021-04-15T22:40:21Z</dcterms:modified>
</cp:coreProperties>
</file>