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71" r:id="rId2"/>
  </p:sldMasterIdLst>
  <p:notesMasterIdLst>
    <p:notesMasterId r:id="rId31"/>
  </p:notesMasterIdLst>
  <p:sldIdLst>
    <p:sldId id="256" r:id="rId3"/>
    <p:sldId id="257" r:id="rId4"/>
    <p:sldId id="265" r:id="rId5"/>
    <p:sldId id="263" r:id="rId6"/>
    <p:sldId id="262" r:id="rId7"/>
    <p:sldId id="4158" r:id="rId8"/>
    <p:sldId id="4212" r:id="rId9"/>
    <p:sldId id="4179" r:id="rId10"/>
    <p:sldId id="650" r:id="rId11"/>
    <p:sldId id="4161" r:id="rId12"/>
    <p:sldId id="4213" r:id="rId13"/>
    <p:sldId id="4163" r:id="rId14"/>
    <p:sldId id="4214" r:id="rId15"/>
    <p:sldId id="268" r:id="rId16"/>
    <p:sldId id="270" r:id="rId17"/>
    <p:sldId id="271" r:id="rId18"/>
    <p:sldId id="4196" r:id="rId19"/>
    <p:sldId id="4205" r:id="rId20"/>
    <p:sldId id="4206" r:id="rId21"/>
    <p:sldId id="4200" r:id="rId22"/>
    <p:sldId id="273" r:id="rId23"/>
    <p:sldId id="275" r:id="rId24"/>
    <p:sldId id="274" r:id="rId25"/>
    <p:sldId id="277" r:id="rId26"/>
    <p:sldId id="4155" r:id="rId27"/>
    <p:sldId id="4112" r:id="rId28"/>
    <p:sldId id="4154" r:id="rId29"/>
    <p:sldId id="281" r:id="rId3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accent1"/>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accent1"/>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accent1"/>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accent1"/>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accent1"/>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accent1"/>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accent1"/>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accent1"/>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accent1"/>
        </a:solidFill>
        <a:effectLst/>
        <a:uFillTx/>
        <a:latin typeface="+mn-lt"/>
        <a:ea typeface="+mn-ea"/>
        <a:cs typeface="+mn-cs"/>
        <a:sym typeface="Calibri"/>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10542"/>
    <a:srgbClr val="FF6602"/>
    <a:srgbClr val="002060"/>
    <a:srgbClr val="FF6600"/>
    <a:srgbClr val="EAEAEA"/>
    <a:srgbClr val="FF3300"/>
    <a:srgbClr val="F0CB69"/>
    <a:srgbClr val="FF8233"/>
    <a:srgbClr val="009AD7"/>
    <a:srgbClr val="CAD9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chemeClr val="accent1"/>
        </a:fontRef>
        <a:schemeClr val="accent1"/>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DF0"/>
          </a:solidFill>
        </a:fill>
      </a:tcStyle>
    </a:wholeTbl>
    <a:band2H>
      <a:tcTxStyle/>
      <a:tcStyle>
        <a:tcBdr/>
        <a:fill>
          <a:solidFill>
            <a:srgbClr val="E6EFF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chemeClr val="accent1"/>
        </a:fontRef>
        <a:schemeClr val="accent1"/>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DEACA"/>
          </a:solidFill>
        </a:fill>
      </a:tcStyle>
    </a:wholeTbl>
    <a:band2H>
      <a:tcTxStyle/>
      <a:tcStyle>
        <a:tcBdr/>
        <a:fill>
          <a:solidFill>
            <a:srgbClr val="EFF5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chemeClr val="accent1"/>
        </a:fontRef>
        <a:schemeClr val="accent1"/>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CD8"/>
          </a:solidFill>
        </a:fill>
      </a:tcStyle>
    </a:wholeTbl>
    <a:band2H>
      <a:tcTxStyle/>
      <a:tcStyle>
        <a:tcBdr/>
        <a:fill>
          <a:solidFill>
            <a:srgbClr val="E6E7ED"/>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chemeClr val="accent1"/>
        </a:fontRef>
        <a:schemeClr val="accent1"/>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FF8"/>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chemeClr val="accent1"/>
        </a:fontRef>
        <a:schemeClr val="accent1"/>
      </a:tcTxStyle>
      <a:tcStyle>
        <a:tcBdr>
          <a:left>
            <a:ln w="12700" cap="flat">
              <a:noFill/>
              <a:miter lim="400000"/>
            </a:ln>
          </a:left>
          <a:right>
            <a:ln w="12700" cap="flat">
              <a:noFill/>
              <a:miter lim="400000"/>
            </a:ln>
          </a:right>
          <a:top>
            <a:ln w="50800" cap="flat">
              <a:solidFill>
                <a:schemeClr val="accent1"/>
              </a:solidFill>
              <a:prstDash val="solid"/>
              <a:round/>
            </a:ln>
          </a:top>
          <a:bottom>
            <a:ln w="25400" cap="flat">
              <a:solidFill>
                <a:schemeClr val="accent1"/>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chemeClr val="accent1"/>
              </a:solidFill>
              <a:prstDash val="solid"/>
              <a:round/>
            </a:ln>
          </a:top>
          <a:bottom>
            <a:ln w="25400" cap="flat">
              <a:solidFill>
                <a:schemeClr val="accent1"/>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chemeClr val="accent1"/>
        </a:fontRef>
        <a:schemeClr val="accent1"/>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DF0"/>
          </a:solidFill>
        </a:fill>
      </a:tcStyle>
    </a:wholeTbl>
    <a:band2H>
      <a:tcTxStyle/>
      <a:tcStyle>
        <a:tcBdr/>
        <a:fill>
          <a:solidFill>
            <a:srgbClr val="E6EFF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2708684C-4D16-4618-839F-0558EEFCDFE6}" styleName="">
    <a:tblBg/>
    <a:wholeTbl>
      <a:tcTxStyle b="off" i="off">
        <a:fontRef idx="minor">
          <a:schemeClr val="accent1"/>
        </a:fontRef>
        <a:schemeClr val="accent1"/>
      </a:tcTxStyle>
      <a:tcStyle>
        <a:tcBdr>
          <a:left>
            <a:ln w="12700" cap="flat">
              <a:solidFill>
                <a:schemeClr val="accent1"/>
              </a:solidFill>
              <a:prstDash val="solid"/>
              <a:round/>
            </a:ln>
          </a:left>
          <a:right>
            <a:ln w="12700" cap="flat">
              <a:solidFill>
                <a:schemeClr val="accent1"/>
              </a:solidFill>
              <a:prstDash val="solid"/>
              <a:round/>
            </a:ln>
          </a:right>
          <a:top>
            <a:ln w="12700" cap="flat">
              <a:solidFill>
                <a:schemeClr val="accent1"/>
              </a:solidFill>
              <a:prstDash val="solid"/>
              <a:round/>
            </a:ln>
          </a:top>
          <a:bottom>
            <a:ln w="12700" cap="flat">
              <a:solidFill>
                <a:schemeClr val="accent1"/>
              </a:solidFill>
              <a:prstDash val="solid"/>
              <a:round/>
            </a:ln>
          </a:bottom>
          <a:insideH>
            <a:ln w="12700" cap="flat">
              <a:solidFill>
                <a:schemeClr val="accent1"/>
              </a:solidFill>
              <a:prstDash val="solid"/>
              <a:round/>
            </a:ln>
          </a:insideH>
          <a:insideV>
            <a:ln w="12700" cap="flat">
              <a:solidFill>
                <a:schemeClr val="accent1"/>
              </a:solidFill>
              <a:prstDash val="solid"/>
              <a:round/>
            </a:ln>
          </a:insideV>
        </a:tcBdr>
        <a:fill>
          <a:solidFill>
            <a:schemeClr val="accent1">
              <a:alpha val="20000"/>
            </a:schemeClr>
          </a:solidFill>
        </a:fill>
      </a:tcStyle>
    </a:wholeTbl>
    <a:band2H>
      <a:tcTxStyle/>
      <a:tcStyle>
        <a:tcBdr/>
        <a:fill>
          <a:solidFill>
            <a:srgbClr val="FFFFFF"/>
          </a:solidFill>
        </a:fill>
      </a:tcStyle>
    </a:band2H>
    <a:firstCol>
      <a:tcTxStyle b="on" i="off">
        <a:fontRef idx="minor">
          <a:schemeClr val="accent1"/>
        </a:fontRef>
        <a:schemeClr val="accent1"/>
      </a:tcTxStyle>
      <a:tcStyle>
        <a:tcBdr>
          <a:left>
            <a:ln w="12700" cap="flat">
              <a:solidFill>
                <a:schemeClr val="accent1"/>
              </a:solidFill>
              <a:prstDash val="solid"/>
              <a:round/>
            </a:ln>
          </a:left>
          <a:right>
            <a:ln w="12700" cap="flat">
              <a:solidFill>
                <a:schemeClr val="accent1"/>
              </a:solidFill>
              <a:prstDash val="solid"/>
              <a:round/>
            </a:ln>
          </a:right>
          <a:top>
            <a:ln w="12700" cap="flat">
              <a:solidFill>
                <a:schemeClr val="accent1"/>
              </a:solidFill>
              <a:prstDash val="solid"/>
              <a:round/>
            </a:ln>
          </a:top>
          <a:bottom>
            <a:ln w="12700" cap="flat">
              <a:solidFill>
                <a:schemeClr val="accent1"/>
              </a:solidFill>
              <a:prstDash val="solid"/>
              <a:round/>
            </a:ln>
          </a:bottom>
          <a:insideH>
            <a:ln w="12700" cap="flat">
              <a:solidFill>
                <a:schemeClr val="accent1"/>
              </a:solidFill>
              <a:prstDash val="solid"/>
              <a:round/>
            </a:ln>
          </a:insideH>
          <a:insideV>
            <a:ln w="12700" cap="flat">
              <a:solidFill>
                <a:schemeClr val="accent1"/>
              </a:solidFill>
              <a:prstDash val="solid"/>
              <a:round/>
            </a:ln>
          </a:insideV>
        </a:tcBdr>
        <a:fill>
          <a:solidFill>
            <a:schemeClr val="accent1">
              <a:alpha val="20000"/>
            </a:schemeClr>
          </a:solidFill>
        </a:fill>
      </a:tcStyle>
    </a:firstCol>
    <a:lastRow>
      <a:tcTxStyle b="on" i="off">
        <a:fontRef idx="minor">
          <a:schemeClr val="accent1"/>
        </a:fontRef>
        <a:schemeClr val="accent1"/>
      </a:tcTxStyle>
      <a:tcStyle>
        <a:tcBdr>
          <a:left>
            <a:ln w="12700" cap="flat">
              <a:solidFill>
                <a:schemeClr val="accent1"/>
              </a:solidFill>
              <a:prstDash val="solid"/>
              <a:round/>
            </a:ln>
          </a:left>
          <a:right>
            <a:ln w="12700" cap="flat">
              <a:solidFill>
                <a:schemeClr val="accent1"/>
              </a:solidFill>
              <a:prstDash val="solid"/>
              <a:round/>
            </a:ln>
          </a:right>
          <a:top>
            <a:ln w="50800" cap="flat">
              <a:solidFill>
                <a:schemeClr val="accent1"/>
              </a:solidFill>
              <a:prstDash val="solid"/>
              <a:round/>
            </a:ln>
          </a:top>
          <a:bottom>
            <a:ln w="12700" cap="flat">
              <a:solidFill>
                <a:schemeClr val="accent1"/>
              </a:solidFill>
              <a:prstDash val="solid"/>
              <a:round/>
            </a:ln>
          </a:bottom>
          <a:insideH>
            <a:ln w="12700" cap="flat">
              <a:solidFill>
                <a:schemeClr val="accent1"/>
              </a:solidFill>
              <a:prstDash val="solid"/>
              <a:round/>
            </a:ln>
          </a:insideH>
          <a:insideV>
            <a:ln w="12700" cap="flat">
              <a:solidFill>
                <a:schemeClr val="accent1"/>
              </a:solidFill>
              <a:prstDash val="solid"/>
              <a:round/>
            </a:ln>
          </a:insideV>
        </a:tcBdr>
        <a:fill>
          <a:noFill/>
        </a:fill>
      </a:tcStyle>
    </a:lastRow>
    <a:firstRow>
      <a:tcTxStyle b="on" i="off">
        <a:fontRef idx="minor">
          <a:schemeClr val="accent1"/>
        </a:fontRef>
        <a:schemeClr val="accent1"/>
      </a:tcTxStyle>
      <a:tcStyle>
        <a:tcBdr>
          <a:left>
            <a:ln w="12700" cap="flat">
              <a:solidFill>
                <a:schemeClr val="accent1"/>
              </a:solidFill>
              <a:prstDash val="solid"/>
              <a:round/>
            </a:ln>
          </a:left>
          <a:right>
            <a:ln w="12700" cap="flat">
              <a:solidFill>
                <a:schemeClr val="accent1"/>
              </a:solidFill>
              <a:prstDash val="solid"/>
              <a:round/>
            </a:ln>
          </a:right>
          <a:top>
            <a:ln w="12700" cap="flat">
              <a:solidFill>
                <a:schemeClr val="accent1"/>
              </a:solidFill>
              <a:prstDash val="solid"/>
              <a:round/>
            </a:ln>
          </a:top>
          <a:bottom>
            <a:ln w="25400" cap="flat">
              <a:solidFill>
                <a:schemeClr val="accent1"/>
              </a:solidFill>
              <a:prstDash val="solid"/>
              <a:round/>
            </a:ln>
          </a:bottom>
          <a:insideH>
            <a:ln w="12700" cap="flat">
              <a:solidFill>
                <a:schemeClr val="accent1"/>
              </a:solidFill>
              <a:prstDash val="solid"/>
              <a:round/>
            </a:ln>
          </a:insideH>
          <a:insideV>
            <a:ln w="12700" cap="flat">
              <a:solidFill>
                <a:schemeClr val="accent1"/>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microsoft.com/office/2016/11/relationships/changesInfo" Target="changesInfos/changesInfo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 Id="rId8"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ana Gutierrez" userId="fea9d3c9-207a-4aa0-8830-9f83344409f0" providerId="ADAL" clId="{9DA9D9A0-7F09-48EE-BA60-7DA6FD151B45}"/>
    <pc:docChg chg="delSld modSld">
      <pc:chgData name="Juliana Gutierrez" userId="fea9d3c9-207a-4aa0-8830-9f83344409f0" providerId="ADAL" clId="{9DA9D9A0-7F09-48EE-BA60-7DA6FD151B45}" dt="2023-05-24T20:02:49.533" v="53" actId="47"/>
      <pc:docMkLst>
        <pc:docMk/>
      </pc:docMkLst>
      <pc:sldChg chg="modSp mod">
        <pc:chgData name="Juliana Gutierrez" userId="fea9d3c9-207a-4aa0-8830-9f83344409f0" providerId="ADAL" clId="{9DA9D9A0-7F09-48EE-BA60-7DA6FD151B45}" dt="2023-05-24T20:01:17.736" v="48" actId="20577"/>
        <pc:sldMkLst>
          <pc:docMk/>
          <pc:sldMk cId="0" sldId="257"/>
        </pc:sldMkLst>
        <pc:spChg chg="mod">
          <ac:chgData name="Juliana Gutierrez" userId="fea9d3c9-207a-4aa0-8830-9f83344409f0" providerId="ADAL" clId="{9DA9D9A0-7F09-48EE-BA60-7DA6FD151B45}" dt="2023-05-24T20:01:17.736" v="48" actId="20577"/>
          <ac:spMkLst>
            <pc:docMk/>
            <pc:sldMk cId="0" sldId="257"/>
            <ac:spMk id="13" creationId="{00000000-0000-0000-0000-000000000000}"/>
          </ac:spMkLst>
        </pc:spChg>
      </pc:sldChg>
      <pc:sldChg chg="del">
        <pc:chgData name="Juliana Gutierrez" userId="fea9d3c9-207a-4aa0-8830-9f83344409f0" providerId="ADAL" clId="{9DA9D9A0-7F09-48EE-BA60-7DA6FD151B45}" dt="2023-05-24T20:02:49.533" v="53" actId="47"/>
        <pc:sldMkLst>
          <pc:docMk/>
          <pc:sldMk cId="3807262069" sldId="4197"/>
        </pc:sldMkLst>
      </pc:sldChg>
      <pc:sldChg chg="del">
        <pc:chgData name="Juliana Gutierrez" userId="fea9d3c9-207a-4aa0-8830-9f83344409f0" providerId="ADAL" clId="{9DA9D9A0-7F09-48EE-BA60-7DA6FD151B45}" dt="2023-05-24T20:02:27.055" v="49" actId="47"/>
        <pc:sldMkLst>
          <pc:docMk/>
          <pc:sldMk cId="892911398" sldId="4207"/>
        </pc:sldMkLst>
      </pc:sldChg>
      <pc:sldChg chg="del">
        <pc:chgData name="Juliana Gutierrez" userId="fea9d3c9-207a-4aa0-8830-9f83344409f0" providerId="ADAL" clId="{9DA9D9A0-7F09-48EE-BA60-7DA6FD151B45}" dt="2023-05-24T20:02:27.727" v="50" actId="47"/>
        <pc:sldMkLst>
          <pc:docMk/>
          <pc:sldMk cId="2852653172" sldId="4208"/>
        </pc:sldMkLst>
      </pc:sldChg>
      <pc:sldChg chg="del">
        <pc:chgData name="Juliana Gutierrez" userId="fea9d3c9-207a-4aa0-8830-9f83344409f0" providerId="ADAL" clId="{9DA9D9A0-7F09-48EE-BA60-7DA6FD151B45}" dt="2023-05-24T20:02:28.558" v="51" actId="47"/>
        <pc:sldMkLst>
          <pc:docMk/>
          <pc:sldMk cId="3280377867" sldId="4209"/>
        </pc:sldMkLst>
      </pc:sldChg>
      <pc:sldChg chg="del">
        <pc:chgData name="Juliana Gutierrez" userId="fea9d3c9-207a-4aa0-8830-9f83344409f0" providerId="ADAL" clId="{9DA9D9A0-7F09-48EE-BA60-7DA6FD151B45}" dt="2023-05-24T20:02:29.626" v="52" actId="47"/>
        <pc:sldMkLst>
          <pc:docMk/>
          <pc:sldMk cId="2961072859" sldId="4210"/>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0759C70-1C22-4A95-9708-9AA19275640D}" type="doc">
      <dgm:prSet loTypeId="urn:microsoft.com/office/officeart/2009/3/layout/PieProcess" loCatId="list" qsTypeId="urn:microsoft.com/office/officeart/2005/8/quickstyle/3d2" qsCatId="3D" csTypeId="urn:microsoft.com/office/officeart/2005/8/colors/colorful3" csCatId="colorful" phldr="1"/>
      <dgm:spPr/>
      <dgm:t>
        <a:bodyPr/>
        <a:lstStyle/>
        <a:p>
          <a:endParaRPr lang="es-CO"/>
        </a:p>
      </dgm:t>
    </dgm:pt>
    <dgm:pt modelId="{E170F327-9A20-423A-91EF-B400EE4C2972}">
      <dgm:prSet phldrT="[Texto]"/>
      <dgm:spPr/>
      <dgm:t>
        <a:bodyPr/>
        <a:lstStyle/>
        <a:p>
          <a:r>
            <a:rPr lang="es-CO" dirty="0"/>
            <a:t>EXPERTO</a:t>
          </a:r>
        </a:p>
      </dgm:t>
    </dgm:pt>
    <dgm:pt modelId="{144CE278-5F89-4547-9A30-4347C9AAC082}" type="parTrans" cxnId="{0FED3836-B777-4CC8-8706-31E4788EEEBB}">
      <dgm:prSet/>
      <dgm:spPr/>
      <dgm:t>
        <a:bodyPr/>
        <a:lstStyle/>
        <a:p>
          <a:endParaRPr lang="es-CO"/>
        </a:p>
      </dgm:t>
    </dgm:pt>
    <dgm:pt modelId="{66B47E81-CEAD-4812-8C19-F786BC9D74C9}" type="sibTrans" cxnId="{0FED3836-B777-4CC8-8706-31E4788EEEBB}">
      <dgm:prSet/>
      <dgm:spPr/>
      <dgm:t>
        <a:bodyPr/>
        <a:lstStyle/>
        <a:p>
          <a:endParaRPr lang="es-CO"/>
        </a:p>
      </dgm:t>
    </dgm:pt>
    <dgm:pt modelId="{CF799EDB-8DEE-4336-9595-D5CAA4D01E17}">
      <dgm:prSet phldrT="[Texto]"/>
      <dgm:spPr/>
      <dgm:t>
        <a:bodyPr/>
        <a:lstStyle/>
        <a:p>
          <a:r>
            <a:rPr lang="es-CO" dirty="0"/>
            <a:t>*Sin Información propia ni comportamental ni de perfil.</a:t>
          </a:r>
        </a:p>
        <a:p>
          <a:r>
            <a:rPr lang="es-CO" dirty="0"/>
            <a:t>*Selección de variables y distribuciones de manera totalmente experta derivada de otros procesos similares (no de las mismas bases y procesos).</a:t>
          </a:r>
        </a:p>
      </dgm:t>
    </dgm:pt>
    <dgm:pt modelId="{539176A8-FA39-4439-BCAC-935E9A309CE0}" type="parTrans" cxnId="{BE34411E-2235-41B8-BD38-41A67A10BBC5}">
      <dgm:prSet/>
      <dgm:spPr/>
      <dgm:t>
        <a:bodyPr/>
        <a:lstStyle/>
        <a:p>
          <a:endParaRPr lang="es-CO"/>
        </a:p>
      </dgm:t>
    </dgm:pt>
    <dgm:pt modelId="{91C0613C-B87C-4DE5-B4FB-9BEFEA003A7D}" type="sibTrans" cxnId="{BE34411E-2235-41B8-BD38-41A67A10BBC5}">
      <dgm:prSet/>
      <dgm:spPr/>
      <dgm:t>
        <a:bodyPr/>
        <a:lstStyle/>
        <a:p>
          <a:endParaRPr lang="es-CO"/>
        </a:p>
      </dgm:t>
    </dgm:pt>
    <dgm:pt modelId="{E47ED5B2-8590-4A73-B39C-93076363E0D1}">
      <dgm:prSet phldrT="[Texto]"/>
      <dgm:spPr/>
      <dgm:t>
        <a:bodyPr/>
        <a:lstStyle/>
        <a:p>
          <a:r>
            <a:rPr lang="es-CO" dirty="0"/>
            <a:t>HÍBRIDO</a:t>
          </a:r>
        </a:p>
      </dgm:t>
    </dgm:pt>
    <dgm:pt modelId="{7D4510D1-2C1C-4A77-B86C-738FB5F35DE4}" type="parTrans" cxnId="{2AB652DF-B857-4132-B3B9-5B8EFEB9632B}">
      <dgm:prSet/>
      <dgm:spPr/>
      <dgm:t>
        <a:bodyPr/>
        <a:lstStyle/>
        <a:p>
          <a:endParaRPr lang="es-CO"/>
        </a:p>
      </dgm:t>
    </dgm:pt>
    <dgm:pt modelId="{00D44B18-5BCF-45BB-BC68-D6E8552775DE}" type="sibTrans" cxnId="{2AB652DF-B857-4132-B3B9-5B8EFEB9632B}">
      <dgm:prSet/>
      <dgm:spPr/>
      <dgm:t>
        <a:bodyPr/>
        <a:lstStyle/>
        <a:p>
          <a:endParaRPr lang="es-CO"/>
        </a:p>
      </dgm:t>
    </dgm:pt>
    <dgm:pt modelId="{A4089E39-6090-4D24-9BFC-A0265D2B981D}">
      <dgm:prSet phldrT="[Texto]"/>
      <dgm:spPr/>
      <dgm:t>
        <a:bodyPr/>
        <a:lstStyle/>
        <a:p>
          <a:r>
            <a:rPr lang="es-CO" dirty="0"/>
            <a:t>*Con información disponible para validación y referencia.</a:t>
          </a:r>
        </a:p>
        <a:p>
          <a:r>
            <a:rPr lang="es-CO" dirty="0"/>
            <a:t>*Selección de variables de manera híbrida:  </a:t>
          </a:r>
          <a:r>
            <a:rPr lang="es-CO" dirty="0" err="1"/>
            <a:t>expertice</a:t>
          </a:r>
          <a:r>
            <a:rPr lang="es-CO" dirty="0"/>
            <a:t> en tipo de procesos similares y verificación de referencia con información disponible.</a:t>
          </a:r>
        </a:p>
      </dgm:t>
    </dgm:pt>
    <dgm:pt modelId="{49870C63-2274-435F-A98A-A8F4E35476A7}" type="parTrans" cxnId="{9C2C6FEC-656A-49AA-A094-5A771592C6C8}">
      <dgm:prSet/>
      <dgm:spPr/>
      <dgm:t>
        <a:bodyPr/>
        <a:lstStyle/>
        <a:p>
          <a:endParaRPr lang="es-CO"/>
        </a:p>
      </dgm:t>
    </dgm:pt>
    <dgm:pt modelId="{09EE3D86-AE56-44E8-A785-C91ED512F44F}" type="sibTrans" cxnId="{9C2C6FEC-656A-49AA-A094-5A771592C6C8}">
      <dgm:prSet/>
      <dgm:spPr/>
      <dgm:t>
        <a:bodyPr/>
        <a:lstStyle/>
        <a:p>
          <a:endParaRPr lang="es-CO"/>
        </a:p>
      </dgm:t>
    </dgm:pt>
    <dgm:pt modelId="{F00E3477-6902-40E3-8330-1512504B082C}">
      <dgm:prSet phldrT="[Texto]"/>
      <dgm:spPr/>
      <dgm:t>
        <a:bodyPr/>
        <a:lstStyle/>
        <a:p>
          <a:r>
            <a:rPr lang="es-CO" dirty="0"/>
            <a:t>ESTADÍSTICO</a:t>
          </a:r>
        </a:p>
      </dgm:t>
    </dgm:pt>
    <dgm:pt modelId="{DCD050CD-5593-467D-8739-228F1BE074C6}" type="parTrans" cxnId="{C269CB9F-CBDF-4498-8619-3EAB83272479}">
      <dgm:prSet/>
      <dgm:spPr/>
      <dgm:t>
        <a:bodyPr/>
        <a:lstStyle/>
        <a:p>
          <a:endParaRPr lang="es-CO"/>
        </a:p>
      </dgm:t>
    </dgm:pt>
    <dgm:pt modelId="{9424D288-B75E-4518-87A3-F078835D50E8}" type="sibTrans" cxnId="{C269CB9F-CBDF-4498-8619-3EAB83272479}">
      <dgm:prSet/>
      <dgm:spPr/>
      <dgm:t>
        <a:bodyPr/>
        <a:lstStyle/>
        <a:p>
          <a:endParaRPr lang="es-CO"/>
        </a:p>
      </dgm:t>
    </dgm:pt>
    <dgm:pt modelId="{E44E09CE-B0E2-4CCF-B9B8-34755BFCEEB4}">
      <dgm:prSet phldrT="[Texto]"/>
      <dgm:spPr/>
      <dgm:t>
        <a:bodyPr/>
        <a:lstStyle/>
        <a:p>
          <a:r>
            <a:rPr lang="es-CO" dirty="0"/>
            <a:t>*Modelo que se realiza totalmente con data propia, de tal forma que tanto los indicadores comportamentales (IBM), ponderaciones de variables y distribuciones para el proceso se derivan de la información total de la base de datos.</a:t>
          </a:r>
        </a:p>
      </dgm:t>
    </dgm:pt>
    <dgm:pt modelId="{7AC25D6E-8791-4C3F-879C-60B061E0ABD6}" type="parTrans" cxnId="{CC26C193-34D6-4BC8-9ED4-9ACFB49FA844}">
      <dgm:prSet/>
      <dgm:spPr/>
      <dgm:t>
        <a:bodyPr/>
        <a:lstStyle/>
        <a:p>
          <a:endParaRPr lang="es-CO"/>
        </a:p>
      </dgm:t>
    </dgm:pt>
    <dgm:pt modelId="{307D61F2-96EB-4645-98F5-887694AB738A}" type="sibTrans" cxnId="{CC26C193-34D6-4BC8-9ED4-9ACFB49FA844}">
      <dgm:prSet/>
      <dgm:spPr/>
      <dgm:t>
        <a:bodyPr/>
        <a:lstStyle/>
        <a:p>
          <a:endParaRPr lang="es-CO"/>
        </a:p>
      </dgm:t>
    </dgm:pt>
    <dgm:pt modelId="{6BBF032A-3399-444A-BB07-6F98699E5281}" type="pres">
      <dgm:prSet presAssocID="{10759C70-1C22-4A95-9708-9AA19275640D}" presName="Name0" presStyleCnt="0">
        <dgm:presLayoutVars>
          <dgm:chMax val="7"/>
          <dgm:chPref val="7"/>
          <dgm:dir/>
          <dgm:animOne val="branch"/>
          <dgm:animLvl val="lvl"/>
        </dgm:presLayoutVars>
      </dgm:prSet>
      <dgm:spPr/>
    </dgm:pt>
    <dgm:pt modelId="{1C6B74EE-CB56-495A-91C2-B76F432AF684}" type="pres">
      <dgm:prSet presAssocID="{E170F327-9A20-423A-91EF-B400EE4C2972}" presName="ParentComposite" presStyleCnt="0"/>
      <dgm:spPr/>
    </dgm:pt>
    <dgm:pt modelId="{36240199-0961-4E41-A17C-6699417B702B}" type="pres">
      <dgm:prSet presAssocID="{E170F327-9A20-423A-91EF-B400EE4C2972}" presName="Chord" presStyleLbl="bgShp" presStyleIdx="0" presStyleCnt="3"/>
      <dgm:spPr/>
    </dgm:pt>
    <dgm:pt modelId="{649C3B40-0F4C-490A-A63B-64D1677B6AE5}" type="pres">
      <dgm:prSet presAssocID="{E170F327-9A20-423A-91EF-B400EE4C2972}" presName="Pie" presStyleLbl="alignNode1" presStyleIdx="0" presStyleCnt="3" custScaleX="4771" custScaleY="4771" custLinFactNeighborX="-2846" custLinFactNeighborY="-7653"/>
      <dgm:spPr/>
    </dgm:pt>
    <dgm:pt modelId="{B7FA11BC-2023-4AA2-8168-DF2284D8EE21}" type="pres">
      <dgm:prSet presAssocID="{E170F327-9A20-423A-91EF-B400EE4C2972}" presName="Parent" presStyleLbl="revTx" presStyleIdx="0" presStyleCnt="6">
        <dgm:presLayoutVars>
          <dgm:chMax val="1"/>
          <dgm:chPref val="1"/>
          <dgm:bulletEnabled val="1"/>
        </dgm:presLayoutVars>
      </dgm:prSet>
      <dgm:spPr/>
    </dgm:pt>
    <dgm:pt modelId="{7D754E17-0248-4E4B-A11D-52643D4254FE}" type="pres">
      <dgm:prSet presAssocID="{91C0613C-B87C-4DE5-B4FB-9BEFEA003A7D}" presName="negSibTrans" presStyleCnt="0"/>
      <dgm:spPr/>
    </dgm:pt>
    <dgm:pt modelId="{58FC876B-2C05-4749-9601-C2D88A9C121A}" type="pres">
      <dgm:prSet presAssocID="{E170F327-9A20-423A-91EF-B400EE4C2972}" presName="composite" presStyleCnt="0"/>
      <dgm:spPr/>
    </dgm:pt>
    <dgm:pt modelId="{36BA3EFE-AB02-46E5-ACB7-4A4D204AA1B3}" type="pres">
      <dgm:prSet presAssocID="{E170F327-9A20-423A-91EF-B400EE4C2972}" presName="Child" presStyleLbl="revTx" presStyleIdx="1" presStyleCnt="6">
        <dgm:presLayoutVars>
          <dgm:chMax val="0"/>
          <dgm:chPref val="0"/>
          <dgm:bulletEnabled val="1"/>
        </dgm:presLayoutVars>
      </dgm:prSet>
      <dgm:spPr/>
    </dgm:pt>
    <dgm:pt modelId="{E835A645-864A-4D83-A1CF-4C68259BAD7F}" type="pres">
      <dgm:prSet presAssocID="{66B47E81-CEAD-4812-8C19-F786BC9D74C9}" presName="sibTrans" presStyleCnt="0"/>
      <dgm:spPr/>
    </dgm:pt>
    <dgm:pt modelId="{8B0CB3BB-52C7-4F32-BA7E-75C25B161801}" type="pres">
      <dgm:prSet presAssocID="{E47ED5B2-8590-4A73-B39C-93076363E0D1}" presName="ParentComposite" presStyleCnt="0"/>
      <dgm:spPr/>
    </dgm:pt>
    <dgm:pt modelId="{0E0E23F8-D6B6-4451-97B7-3CC4516434FD}" type="pres">
      <dgm:prSet presAssocID="{E47ED5B2-8590-4A73-B39C-93076363E0D1}" presName="Chord" presStyleLbl="bgShp" presStyleIdx="1" presStyleCnt="3"/>
      <dgm:spPr/>
    </dgm:pt>
    <dgm:pt modelId="{507B321F-38E2-4FEA-A466-D8C706FAF286}" type="pres">
      <dgm:prSet presAssocID="{E47ED5B2-8590-4A73-B39C-93076363E0D1}" presName="Pie" presStyleLbl="alignNode1" presStyleIdx="1" presStyleCnt="3" custAng="0" custScaleX="106107" custScaleY="98835" custLinFactNeighborX="777" custLinFactNeighborY="-3753"/>
      <dgm:spPr/>
    </dgm:pt>
    <dgm:pt modelId="{B9F91BE9-510C-4992-B900-5E6B8EF57361}" type="pres">
      <dgm:prSet presAssocID="{E47ED5B2-8590-4A73-B39C-93076363E0D1}" presName="Parent" presStyleLbl="revTx" presStyleIdx="2" presStyleCnt="6">
        <dgm:presLayoutVars>
          <dgm:chMax val="1"/>
          <dgm:chPref val="1"/>
          <dgm:bulletEnabled val="1"/>
        </dgm:presLayoutVars>
      </dgm:prSet>
      <dgm:spPr/>
    </dgm:pt>
    <dgm:pt modelId="{9A90353D-B3AF-4AEB-A2C4-D727E3F5A1D7}" type="pres">
      <dgm:prSet presAssocID="{09EE3D86-AE56-44E8-A785-C91ED512F44F}" presName="negSibTrans" presStyleCnt="0"/>
      <dgm:spPr/>
    </dgm:pt>
    <dgm:pt modelId="{7F7C3F30-39F1-4D56-B9FC-F22D54C262C4}" type="pres">
      <dgm:prSet presAssocID="{E47ED5B2-8590-4A73-B39C-93076363E0D1}" presName="composite" presStyleCnt="0"/>
      <dgm:spPr/>
    </dgm:pt>
    <dgm:pt modelId="{5CD453E2-582A-4E85-9954-EC6159B5E384}" type="pres">
      <dgm:prSet presAssocID="{E47ED5B2-8590-4A73-B39C-93076363E0D1}" presName="Child" presStyleLbl="revTx" presStyleIdx="3" presStyleCnt="6">
        <dgm:presLayoutVars>
          <dgm:chMax val="0"/>
          <dgm:chPref val="0"/>
          <dgm:bulletEnabled val="1"/>
        </dgm:presLayoutVars>
      </dgm:prSet>
      <dgm:spPr/>
    </dgm:pt>
    <dgm:pt modelId="{914E3AE4-11DE-494D-9BA0-A8E6FFC8F839}" type="pres">
      <dgm:prSet presAssocID="{00D44B18-5BCF-45BB-BC68-D6E8552775DE}" presName="sibTrans" presStyleCnt="0"/>
      <dgm:spPr/>
    </dgm:pt>
    <dgm:pt modelId="{0F287C34-2C0F-412C-B897-CB039FD0DC96}" type="pres">
      <dgm:prSet presAssocID="{F00E3477-6902-40E3-8330-1512504B082C}" presName="ParentComposite" presStyleCnt="0"/>
      <dgm:spPr/>
    </dgm:pt>
    <dgm:pt modelId="{E6AEDA3A-9DAC-4CE4-8907-18CF1F676229}" type="pres">
      <dgm:prSet presAssocID="{F00E3477-6902-40E3-8330-1512504B082C}" presName="Chord" presStyleLbl="bgShp" presStyleIdx="2" presStyleCnt="3"/>
      <dgm:spPr/>
    </dgm:pt>
    <dgm:pt modelId="{3FA1D16F-E891-4E4E-9422-D233218F931B}" type="pres">
      <dgm:prSet presAssocID="{F00E3477-6902-40E3-8330-1512504B082C}" presName="Pie" presStyleLbl="alignNode1" presStyleIdx="2" presStyleCnt="3"/>
      <dgm:spPr/>
    </dgm:pt>
    <dgm:pt modelId="{A9BBF010-54F2-4718-848A-B92220061252}" type="pres">
      <dgm:prSet presAssocID="{F00E3477-6902-40E3-8330-1512504B082C}" presName="Parent" presStyleLbl="revTx" presStyleIdx="4" presStyleCnt="6">
        <dgm:presLayoutVars>
          <dgm:chMax val="1"/>
          <dgm:chPref val="1"/>
          <dgm:bulletEnabled val="1"/>
        </dgm:presLayoutVars>
      </dgm:prSet>
      <dgm:spPr/>
    </dgm:pt>
    <dgm:pt modelId="{D8F78E05-A8E7-4860-AEC6-FC452AED496B}" type="pres">
      <dgm:prSet presAssocID="{307D61F2-96EB-4645-98F5-887694AB738A}" presName="negSibTrans" presStyleCnt="0"/>
      <dgm:spPr/>
    </dgm:pt>
    <dgm:pt modelId="{63EA6132-6DA6-4FFC-9D8F-FE0E7F5E4A66}" type="pres">
      <dgm:prSet presAssocID="{F00E3477-6902-40E3-8330-1512504B082C}" presName="composite" presStyleCnt="0"/>
      <dgm:spPr/>
    </dgm:pt>
    <dgm:pt modelId="{49BB5798-F95D-4928-968D-4D5801D40A1D}" type="pres">
      <dgm:prSet presAssocID="{F00E3477-6902-40E3-8330-1512504B082C}" presName="Child" presStyleLbl="revTx" presStyleIdx="5" presStyleCnt="6">
        <dgm:presLayoutVars>
          <dgm:chMax val="0"/>
          <dgm:chPref val="0"/>
          <dgm:bulletEnabled val="1"/>
        </dgm:presLayoutVars>
      </dgm:prSet>
      <dgm:spPr/>
    </dgm:pt>
  </dgm:ptLst>
  <dgm:cxnLst>
    <dgm:cxn modelId="{BE34411E-2235-41B8-BD38-41A67A10BBC5}" srcId="{E170F327-9A20-423A-91EF-B400EE4C2972}" destId="{CF799EDB-8DEE-4336-9595-D5CAA4D01E17}" srcOrd="0" destOrd="0" parTransId="{539176A8-FA39-4439-BCAC-935E9A309CE0}" sibTransId="{91C0613C-B87C-4DE5-B4FB-9BEFEA003A7D}"/>
    <dgm:cxn modelId="{AD085D23-FAE2-4AA7-BD47-1B8CDF4902AB}" type="presOf" srcId="{E170F327-9A20-423A-91EF-B400EE4C2972}" destId="{B7FA11BC-2023-4AA2-8168-DF2284D8EE21}" srcOrd="0" destOrd="0" presId="urn:microsoft.com/office/officeart/2009/3/layout/PieProcess"/>
    <dgm:cxn modelId="{0FED3836-B777-4CC8-8706-31E4788EEEBB}" srcId="{10759C70-1C22-4A95-9708-9AA19275640D}" destId="{E170F327-9A20-423A-91EF-B400EE4C2972}" srcOrd="0" destOrd="0" parTransId="{144CE278-5F89-4547-9A30-4347C9AAC082}" sibTransId="{66B47E81-CEAD-4812-8C19-F786BC9D74C9}"/>
    <dgm:cxn modelId="{27EF403B-519A-4994-8F6D-E699F5C3F5A8}" type="presOf" srcId="{A4089E39-6090-4D24-9BFC-A0265D2B981D}" destId="{5CD453E2-582A-4E85-9954-EC6159B5E384}" srcOrd="0" destOrd="0" presId="urn:microsoft.com/office/officeart/2009/3/layout/PieProcess"/>
    <dgm:cxn modelId="{99806241-55DF-477E-974F-02FD4475E540}" type="presOf" srcId="{E47ED5B2-8590-4A73-B39C-93076363E0D1}" destId="{B9F91BE9-510C-4992-B900-5E6B8EF57361}" srcOrd="0" destOrd="0" presId="urn:microsoft.com/office/officeart/2009/3/layout/PieProcess"/>
    <dgm:cxn modelId="{1C1B8774-981F-4D88-83A3-A90BC8DCFF50}" type="presOf" srcId="{10759C70-1C22-4A95-9708-9AA19275640D}" destId="{6BBF032A-3399-444A-BB07-6F98699E5281}" srcOrd="0" destOrd="0" presId="urn:microsoft.com/office/officeart/2009/3/layout/PieProcess"/>
    <dgm:cxn modelId="{CC26C193-34D6-4BC8-9ED4-9ACFB49FA844}" srcId="{F00E3477-6902-40E3-8330-1512504B082C}" destId="{E44E09CE-B0E2-4CCF-B9B8-34755BFCEEB4}" srcOrd="0" destOrd="0" parTransId="{7AC25D6E-8791-4C3F-879C-60B061E0ABD6}" sibTransId="{307D61F2-96EB-4645-98F5-887694AB738A}"/>
    <dgm:cxn modelId="{C269CB9F-CBDF-4498-8619-3EAB83272479}" srcId="{10759C70-1C22-4A95-9708-9AA19275640D}" destId="{F00E3477-6902-40E3-8330-1512504B082C}" srcOrd="2" destOrd="0" parTransId="{DCD050CD-5593-467D-8739-228F1BE074C6}" sibTransId="{9424D288-B75E-4518-87A3-F078835D50E8}"/>
    <dgm:cxn modelId="{1E62BCB3-1F13-475C-8D24-7FEFD6A41C51}" type="presOf" srcId="{E44E09CE-B0E2-4CCF-B9B8-34755BFCEEB4}" destId="{49BB5798-F95D-4928-968D-4D5801D40A1D}" srcOrd="0" destOrd="0" presId="urn:microsoft.com/office/officeart/2009/3/layout/PieProcess"/>
    <dgm:cxn modelId="{6F9114CC-4367-4225-BA44-465834A5B341}" type="presOf" srcId="{F00E3477-6902-40E3-8330-1512504B082C}" destId="{A9BBF010-54F2-4718-848A-B92220061252}" srcOrd="0" destOrd="0" presId="urn:microsoft.com/office/officeart/2009/3/layout/PieProcess"/>
    <dgm:cxn modelId="{DC4779DB-1F30-4A30-B1A0-1845C33D22D1}" type="presOf" srcId="{CF799EDB-8DEE-4336-9595-D5CAA4D01E17}" destId="{36BA3EFE-AB02-46E5-ACB7-4A4D204AA1B3}" srcOrd="0" destOrd="0" presId="urn:microsoft.com/office/officeart/2009/3/layout/PieProcess"/>
    <dgm:cxn modelId="{2AB652DF-B857-4132-B3B9-5B8EFEB9632B}" srcId="{10759C70-1C22-4A95-9708-9AA19275640D}" destId="{E47ED5B2-8590-4A73-B39C-93076363E0D1}" srcOrd="1" destOrd="0" parTransId="{7D4510D1-2C1C-4A77-B86C-738FB5F35DE4}" sibTransId="{00D44B18-5BCF-45BB-BC68-D6E8552775DE}"/>
    <dgm:cxn modelId="{9C2C6FEC-656A-49AA-A094-5A771592C6C8}" srcId="{E47ED5B2-8590-4A73-B39C-93076363E0D1}" destId="{A4089E39-6090-4D24-9BFC-A0265D2B981D}" srcOrd="0" destOrd="0" parTransId="{49870C63-2274-435F-A98A-A8F4E35476A7}" sibTransId="{09EE3D86-AE56-44E8-A785-C91ED512F44F}"/>
    <dgm:cxn modelId="{DAA0EE0B-E716-4812-B901-BA6DB43D6AAB}" type="presParOf" srcId="{6BBF032A-3399-444A-BB07-6F98699E5281}" destId="{1C6B74EE-CB56-495A-91C2-B76F432AF684}" srcOrd="0" destOrd="0" presId="urn:microsoft.com/office/officeart/2009/3/layout/PieProcess"/>
    <dgm:cxn modelId="{C555C559-CE79-4253-A647-063012AEB62C}" type="presParOf" srcId="{1C6B74EE-CB56-495A-91C2-B76F432AF684}" destId="{36240199-0961-4E41-A17C-6699417B702B}" srcOrd="0" destOrd="0" presId="urn:microsoft.com/office/officeart/2009/3/layout/PieProcess"/>
    <dgm:cxn modelId="{6860A5E5-D6F4-42AA-8119-42E8FCE0817D}" type="presParOf" srcId="{1C6B74EE-CB56-495A-91C2-B76F432AF684}" destId="{649C3B40-0F4C-490A-A63B-64D1677B6AE5}" srcOrd="1" destOrd="0" presId="urn:microsoft.com/office/officeart/2009/3/layout/PieProcess"/>
    <dgm:cxn modelId="{70E72213-3CE8-4887-B063-44F29FC67710}" type="presParOf" srcId="{1C6B74EE-CB56-495A-91C2-B76F432AF684}" destId="{B7FA11BC-2023-4AA2-8168-DF2284D8EE21}" srcOrd="2" destOrd="0" presId="urn:microsoft.com/office/officeart/2009/3/layout/PieProcess"/>
    <dgm:cxn modelId="{D97D15E9-D074-429E-B923-3C2F16899230}" type="presParOf" srcId="{6BBF032A-3399-444A-BB07-6F98699E5281}" destId="{7D754E17-0248-4E4B-A11D-52643D4254FE}" srcOrd="1" destOrd="0" presId="urn:microsoft.com/office/officeart/2009/3/layout/PieProcess"/>
    <dgm:cxn modelId="{C1C8CF86-6EB3-45C8-BB20-63A10D9C86B9}" type="presParOf" srcId="{6BBF032A-3399-444A-BB07-6F98699E5281}" destId="{58FC876B-2C05-4749-9601-C2D88A9C121A}" srcOrd="2" destOrd="0" presId="urn:microsoft.com/office/officeart/2009/3/layout/PieProcess"/>
    <dgm:cxn modelId="{78BEFCE0-A0B1-4971-B765-2B0EE47F104F}" type="presParOf" srcId="{58FC876B-2C05-4749-9601-C2D88A9C121A}" destId="{36BA3EFE-AB02-46E5-ACB7-4A4D204AA1B3}" srcOrd="0" destOrd="0" presId="urn:microsoft.com/office/officeart/2009/3/layout/PieProcess"/>
    <dgm:cxn modelId="{505F90E2-3890-4E7A-9446-01E96EBD91D5}" type="presParOf" srcId="{6BBF032A-3399-444A-BB07-6F98699E5281}" destId="{E835A645-864A-4D83-A1CF-4C68259BAD7F}" srcOrd="3" destOrd="0" presId="urn:microsoft.com/office/officeart/2009/3/layout/PieProcess"/>
    <dgm:cxn modelId="{525409FC-B652-4A2B-BE37-266B2B9B5400}" type="presParOf" srcId="{6BBF032A-3399-444A-BB07-6F98699E5281}" destId="{8B0CB3BB-52C7-4F32-BA7E-75C25B161801}" srcOrd="4" destOrd="0" presId="urn:microsoft.com/office/officeart/2009/3/layout/PieProcess"/>
    <dgm:cxn modelId="{2A062480-30EB-4290-8023-FE54AF4C9716}" type="presParOf" srcId="{8B0CB3BB-52C7-4F32-BA7E-75C25B161801}" destId="{0E0E23F8-D6B6-4451-97B7-3CC4516434FD}" srcOrd="0" destOrd="0" presId="urn:microsoft.com/office/officeart/2009/3/layout/PieProcess"/>
    <dgm:cxn modelId="{C3281848-ED1B-4420-A182-9D09E08A8E1A}" type="presParOf" srcId="{8B0CB3BB-52C7-4F32-BA7E-75C25B161801}" destId="{507B321F-38E2-4FEA-A466-D8C706FAF286}" srcOrd="1" destOrd="0" presId="urn:microsoft.com/office/officeart/2009/3/layout/PieProcess"/>
    <dgm:cxn modelId="{9132209D-29B7-4366-AEFB-F99F55CBE7DA}" type="presParOf" srcId="{8B0CB3BB-52C7-4F32-BA7E-75C25B161801}" destId="{B9F91BE9-510C-4992-B900-5E6B8EF57361}" srcOrd="2" destOrd="0" presId="urn:microsoft.com/office/officeart/2009/3/layout/PieProcess"/>
    <dgm:cxn modelId="{08250EE7-4851-45CF-AA2F-29BA9BD61814}" type="presParOf" srcId="{6BBF032A-3399-444A-BB07-6F98699E5281}" destId="{9A90353D-B3AF-4AEB-A2C4-D727E3F5A1D7}" srcOrd="5" destOrd="0" presId="urn:microsoft.com/office/officeart/2009/3/layout/PieProcess"/>
    <dgm:cxn modelId="{D80059BE-26A7-46EE-B871-D72BDDB3D22E}" type="presParOf" srcId="{6BBF032A-3399-444A-BB07-6F98699E5281}" destId="{7F7C3F30-39F1-4D56-B9FC-F22D54C262C4}" srcOrd="6" destOrd="0" presId="urn:microsoft.com/office/officeart/2009/3/layout/PieProcess"/>
    <dgm:cxn modelId="{657BFB15-26D1-47EC-BB9B-94859B34C513}" type="presParOf" srcId="{7F7C3F30-39F1-4D56-B9FC-F22D54C262C4}" destId="{5CD453E2-582A-4E85-9954-EC6159B5E384}" srcOrd="0" destOrd="0" presId="urn:microsoft.com/office/officeart/2009/3/layout/PieProcess"/>
    <dgm:cxn modelId="{37934A65-6955-4389-8E4A-75796742AEC3}" type="presParOf" srcId="{6BBF032A-3399-444A-BB07-6F98699E5281}" destId="{914E3AE4-11DE-494D-9BA0-A8E6FFC8F839}" srcOrd="7" destOrd="0" presId="urn:microsoft.com/office/officeart/2009/3/layout/PieProcess"/>
    <dgm:cxn modelId="{55CFF324-CB8D-4046-AC5D-5BFC343FEA74}" type="presParOf" srcId="{6BBF032A-3399-444A-BB07-6F98699E5281}" destId="{0F287C34-2C0F-412C-B897-CB039FD0DC96}" srcOrd="8" destOrd="0" presId="urn:microsoft.com/office/officeart/2009/3/layout/PieProcess"/>
    <dgm:cxn modelId="{6C289B8B-52BE-4C6A-8CDE-4A857DA0E2C5}" type="presParOf" srcId="{0F287C34-2C0F-412C-B897-CB039FD0DC96}" destId="{E6AEDA3A-9DAC-4CE4-8907-18CF1F676229}" srcOrd="0" destOrd="0" presId="urn:microsoft.com/office/officeart/2009/3/layout/PieProcess"/>
    <dgm:cxn modelId="{824278EA-FDF7-46C7-A52E-A7C3CA3B24DD}" type="presParOf" srcId="{0F287C34-2C0F-412C-B897-CB039FD0DC96}" destId="{3FA1D16F-E891-4E4E-9422-D233218F931B}" srcOrd="1" destOrd="0" presId="urn:microsoft.com/office/officeart/2009/3/layout/PieProcess"/>
    <dgm:cxn modelId="{B9A1A46A-233C-49EA-83E7-3512988C97B8}" type="presParOf" srcId="{0F287C34-2C0F-412C-B897-CB039FD0DC96}" destId="{A9BBF010-54F2-4718-848A-B92220061252}" srcOrd="2" destOrd="0" presId="urn:microsoft.com/office/officeart/2009/3/layout/PieProcess"/>
    <dgm:cxn modelId="{DF0441A3-B7DB-4DBE-A14A-8CE3CB11F6E7}" type="presParOf" srcId="{6BBF032A-3399-444A-BB07-6F98699E5281}" destId="{D8F78E05-A8E7-4860-AEC6-FC452AED496B}" srcOrd="9" destOrd="0" presId="urn:microsoft.com/office/officeart/2009/3/layout/PieProcess"/>
    <dgm:cxn modelId="{92FD6BF6-6BC4-4A5E-93AD-7FD9938A3AE5}" type="presParOf" srcId="{6BBF032A-3399-444A-BB07-6F98699E5281}" destId="{63EA6132-6DA6-4FFC-9D8F-FE0E7F5E4A66}" srcOrd="10" destOrd="0" presId="urn:microsoft.com/office/officeart/2009/3/layout/PieProcess"/>
    <dgm:cxn modelId="{37A2E3C7-FE6B-404F-A1A0-A5EFBC04B742}" type="presParOf" srcId="{63EA6132-6DA6-4FFC-9D8F-FE0E7F5E4A66}" destId="{49BB5798-F95D-4928-968D-4D5801D40A1D}" srcOrd="0" destOrd="0" presId="urn:microsoft.com/office/officeart/2009/3/layout/Pi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C29AD3E-0F9B-4B5E-A5D3-B84075C57CBE}" type="doc">
      <dgm:prSet loTypeId="urn:microsoft.com/office/officeart/2005/8/layout/lProcess2" loCatId="relationship" qsTypeId="urn:microsoft.com/office/officeart/2005/8/quickstyle/simple4" qsCatId="simple" csTypeId="urn:microsoft.com/office/officeart/2005/8/colors/colorful2" csCatId="colorful" phldr="1"/>
      <dgm:spPr/>
      <dgm:t>
        <a:bodyPr/>
        <a:lstStyle/>
        <a:p>
          <a:endParaRPr lang="es-CO"/>
        </a:p>
      </dgm:t>
    </dgm:pt>
    <dgm:pt modelId="{867765D0-E601-4FB9-BB30-4ED14192D265}">
      <dgm:prSet phldrT="[Texto]"/>
      <dgm:spPr/>
      <dgm:t>
        <a:bodyPr/>
        <a:lstStyle/>
        <a:p>
          <a:r>
            <a:rPr lang="es-CO" dirty="0"/>
            <a:t>Indicadores de Productividad</a:t>
          </a:r>
        </a:p>
      </dgm:t>
    </dgm:pt>
    <dgm:pt modelId="{73CD0163-260E-4D94-99A7-9854B974C0F0}" type="parTrans" cxnId="{A993672E-DFDD-40A7-A163-7E5525EAF9AA}">
      <dgm:prSet/>
      <dgm:spPr/>
      <dgm:t>
        <a:bodyPr/>
        <a:lstStyle/>
        <a:p>
          <a:endParaRPr lang="es-CO"/>
        </a:p>
      </dgm:t>
    </dgm:pt>
    <dgm:pt modelId="{E6421193-56A3-4BED-8B9B-0F74A0C55BD2}" type="sibTrans" cxnId="{A993672E-DFDD-40A7-A163-7E5525EAF9AA}">
      <dgm:prSet/>
      <dgm:spPr/>
      <dgm:t>
        <a:bodyPr/>
        <a:lstStyle/>
        <a:p>
          <a:endParaRPr lang="es-CO"/>
        </a:p>
      </dgm:t>
    </dgm:pt>
    <dgm:pt modelId="{AA7F0EE7-376F-46E4-B5F9-FE33CB018C68}">
      <dgm:prSet phldrT="[Texto]"/>
      <dgm:spPr/>
      <dgm:t>
        <a:bodyPr/>
        <a:lstStyle/>
        <a:p>
          <a:r>
            <a:rPr lang="es-CO" dirty="0"/>
            <a:t>Numero de llamadas ó de atenciones por hora</a:t>
          </a:r>
        </a:p>
      </dgm:t>
    </dgm:pt>
    <dgm:pt modelId="{58949A3C-1326-4D1E-AB98-3A29F40D98FA}" type="parTrans" cxnId="{271DFDAA-2A52-4E22-A026-52E0C22A44BC}">
      <dgm:prSet/>
      <dgm:spPr/>
      <dgm:t>
        <a:bodyPr/>
        <a:lstStyle/>
        <a:p>
          <a:endParaRPr lang="es-CO"/>
        </a:p>
      </dgm:t>
    </dgm:pt>
    <dgm:pt modelId="{AB493C5B-EEB1-4B09-B9B4-71F078065CA5}" type="sibTrans" cxnId="{271DFDAA-2A52-4E22-A026-52E0C22A44BC}">
      <dgm:prSet/>
      <dgm:spPr/>
      <dgm:t>
        <a:bodyPr/>
        <a:lstStyle/>
        <a:p>
          <a:endParaRPr lang="es-CO"/>
        </a:p>
      </dgm:t>
    </dgm:pt>
    <dgm:pt modelId="{B19A8152-7684-45D4-90CF-28829D451CA6}">
      <dgm:prSet phldrT="[Texto]"/>
      <dgm:spPr/>
      <dgm:t>
        <a:bodyPr/>
        <a:lstStyle/>
        <a:p>
          <a:r>
            <a:rPr lang="es-CO" dirty="0"/>
            <a:t>Numero de cuentas trabajadas por hora</a:t>
          </a:r>
        </a:p>
      </dgm:t>
    </dgm:pt>
    <dgm:pt modelId="{4C427A2A-57C3-46F7-9852-4DC8946BE3E5}" type="parTrans" cxnId="{3B648161-A032-4F6D-96D6-226881E22265}">
      <dgm:prSet/>
      <dgm:spPr/>
      <dgm:t>
        <a:bodyPr/>
        <a:lstStyle/>
        <a:p>
          <a:endParaRPr lang="es-CO"/>
        </a:p>
      </dgm:t>
    </dgm:pt>
    <dgm:pt modelId="{8B3269D7-8FA8-4F35-9FA1-BAD3A428FCFF}" type="sibTrans" cxnId="{3B648161-A032-4F6D-96D6-226881E22265}">
      <dgm:prSet/>
      <dgm:spPr/>
      <dgm:t>
        <a:bodyPr/>
        <a:lstStyle/>
        <a:p>
          <a:endParaRPr lang="es-CO"/>
        </a:p>
      </dgm:t>
    </dgm:pt>
    <dgm:pt modelId="{A96A415F-D2D5-4AA9-99BA-4EC9B7594272}">
      <dgm:prSet phldrT="[Texto]"/>
      <dgm:spPr/>
      <dgm:t>
        <a:bodyPr/>
        <a:lstStyle/>
        <a:p>
          <a:r>
            <a:rPr lang="es-CO" dirty="0"/>
            <a:t>Indicadores de Efectividad</a:t>
          </a:r>
        </a:p>
      </dgm:t>
    </dgm:pt>
    <dgm:pt modelId="{D127EA39-E7F1-4AEB-B3F0-ED8256ED356C}" type="parTrans" cxnId="{5C653814-5F8F-41D2-83A7-D7B2037095BB}">
      <dgm:prSet/>
      <dgm:spPr/>
      <dgm:t>
        <a:bodyPr/>
        <a:lstStyle/>
        <a:p>
          <a:endParaRPr lang="es-CO"/>
        </a:p>
      </dgm:t>
    </dgm:pt>
    <dgm:pt modelId="{8CA44C9D-4704-494B-8F9C-E1360BADE637}" type="sibTrans" cxnId="{5C653814-5F8F-41D2-83A7-D7B2037095BB}">
      <dgm:prSet/>
      <dgm:spPr/>
      <dgm:t>
        <a:bodyPr/>
        <a:lstStyle/>
        <a:p>
          <a:endParaRPr lang="es-CO"/>
        </a:p>
      </dgm:t>
    </dgm:pt>
    <dgm:pt modelId="{ECC5E57C-178E-4069-B8D4-7AA9FED2A3EA}">
      <dgm:prSet phldrT="[Texto]"/>
      <dgm:spPr/>
      <dgm:t>
        <a:bodyPr/>
        <a:lstStyle/>
        <a:p>
          <a:r>
            <a:rPr lang="es-CO" dirty="0"/>
            <a:t>Porcentaje de promesas cumplidas</a:t>
          </a:r>
        </a:p>
      </dgm:t>
    </dgm:pt>
    <dgm:pt modelId="{B2523DDC-007A-4C0C-BC23-80B167F87C1D}" type="parTrans" cxnId="{C27C884E-9C84-4AFE-831C-7E94C96CC4E2}">
      <dgm:prSet/>
      <dgm:spPr/>
      <dgm:t>
        <a:bodyPr/>
        <a:lstStyle/>
        <a:p>
          <a:endParaRPr lang="es-CO"/>
        </a:p>
      </dgm:t>
    </dgm:pt>
    <dgm:pt modelId="{062A00D1-2F4E-4FFA-B127-E061B9EEFCFF}" type="sibTrans" cxnId="{C27C884E-9C84-4AFE-831C-7E94C96CC4E2}">
      <dgm:prSet/>
      <dgm:spPr/>
      <dgm:t>
        <a:bodyPr/>
        <a:lstStyle/>
        <a:p>
          <a:endParaRPr lang="es-CO"/>
        </a:p>
      </dgm:t>
    </dgm:pt>
    <dgm:pt modelId="{B84D8A04-A509-47A9-A700-26C1D5F663B2}">
      <dgm:prSet phldrT="[Texto]"/>
      <dgm:spPr/>
      <dgm:t>
        <a:bodyPr/>
        <a:lstStyle/>
        <a:p>
          <a:r>
            <a:rPr lang="es-CO" dirty="0"/>
            <a:t>Porcentaje de recaudo por segmento trabajado</a:t>
          </a:r>
        </a:p>
      </dgm:t>
    </dgm:pt>
    <dgm:pt modelId="{9FAAF935-F8EE-45A8-8E48-5A3278D35D71}" type="parTrans" cxnId="{84B8E56E-B9B4-401A-8F44-B6433F62DB88}">
      <dgm:prSet/>
      <dgm:spPr/>
      <dgm:t>
        <a:bodyPr/>
        <a:lstStyle/>
        <a:p>
          <a:endParaRPr lang="es-CO"/>
        </a:p>
      </dgm:t>
    </dgm:pt>
    <dgm:pt modelId="{263FF1BF-BD7F-4F24-AACE-7564FF28FACA}" type="sibTrans" cxnId="{84B8E56E-B9B4-401A-8F44-B6433F62DB88}">
      <dgm:prSet/>
      <dgm:spPr/>
      <dgm:t>
        <a:bodyPr/>
        <a:lstStyle/>
        <a:p>
          <a:endParaRPr lang="es-CO"/>
        </a:p>
      </dgm:t>
    </dgm:pt>
    <dgm:pt modelId="{09700F2D-A4A5-450A-8442-F837CB169425}">
      <dgm:prSet phldrT="[Texto]"/>
      <dgm:spPr/>
      <dgm:t>
        <a:bodyPr/>
        <a:lstStyle/>
        <a:p>
          <a:r>
            <a:rPr lang="es-CO" dirty="0"/>
            <a:t>Indicadores de Calidad</a:t>
          </a:r>
        </a:p>
      </dgm:t>
    </dgm:pt>
    <dgm:pt modelId="{E8218960-9356-4212-BCD9-2D2BE7F0B470}" type="parTrans" cxnId="{A3C398C8-5E75-4552-9649-A0697FB91E18}">
      <dgm:prSet/>
      <dgm:spPr/>
      <dgm:t>
        <a:bodyPr/>
        <a:lstStyle/>
        <a:p>
          <a:endParaRPr lang="es-CO"/>
        </a:p>
      </dgm:t>
    </dgm:pt>
    <dgm:pt modelId="{E1C19EA5-DFBC-45CB-AB63-9BA2A636CFFC}" type="sibTrans" cxnId="{A3C398C8-5E75-4552-9649-A0697FB91E18}">
      <dgm:prSet/>
      <dgm:spPr/>
      <dgm:t>
        <a:bodyPr/>
        <a:lstStyle/>
        <a:p>
          <a:endParaRPr lang="es-CO"/>
        </a:p>
      </dgm:t>
    </dgm:pt>
    <dgm:pt modelId="{0D15308E-3FAA-4A36-95E7-197862736448}">
      <dgm:prSet phldrT="[Texto]"/>
      <dgm:spPr/>
      <dgm:t>
        <a:bodyPr/>
        <a:lstStyle/>
        <a:p>
          <a:r>
            <a:rPr lang="es-CO" dirty="0"/>
            <a:t>Distribución tiempo de conversación y de documentación</a:t>
          </a:r>
        </a:p>
      </dgm:t>
    </dgm:pt>
    <dgm:pt modelId="{8E810E9A-CB8E-485E-A373-9166CD47787C}" type="parTrans" cxnId="{089E73AF-9B1E-4B36-9A10-0ACDE9E3DB13}">
      <dgm:prSet/>
      <dgm:spPr/>
      <dgm:t>
        <a:bodyPr/>
        <a:lstStyle/>
        <a:p>
          <a:endParaRPr lang="es-CO"/>
        </a:p>
      </dgm:t>
    </dgm:pt>
    <dgm:pt modelId="{DD8F6AE1-A4D9-4313-94FD-D6EDFC32114D}" type="sibTrans" cxnId="{089E73AF-9B1E-4B36-9A10-0ACDE9E3DB13}">
      <dgm:prSet/>
      <dgm:spPr/>
      <dgm:t>
        <a:bodyPr/>
        <a:lstStyle/>
        <a:p>
          <a:endParaRPr lang="es-CO"/>
        </a:p>
      </dgm:t>
    </dgm:pt>
    <dgm:pt modelId="{B986A80E-BBF8-4D83-9129-0427C5B753F3}">
      <dgm:prSet phldrT="[Texto]"/>
      <dgm:spPr/>
      <dgm:t>
        <a:bodyPr/>
        <a:lstStyle/>
        <a:p>
          <a:r>
            <a:rPr lang="es-CO" dirty="0"/>
            <a:t>Puntualidad</a:t>
          </a:r>
        </a:p>
      </dgm:t>
    </dgm:pt>
    <dgm:pt modelId="{0CC70591-9CBB-4463-BC74-DF39E2E6541F}" type="parTrans" cxnId="{594030FD-6851-4E0C-AECC-E7FDDD6E087B}">
      <dgm:prSet/>
      <dgm:spPr/>
      <dgm:t>
        <a:bodyPr/>
        <a:lstStyle/>
        <a:p>
          <a:endParaRPr lang="es-CO"/>
        </a:p>
      </dgm:t>
    </dgm:pt>
    <dgm:pt modelId="{D3EC73B2-3C08-429E-9EA6-77EB4CC8A989}" type="sibTrans" cxnId="{594030FD-6851-4E0C-AECC-E7FDDD6E087B}">
      <dgm:prSet/>
      <dgm:spPr/>
      <dgm:t>
        <a:bodyPr/>
        <a:lstStyle/>
        <a:p>
          <a:endParaRPr lang="es-CO"/>
        </a:p>
      </dgm:t>
    </dgm:pt>
    <dgm:pt modelId="{E8E0F154-C6E2-41F2-AB80-D002DC516823}">
      <dgm:prSet phldrT="[Texto]"/>
      <dgm:spPr/>
      <dgm:t>
        <a:bodyPr/>
        <a:lstStyle/>
        <a:p>
          <a:r>
            <a:rPr lang="es-CO" dirty="0"/>
            <a:t>Numero de promesas de pago por hora</a:t>
          </a:r>
        </a:p>
      </dgm:t>
    </dgm:pt>
    <dgm:pt modelId="{59CFEB74-FBD1-4CD9-846D-654493D7603F}" type="parTrans" cxnId="{43D5FEEB-C88F-459B-BAB9-52A51EE4E1D7}">
      <dgm:prSet/>
      <dgm:spPr/>
      <dgm:t>
        <a:bodyPr/>
        <a:lstStyle/>
        <a:p>
          <a:endParaRPr lang="es-CO"/>
        </a:p>
      </dgm:t>
    </dgm:pt>
    <dgm:pt modelId="{C18E625F-139C-48E2-B039-C02F4EFBA880}" type="sibTrans" cxnId="{43D5FEEB-C88F-459B-BAB9-52A51EE4E1D7}">
      <dgm:prSet/>
      <dgm:spPr/>
      <dgm:t>
        <a:bodyPr/>
        <a:lstStyle/>
        <a:p>
          <a:endParaRPr lang="es-CO"/>
        </a:p>
      </dgm:t>
    </dgm:pt>
    <dgm:pt modelId="{EF17E7FD-BC61-493F-A9A6-F0F6FBB6CDCA}">
      <dgm:prSet phldrT="[Texto]"/>
      <dgm:spPr/>
      <dgm:t>
        <a:bodyPr/>
        <a:lstStyle/>
        <a:p>
          <a:r>
            <a:rPr lang="es-CO" dirty="0"/>
            <a:t>Asistencia</a:t>
          </a:r>
        </a:p>
      </dgm:t>
    </dgm:pt>
    <dgm:pt modelId="{54D46D87-86A5-4449-9E33-ADCBF8D422EE}" type="parTrans" cxnId="{E4E16B11-AA26-410D-8F09-081FA998B1B8}">
      <dgm:prSet/>
      <dgm:spPr/>
      <dgm:t>
        <a:bodyPr/>
        <a:lstStyle/>
        <a:p>
          <a:endParaRPr lang="es-CO"/>
        </a:p>
      </dgm:t>
    </dgm:pt>
    <dgm:pt modelId="{C03AEF4E-AFAC-4635-810C-967818C726E5}" type="sibTrans" cxnId="{E4E16B11-AA26-410D-8F09-081FA998B1B8}">
      <dgm:prSet/>
      <dgm:spPr/>
      <dgm:t>
        <a:bodyPr/>
        <a:lstStyle/>
        <a:p>
          <a:endParaRPr lang="es-CO"/>
        </a:p>
      </dgm:t>
    </dgm:pt>
    <dgm:pt modelId="{DCE1DAFE-CE69-49D1-B9A9-044A7E68E374}" type="pres">
      <dgm:prSet presAssocID="{BC29AD3E-0F9B-4B5E-A5D3-B84075C57CBE}" presName="theList" presStyleCnt="0">
        <dgm:presLayoutVars>
          <dgm:dir/>
          <dgm:animLvl val="lvl"/>
          <dgm:resizeHandles val="exact"/>
        </dgm:presLayoutVars>
      </dgm:prSet>
      <dgm:spPr/>
    </dgm:pt>
    <dgm:pt modelId="{BB4FF91F-5DE3-4EE8-8B67-C8242960B6A0}" type="pres">
      <dgm:prSet presAssocID="{867765D0-E601-4FB9-BB30-4ED14192D265}" presName="compNode" presStyleCnt="0"/>
      <dgm:spPr/>
    </dgm:pt>
    <dgm:pt modelId="{9B2CD3D0-020D-4DF4-8377-BF4895AA829D}" type="pres">
      <dgm:prSet presAssocID="{867765D0-E601-4FB9-BB30-4ED14192D265}" presName="aNode" presStyleLbl="bgShp" presStyleIdx="0" presStyleCnt="3" custLinFactNeighborX="-716" custLinFactNeighborY="999"/>
      <dgm:spPr/>
    </dgm:pt>
    <dgm:pt modelId="{5AAA913B-8F68-450A-BDFA-75B2A3B1EF4D}" type="pres">
      <dgm:prSet presAssocID="{867765D0-E601-4FB9-BB30-4ED14192D265}" presName="textNode" presStyleLbl="bgShp" presStyleIdx="0" presStyleCnt="3"/>
      <dgm:spPr/>
    </dgm:pt>
    <dgm:pt modelId="{D278B303-6F53-4C25-AE3F-103BB38936B4}" type="pres">
      <dgm:prSet presAssocID="{867765D0-E601-4FB9-BB30-4ED14192D265}" presName="compChildNode" presStyleCnt="0"/>
      <dgm:spPr/>
    </dgm:pt>
    <dgm:pt modelId="{1AE29F09-0325-4C05-ACCB-13DB63B49CC7}" type="pres">
      <dgm:prSet presAssocID="{867765D0-E601-4FB9-BB30-4ED14192D265}" presName="theInnerList" presStyleCnt="0"/>
      <dgm:spPr/>
    </dgm:pt>
    <dgm:pt modelId="{390B2292-82E1-4096-B24F-2654F67F73B1}" type="pres">
      <dgm:prSet presAssocID="{AA7F0EE7-376F-46E4-B5F9-FE33CB018C68}" presName="childNode" presStyleLbl="node1" presStyleIdx="0" presStyleCnt="8">
        <dgm:presLayoutVars>
          <dgm:bulletEnabled val="1"/>
        </dgm:presLayoutVars>
      </dgm:prSet>
      <dgm:spPr/>
    </dgm:pt>
    <dgm:pt modelId="{4C6016FC-C15D-4E32-A1AE-D09B6A2F69AA}" type="pres">
      <dgm:prSet presAssocID="{AA7F0EE7-376F-46E4-B5F9-FE33CB018C68}" presName="aSpace2" presStyleCnt="0"/>
      <dgm:spPr/>
    </dgm:pt>
    <dgm:pt modelId="{DABABE1A-27D0-483A-8986-3A65B3CFCBDD}" type="pres">
      <dgm:prSet presAssocID="{B19A8152-7684-45D4-90CF-28829D451CA6}" presName="childNode" presStyleLbl="node1" presStyleIdx="1" presStyleCnt="8">
        <dgm:presLayoutVars>
          <dgm:bulletEnabled val="1"/>
        </dgm:presLayoutVars>
      </dgm:prSet>
      <dgm:spPr/>
    </dgm:pt>
    <dgm:pt modelId="{21CD5D9E-05BF-49FA-B0EA-F0C57375532E}" type="pres">
      <dgm:prSet presAssocID="{B19A8152-7684-45D4-90CF-28829D451CA6}" presName="aSpace2" presStyleCnt="0"/>
      <dgm:spPr/>
    </dgm:pt>
    <dgm:pt modelId="{82EE071B-DCCB-428A-8078-20F618DEFAC2}" type="pres">
      <dgm:prSet presAssocID="{E8E0F154-C6E2-41F2-AB80-D002DC516823}" presName="childNode" presStyleLbl="node1" presStyleIdx="2" presStyleCnt="8">
        <dgm:presLayoutVars>
          <dgm:bulletEnabled val="1"/>
        </dgm:presLayoutVars>
      </dgm:prSet>
      <dgm:spPr/>
    </dgm:pt>
    <dgm:pt modelId="{D0E2167D-50B2-4D85-979D-C1E4210E2019}" type="pres">
      <dgm:prSet presAssocID="{867765D0-E601-4FB9-BB30-4ED14192D265}" presName="aSpace" presStyleCnt="0"/>
      <dgm:spPr/>
    </dgm:pt>
    <dgm:pt modelId="{3563787E-82CB-4733-AFBC-6A5A79055E53}" type="pres">
      <dgm:prSet presAssocID="{A96A415F-D2D5-4AA9-99BA-4EC9B7594272}" presName="compNode" presStyleCnt="0"/>
      <dgm:spPr/>
    </dgm:pt>
    <dgm:pt modelId="{1E433E63-379E-49E2-BF25-0ED5E9D80258}" type="pres">
      <dgm:prSet presAssocID="{A96A415F-D2D5-4AA9-99BA-4EC9B7594272}" presName="aNode" presStyleLbl="bgShp" presStyleIdx="1" presStyleCnt="3" custLinFactNeighborX="-716" custLinFactNeighborY="999"/>
      <dgm:spPr/>
    </dgm:pt>
    <dgm:pt modelId="{AB72CDA6-E7B2-4F6F-B25C-D42B361AF120}" type="pres">
      <dgm:prSet presAssocID="{A96A415F-D2D5-4AA9-99BA-4EC9B7594272}" presName="textNode" presStyleLbl="bgShp" presStyleIdx="1" presStyleCnt="3"/>
      <dgm:spPr/>
    </dgm:pt>
    <dgm:pt modelId="{E605960A-C37F-42E9-B60A-B7C86CC89696}" type="pres">
      <dgm:prSet presAssocID="{A96A415F-D2D5-4AA9-99BA-4EC9B7594272}" presName="compChildNode" presStyleCnt="0"/>
      <dgm:spPr/>
    </dgm:pt>
    <dgm:pt modelId="{E81F7A3D-EA19-4126-B98D-EC278E857606}" type="pres">
      <dgm:prSet presAssocID="{A96A415F-D2D5-4AA9-99BA-4EC9B7594272}" presName="theInnerList" presStyleCnt="0"/>
      <dgm:spPr/>
    </dgm:pt>
    <dgm:pt modelId="{8183D99F-D2BE-4057-99C9-9DE17841C90C}" type="pres">
      <dgm:prSet presAssocID="{ECC5E57C-178E-4069-B8D4-7AA9FED2A3EA}" presName="childNode" presStyleLbl="node1" presStyleIdx="3" presStyleCnt="8">
        <dgm:presLayoutVars>
          <dgm:bulletEnabled val="1"/>
        </dgm:presLayoutVars>
      </dgm:prSet>
      <dgm:spPr/>
    </dgm:pt>
    <dgm:pt modelId="{12489F18-EEFA-44A4-9C8A-13E2C8DB8985}" type="pres">
      <dgm:prSet presAssocID="{ECC5E57C-178E-4069-B8D4-7AA9FED2A3EA}" presName="aSpace2" presStyleCnt="0"/>
      <dgm:spPr/>
    </dgm:pt>
    <dgm:pt modelId="{2CD84256-A27B-497E-A595-A234F3632C18}" type="pres">
      <dgm:prSet presAssocID="{B84D8A04-A509-47A9-A700-26C1D5F663B2}" presName="childNode" presStyleLbl="node1" presStyleIdx="4" presStyleCnt="8">
        <dgm:presLayoutVars>
          <dgm:bulletEnabled val="1"/>
        </dgm:presLayoutVars>
      </dgm:prSet>
      <dgm:spPr/>
    </dgm:pt>
    <dgm:pt modelId="{A930E1DC-51CE-4C29-87D1-40D7C4C98AF2}" type="pres">
      <dgm:prSet presAssocID="{A96A415F-D2D5-4AA9-99BA-4EC9B7594272}" presName="aSpace" presStyleCnt="0"/>
      <dgm:spPr/>
    </dgm:pt>
    <dgm:pt modelId="{FA581A95-9D97-4A1E-88AD-340E912EA26E}" type="pres">
      <dgm:prSet presAssocID="{09700F2D-A4A5-450A-8442-F837CB169425}" presName="compNode" presStyleCnt="0"/>
      <dgm:spPr/>
    </dgm:pt>
    <dgm:pt modelId="{8B8ABAA1-9475-459A-AC76-35F5190B15E4}" type="pres">
      <dgm:prSet presAssocID="{09700F2D-A4A5-450A-8442-F837CB169425}" presName="aNode" presStyleLbl="bgShp" presStyleIdx="2" presStyleCnt="3" custLinFactNeighborX="-716" custLinFactNeighborY="999"/>
      <dgm:spPr/>
    </dgm:pt>
    <dgm:pt modelId="{83142D27-0DC4-4A5E-8AFF-606EA3EC5DA3}" type="pres">
      <dgm:prSet presAssocID="{09700F2D-A4A5-450A-8442-F837CB169425}" presName="textNode" presStyleLbl="bgShp" presStyleIdx="2" presStyleCnt="3"/>
      <dgm:spPr/>
    </dgm:pt>
    <dgm:pt modelId="{B58A3FEE-2D86-4BDC-97C0-0AC6AD75B56E}" type="pres">
      <dgm:prSet presAssocID="{09700F2D-A4A5-450A-8442-F837CB169425}" presName="compChildNode" presStyleCnt="0"/>
      <dgm:spPr/>
    </dgm:pt>
    <dgm:pt modelId="{DEEE7F0D-7219-415F-9B35-27901B502F7D}" type="pres">
      <dgm:prSet presAssocID="{09700F2D-A4A5-450A-8442-F837CB169425}" presName="theInnerList" presStyleCnt="0"/>
      <dgm:spPr/>
    </dgm:pt>
    <dgm:pt modelId="{A93681A7-8FB9-4870-94D3-E7C1521ADD72}" type="pres">
      <dgm:prSet presAssocID="{0D15308E-3FAA-4A36-95E7-197862736448}" presName="childNode" presStyleLbl="node1" presStyleIdx="5" presStyleCnt="8">
        <dgm:presLayoutVars>
          <dgm:bulletEnabled val="1"/>
        </dgm:presLayoutVars>
      </dgm:prSet>
      <dgm:spPr/>
    </dgm:pt>
    <dgm:pt modelId="{71CF3E23-368C-4D10-BC3E-B2B06E3DB0BB}" type="pres">
      <dgm:prSet presAssocID="{0D15308E-3FAA-4A36-95E7-197862736448}" presName="aSpace2" presStyleCnt="0"/>
      <dgm:spPr/>
    </dgm:pt>
    <dgm:pt modelId="{D8FA7724-60C0-4B72-9D62-99C5BCF3772F}" type="pres">
      <dgm:prSet presAssocID="{B986A80E-BBF8-4D83-9129-0427C5B753F3}" presName="childNode" presStyleLbl="node1" presStyleIdx="6" presStyleCnt="8">
        <dgm:presLayoutVars>
          <dgm:bulletEnabled val="1"/>
        </dgm:presLayoutVars>
      </dgm:prSet>
      <dgm:spPr/>
    </dgm:pt>
    <dgm:pt modelId="{F6E85179-B4AF-4318-BF04-C5D250DC3293}" type="pres">
      <dgm:prSet presAssocID="{B986A80E-BBF8-4D83-9129-0427C5B753F3}" presName="aSpace2" presStyleCnt="0"/>
      <dgm:spPr/>
    </dgm:pt>
    <dgm:pt modelId="{805E80B4-BBEA-4611-8D07-74699B4BA258}" type="pres">
      <dgm:prSet presAssocID="{EF17E7FD-BC61-493F-A9A6-F0F6FBB6CDCA}" presName="childNode" presStyleLbl="node1" presStyleIdx="7" presStyleCnt="8">
        <dgm:presLayoutVars>
          <dgm:bulletEnabled val="1"/>
        </dgm:presLayoutVars>
      </dgm:prSet>
      <dgm:spPr/>
    </dgm:pt>
  </dgm:ptLst>
  <dgm:cxnLst>
    <dgm:cxn modelId="{E4E16B11-AA26-410D-8F09-081FA998B1B8}" srcId="{09700F2D-A4A5-450A-8442-F837CB169425}" destId="{EF17E7FD-BC61-493F-A9A6-F0F6FBB6CDCA}" srcOrd="2" destOrd="0" parTransId="{54D46D87-86A5-4449-9E33-ADCBF8D422EE}" sibTransId="{C03AEF4E-AFAC-4635-810C-967818C726E5}"/>
    <dgm:cxn modelId="{5C653814-5F8F-41D2-83A7-D7B2037095BB}" srcId="{BC29AD3E-0F9B-4B5E-A5D3-B84075C57CBE}" destId="{A96A415F-D2D5-4AA9-99BA-4EC9B7594272}" srcOrd="1" destOrd="0" parTransId="{D127EA39-E7F1-4AEB-B3F0-ED8256ED356C}" sibTransId="{8CA44C9D-4704-494B-8F9C-E1360BADE637}"/>
    <dgm:cxn modelId="{9EDE451C-FF7B-4AA6-9CC7-54E2A4876307}" type="presOf" srcId="{867765D0-E601-4FB9-BB30-4ED14192D265}" destId="{9B2CD3D0-020D-4DF4-8377-BF4895AA829D}" srcOrd="0" destOrd="0" presId="urn:microsoft.com/office/officeart/2005/8/layout/lProcess2"/>
    <dgm:cxn modelId="{6551AD1F-F3C1-4860-A476-41568DB2A41E}" type="presOf" srcId="{B84D8A04-A509-47A9-A700-26C1D5F663B2}" destId="{2CD84256-A27B-497E-A595-A234F3632C18}" srcOrd="0" destOrd="0" presId="urn:microsoft.com/office/officeart/2005/8/layout/lProcess2"/>
    <dgm:cxn modelId="{A993672E-DFDD-40A7-A163-7E5525EAF9AA}" srcId="{BC29AD3E-0F9B-4B5E-A5D3-B84075C57CBE}" destId="{867765D0-E601-4FB9-BB30-4ED14192D265}" srcOrd="0" destOrd="0" parTransId="{73CD0163-260E-4D94-99A7-9854B974C0F0}" sibTransId="{E6421193-56A3-4BED-8B9B-0F74A0C55BD2}"/>
    <dgm:cxn modelId="{06626C2F-EABE-4C63-A3FA-AAE7DE3AC281}" type="presOf" srcId="{867765D0-E601-4FB9-BB30-4ED14192D265}" destId="{5AAA913B-8F68-450A-BDFA-75B2A3B1EF4D}" srcOrd="1" destOrd="0" presId="urn:microsoft.com/office/officeart/2005/8/layout/lProcess2"/>
    <dgm:cxn modelId="{B6D2B45B-2FC2-40CA-9112-8BFF0CDAC461}" type="presOf" srcId="{A96A415F-D2D5-4AA9-99BA-4EC9B7594272}" destId="{AB72CDA6-E7B2-4F6F-B25C-D42B361AF120}" srcOrd="1" destOrd="0" presId="urn:microsoft.com/office/officeart/2005/8/layout/lProcess2"/>
    <dgm:cxn modelId="{3B648161-A032-4F6D-96D6-226881E22265}" srcId="{867765D0-E601-4FB9-BB30-4ED14192D265}" destId="{B19A8152-7684-45D4-90CF-28829D451CA6}" srcOrd="1" destOrd="0" parTransId="{4C427A2A-57C3-46F7-9852-4DC8946BE3E5}" sibTransId="{8B3269D7-8FA8-4F35-9FA1-BAD3A428FCFF}"/>
    <dgm:cxn modelId="{F5F26F4C-11DD-4E4D-861C-1F16573B24E2}" type="presOf" srcId="{ECC5E57C-178E-4069-B8D4-7AA9FED2A3EA}" destId="{8183D99F-D2BE-4057-99C9-9DE17841C90C}" srcOrd="0" destOrd="0" presId="urn:microsoft.com/office/officeart/2005/8/layout/lProcess2"/>
    <dgm:cxn modelId="{3872244E-385D-4814-B389-CDED1296BC37}" type="presOf" srcId="{E8E0F154-C6E2-41F2-AB80-D002DC516823}" destId="{82EE071B-DCCB-428A-8078-20F618DEFAC2}" srcOrd="0" destOrd="0" presId="urn:microsoft.com/office/officeart/2005/8/layout/lProcess2"/>
    <dgm:cxn modelId="{C27C884E-9C84-4AFE-831C-7E94C96CC4E2}" srcId="{A96A415F-D2D5-4AA9-99BA-4EC9B7594272}" destId="{ECC5E57C-178E-4069-B8D4-7AA9FED2A3EA}" srcOrd="0" destOrd="0" parTransId="{B2523DDC-007A-4C0C-BC23-80B167F87C1D}" sibTransId="{062A00D1-2F4E-4FFA-B127-E061B9EEFCFF}"/>
    <dgm:cxn modelId="{84B8E56E-B9B4-401A-8F44-B6433F62DB88}" srcId="{A96A415F-D2D5-4AA9-99BA-4EC9B7594272}" destId="{B84D8A04-A509-47A9-A700-26C1D5F663B2}" srcOrd="1" destOrd="0" parTransId="{9FAAF935-F8EE-45A8-8E48-5A3278D35D71}" sibTransId="{263FF1BF-BD7F-4F24-AACE-7564FF28FACA}"/>
    <dgm:cxn modelId="{AC428D7A-C424-42C7-88EB-6DE67759386E}" type="presOf" srcId="{A96A415F-D2D5-4AA9-99BA-4EC9B7594272}" destId="{1E433E63-379E-49E2-BF25-0ED5E9D80258}" srcOrd="0" destOrd="0" presId="urn:microsoft.com/office/officeart/2005/8/layout/lProcess2"/>
    <dgm:cxn modelId="{3480BF85-00E8-4BAA-8F71-B530240D7EE1}" type="presOf" srcId="{EF17E7FD-BC61-493F-A9A6-F0F6FBB6CDCA}" destId="{805E80B4-BBEA-4611-8D07-74699B4BA258}" srcOrd="0" destOrd="0" presId="urn:microsoft.com/office/officeart/2005/8/layout/lProcess2"/>
    <dgm:cxn modelId="{271DFDAA-2A52-4E22-A026-52E0C22A44BC}" srcId="{867765D0-E601-4FB9-BB30-4ED14192D265}" destId="{AA7F0EE7-376F-46E4-B5F9-FE33CB018C68}" srcOrd="0" destOrd="0" parTransId="{58949A3C-1326-4D1E-AB98-3A29F40D98FA}" sibTransId="{AB493C5B-EEB1-4B09-B9B4-71F078065CA5}"/>
    <dgm:cxn modelId="{87EDA6AE-32EE-44B6-9F8E-EA3882A424A4}" type="presOf" srcId="{0D15308E-3FAA-4A36-95E7-197862736448}" destId="{A93681A7-8FB9-4870-94D3-E7C1521ADD72}" srcOrd="0" destOrd="0" presId="urn:microsoft.com/office/officeart/2005/8/layout/lProcess2"/>
    <dgm:cxn modelId="{089E73AF-9B1E-4B36-9A10-0ACDE9E3DB13}" srcId="{09700F2D-A4A5-450A-8442-F837CB169425}" destId="{0D15308E-3FAA-4A36-95E7-197862736448}" srcOrd="0" destOrd="0" parTransId="{8E810E9A-CB8E-485E-A373-9166CD47787C}" sibTransId="{DD8F6AE1-A4D9-4313-94FD-D6EDFC32114D}"/>
    <dgm:cxn modelId="{CEDE0BB4-2D44-45C1-8E1B-AD5648301041}" type="presOf" srcId="{AA7F0EE7-376F-46E4-B5F9-FE33CB018C68}" destId="{390B2292-82E1-4096-B24F-2654F67F73B1}" srcOrd="0" destOrd="0" presId="urn:microsoft.com/office/officeart/2005/8/layout/lProcess2"/>
    <dgm:cxn modelId="{A3C398C8-5E75-4552-9649-A0697FB91E18}" srcId="{BC29AD3E-0F9B-4B5E-A5D3-B84075C57CBE}" destId="{09700F2D-A4A5-450A-8442-F837CB169425}" srcOrd="2" destOrd="0" parTransId="{E8218960-9356-4212-BCD9-2D2BE7F0B470}" sibTransId="{E1C19EA5-DFBC-45CB-AB63-9BA2A636CFFC}"/>
    <dgm:cxn modelId="{B2A9D1D4-C746-46CB-866E-B0095C7C23A3}" type="presOf" srcId="{BC29AD3E-0F9B-4B5E-A5D3-B84075C57CBE}" destId="{DCE1DAFE-CE69-49D1-B9A9-044A7E68E374}" srcOrd="0" destOrd="0" presId="urn:microsoft.com/office/officeart/2005/8/layout/lProcess2"/>
    <dgm:cxn modelId="{D84D1AD6-4235-46E5-876C-569DE58C7EDC}" type="presOf" srcId="{09700F2D-A4A5-450A-8442-F837CB169425}" destId="{83142D27-0DC4-4A5E-8AFF-606EA3EC5DA3}" srcOrd="1" destOrd="0" presId="urn:microsoft.com/office/officeart/2005/8/layout/lProcess2"/>
    <dgm:cxn modelId="{792010E0-81FF-45C8-8EC0-96B1F0037143}" type="presOf" srcId="{B19A8152-7684-45D4-90CF-28829D451CA6}" destId="{DABABE1A-27D0-483A-8986-3A65B3CFCBDD}" srcOrd="0" destOrd="0" presId="urn:microsoft.com/office/officeart/2005/8/layout/lProcess2"/>
    <dgm:cxn modelId="{4CACA4E6-8EAD-460D-BC4F-E91AEDA1AE6C}" type="presOf" srcId="{B986A80E-BBF8-4D83-9129-0427C5B753F3}" destId="{D8FA7724-60C0-4B72-9D62-99C5BCF3772F}" srcOrd="0" destOrd="0" presId="urn:microsoft.com/office/officeart/2005/8/layout/lProcess2"/>
    <dgm:cxn modelId="{43D5FEEB-C88F-459B-BAB9-52A51EE4E1D7}" srcId="{867765D0-E601-4FB9-BB30-4ED14192D265}" destId="{E8E0F154-C6E2-41F2-AB80-D002DC516823}" srcOrd="2" destOrd="0" parTransId="{59CFEB74-FBD1-4CD9-846D-654493D7603F}" sibTransId="{C18E625F-139C-48E2-B039-C02F4EFBA880}"/>
    <dgm:cxn modelId="{AA380FF5-AF81-4B61-937E-DA22FC785716}" type="presOf" srcId="{09700F2D-A4A5-450A-8442-F837CB169425}" destId="{8B8ABAA1-9475-459A-AC76-35F5190B15E4}" srcOrd="0" destOrd="0" presId="urn:microsoft.com/office/officeart/2005/8/layout/lProcess2"/>
    <dgm:cxn modelId="{594030FD-6851-4E0C-AECC-E7FDDD6E087B}" srcId="{09700F2D-A4A5-450A-8442-F837CB169425}" destId="{B986A80E-BBF8-4D83-9129-0427C5B753F3}" srcOrd="1" destOrd="0" parTransId="{0CC70591-9CBB-4463-BC74-DF39E2E6541F}" sibTransId="{D3EC73B2-3C08-429E-9EA6-77EB4CC8A989}"/>
    <dgm:cxn modelId="{1FE16A87-53B3-4D2A-A557-CF20B1438610}" type="presParOf" srcId="{DCE1DAFE-CE69-49D1-B9A9-044A7E68E374}" destId="{BB4FF91F-5DE3-4EE8-8B67-C8242960B6A0}" srcOrd="0" destOrd="0" presId="urn:microsoft.com/office/officeart/2005/8/layout/lProcess2"/>
    <dgm:cxn modelId="{F6814407-30A7-490D-9669-CC67EC5D8A46}" type="presParOf" srcId="{BB4FF91F-5DE3-4EE8-8B67-C8242960B6A0}" destId="{9B2CD3D0-020D-4DF4-8377-BF4895AA829D}" srcOrd="0" destOrd="0" presId="urn:microsoft.com/office/officeart/2005/8/layout/lProcess2"/>
    <dgm:cxn modelId="{C367DD45-6DA2-40FD-AD41-B82BFCA9606E}" type="presParOf" srcId="{BB4FF91F-5DE3-4EE8-8B67-C8242960B6A0}" destId="{5AAA913B-8F68-450A-BDFA-75B2A3B1EF4D}" srcOrd="1" destOrd="0" presId="urn:microsoft.com/office/officeart/2005/8/layout/lProcess2"/>
    <dgm:cxn modelId="{65980A54-A9C5-4CAA-80C6-F5B6B381FFF8}" type="presParOf" srcId="{BB4FF91F-5DE3-4EE8-8B67-C8242960B6A0}" destId="{D278B303-6F53-4C25-AE3F-103BB38936B4}" srcOrd="2" destOrd="0" presId="urn:microsoft.com/office/officeart/2005/8/layout/lProcess2"/>
    <dgm:cxn modelId="{0BCA6E23-0B8F-413A-877A-909522558A8D}" type="presParOf" srcId="{D278B303-6F53-4C25-AE3F-103BB38936B4}" destId="{1AE29F09-0325-4C05-ACCB-13DB63B49CC7}" srcOrd="0" destOrd="0" presId="urn:microsoft.com/office/officeart/2005/8/layout/lProcess2"/>
    <dgm:cxn modelId="{12F69589-28F7-46DE-A605-4244FEC9A523}" type="presParOf" srcId="{1AE29F09-0325-4C05-ACCB-13DB63B49CC7}" destId="{390B2292-82E1-4096-B24F-2654F67F73B1}" srcOrd="0" destOrd="0" presId="urn:microsoft.com/office/officeart/2005/8/layout/lProcess2"/>
    <dgm:cxn modelId="{A50EF761-B395-41A7-B645-CA6C6C51323D}" type="presParOf" srcId="{1AE29F09-0325-4C05-ACCB-13DB63B49CC7}" destId="{4C6016FC-C15D-4E32-A1AE-D09B6A2F69AA}" srcOrd="1" destOrd="0" presId="urn:microsoft.com/office/officeart/2005/8/layout/lProcess2"/>
    <dgm:cxn modelId="{C5A1998A-3857-48EC-9E2A-4C65D7011689}" type="presParOf" srcId="{1AE29F09-0325-4C05-ACCB-13DB63B49CC7}" destId="{DABABE1A-27D0-483A-8986-3A65B3CFCBDD}" srcOrd="2" destOrd="0" presId="urn:microsoft.com/office/officeart/2005/8/layout/lProcess2"/>
    <dgm:cxn modelId="{2787C9F4-483C-4070-9A23-97D4E0B810F1}" type="presParOf" srcId="{1AE29F09-0325-4C05-ACCB-13DB63B49CC7}" destId="{21CD5D9E-05BF-49FA-B0EA-F0C57375532E}" srcOrd="3" destOrd="0" presId="urn:microsoft.com/office/officeart/2005/8/layout/lProcess2"/>
    <dgm:cxn modelId="{FEC8B032-4827-4632-938A-6F4A2916CDE7}" type="presParOf" srcId="{1AE29F09-0325-4C05-ACCB-13DB63B49CC7}" destId="{82EE071B-DCCB-428A-8078-20F618DEFAC2}" srcOrd="4" destOrd="0" presId="urn:microsoft.com/office/officeart/2005/8/layout/lProcess2"/>
    <dgm:cxn modelId="{DC8C39C5-B108-4BAC-853E-F43B5C9CAD77}" type="presParOf" srcId="{DCE1DAFE-CE69-49D1-B9A9-044A7E68E374}" destId="{D0E2167D-50B2-4D85-979D-C1E4210E2019}" srcOrd="1" destOrd="0" presId="urn:microsoft.com/office/officeart/2005/8/layout/lProcess2"/>
    <dgm:cxn modelId="{A1BF6D46-AD1F-4149-8E55-2FA84D14F239}" type="presParOf" srcId="{DCE1DAFE-CE69-49D1-B9A9-044A7E68E374}" destId="{3563787E-82CB-4733-AFBC-6A5A79055E53}" srcOrd="2" destOrd="0" presId="urn:microsoft.com/office/officeart/2005/8/layout/lProcess2"/>
    <dgm:cxn modelId="{3EB37D2F-BCF0-40AC-9880-01632C578DB6}" type="presParOf" srcId="{3563787E-82CB-4733-AFBC-6A5A79055E53}" destId="{1E433E63-379E-49E2-BF25-0ED5E9D80258}" srcOrd="0" destOrd="0" presId="urn:microsoft.com/office/officeart/2005/8/layout/lProcess2"/>
    <dgm:cxn modelId="{10D8BA4F-7D56-4FE2-AE7F-4F3422554FE2}" type="presParOf" srcId="{3563787E-82CB-4733-AFBC-6A5A79055E53}" destId="{AB72CDA6-E7B2-4F6F-B25C-D42B361AF120}" srcOrd="1" destOrd="0" presId="urn:microsoft.com/office/officeart/2005/8/layout/lProcess2"/>
    <dgm:cxn modelId="{B5F82903-48E9-494E-B64C-3C257062AFFC}" type="presParOf" srcId="{3563787E-82CB-4733-AFBC-6A5A79055E53}" destId="{E605960A-C37F-42E9-B60A-B7C86CC89696}" srcOrd="2" destOrd="0" presId="urn:microsoft.com/office/officeart/2005/8/layout/lProcess2"/>
    <dgm:cxn modelId="{6AC79F09-610B-452C-8FA3-520F581AEE97}" type="presParOf" srcId="{E605960A-C37F-42E9-B60A-B7C86CC89696}" destId="{E81F7A3D-EA19-4126-B98D-EC278E857606}" srcOrd="0" destOrd="0" presId="urn:microsoft.com/office/officeart/2005/8/layout/lProcess2"/>
    <dgm:cxn modelId="{13660F12-F3BC-4ACF-96D7-579F25464B8A}" type="presParOf" srcId="{E81F7A3D-EA19-4126-B98D-EC278E857606}" destId="{8183D99F-D2BE-4057-99C9-9DE17841C90C}" srcOrd="0" destOrd="0" presId="urn:microsoft.com/office/officeart/2005/8/layout/lProcess2"/>
    <dgm:cxn modelId="{C4A6B0B3-6C1A-4135-B179-F3057A606F48}" type="presParOf" srcId="{E81F7A3D-EA19-4126-B98D-EC278E857606}" destId="{12489F18-EEFA-44A4-9C8A-13E2C8DB8985}" srcOrd="1" destOrd="0" presId="urn:microsoft.com/office/officeart/2005/8/layout/lProcess2"/>
    <dgm:cxn modelId="{C9BFC357-1C5C-4404-83BB-2931B5030816}" type="presParOf" srcId="{E81F7A3D-EA19-4126-B98D-EC278E857606}" destId="{2CD84256-A27B-497E-A595-A234F3632C18}" srcOrd="2" destOrd="0" presId="urn:microsoft.com/office/officeart/2005/8/layout/lProcess2"/>
    <dgm:cxn modelId="{B7AC8AA7-4221-4968-ACE3-AFB8BEB1ED5E}" type="presParOf" srcId="{DCE1DAFE-CE69-49D1-B9A9-044A7E68E374}" destId="{A930E1DC-51CE-4C29-87D1-40D7C4C98AF2}" srcOrd="3" destOrd="0" presId="urn:microsoft.com/office/officeart/2005/8/layout/lProcess2"/>
    <dgm:cxn modelId="{8918DD8B-469D-46E0-A364-89177BEDC5F2}" type="presParOf" srcId="{DCE1DAFE-CE69-49D1-B9A9-044A7E68E374}" destId="{FA581A95-9D97-4A1E-88AD-340E912EA26E}" srcOrd="4" destOrd="0" presId="urn:microsoft.com/office/officeart/2005/8/layout/lProcess2"/>
    <dgm:cxn modelId="{3B10B261-E6C1-489B-B7EA-B20B4AC8351D}" type="presParOf" srcId="{FA581A95-9D97-4A1E-88AD-340E912EA26E}" destId="{8B8ABAA1-9475-459A-AC76-35F5190B15E4}" srcOrd="0" destOrd="0" presId="urn:microsoft.com/office/officeart/2005/8/layout/lProcess2"/>
    <dgm:cxn modelId="{765BD995-8247-48B8-A828-C63A96A6CD4F}" type="presParOf" srcId="{FA581A95-9D97-4A1E-88AD-340E912EA26E}" destId="{83142D27-0DC4-4A5E-8AFF-606EA3EC5DA3}" srcOrd="1" destOrd="0" presId="urn:microsoft.com/office/officeart/2005/8/layout/lProcess2"/>
    <dgm:cxn modelId="{4D332812-8531-436F-B684-7A9F5DE4EEB6}" type="presParOf" srcId="{FA581A95-9D97-4A1E-88AD-340E912EA26E}" destId="{B58A3FEE-2D86-4BDC-97C0-0AC6AD75B56E}" srcOrd="2" destOrd="0" presId="urn:microsoft.com/office/officeart/2005/8/layout/lProcess2"/>
    <dgm:cxn modelId="{846A47E8-5925-4644-8765-274989D910C4}" type="presParOf" srcId="{B58A3FEE-2D86-4BDC-97C0-0AC6AD75B56E}" destId="{DEEE7F0D-7219-415F-9B35-27901B502F7D}" srcOrd="0" destOrd="0" presId="urn:microsoft.com/office/officeart/2005/8/layout/lProcess2"/>
    <dgm:cxn modelId="{C0DCF85E-FE4F-4312-A5BD-C136EFA411B2}" type="presParOf" srcId="{DEEE7F0D-7219-415F-9B35-27901B502F7D}" destId="{A93681A7-8FB9-4870-94D3-E7C1521ADD72}" srcOrd="0" destOrd="0" presId="urn:microsoft.com/office/officeart/2005/8/layout/lProcess2"/>
    <dgm:cxn modelId="{C32FEE83-961D-49BD-ACF2-6E209E09D5A8}" type="presParOf" srcId="{DEEE7F0D-7219-415F-9B35-27901B502F7D}" destId="{71CF3E23-368C-4D10-BC3E-B2B06E3DB0BB}" srcOrd="1" destOrd="0" presId="urn:microsoft.com/office/officeart/2005/8/layout/lProcess2"/>
    <dgm:cxn modelId="{13EA4AEE-01F7-4C5B-BEC8-EE4BEF729286}" type="presParOf" srcId="{DEEE7F0D-7219-415F-9B35-27901B502F7D}" destId="{D8FA7724-60C0-4B72-9D62-99C5BCF3772F}" srcOrd="2" destOrd="0" presId="urn:microsoft.com/office/officeart/2005/8/layout/lProcess2"/>
    <dgm:cxn modelId="{8A917E0F-8656-41A4-857B-08384A498A5D}" type="presParOf" srcId="{DEEE7F0D-7219-415F-9B35-27901B502F7D}" destId="{F6E85179-B4AF-4318-BF04-C5D250DC3293}" srcOrd="3" destOrd="0" presId="urn:microsoft.com/office/officeart/2005/8/layout/lProcess2"/>
    <dgm:cxn modelId="{AEB6C240-CF29-4982-A48B-6480EE30A2C7}" type="presParOf" srcId="{DEEE7F0D-7219-415F-9B35-27901B502F7D}" destId="{805E80B4-BBEA-4611-8D07-74699B4BA258}" srcOrd="4"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240199-0961-4E41-A17C-6699417B702B}">
      <dsp:nvSpPr>
        <dsp:cNvPr id="0" name=""/>
        <dsp:cNvSpPr/>
      </dsp:nvSpPr>
      <dsp:spPr>
        <a:xfrm>
          <a:off x="3790" y="174244"/>
          <a:ext cx="1134977" cy="1134977"/>
        </a:xfrm>
        <a:prstGeom prst="chord">
          <a:avLst>
            <a:gd name="adj1" fmla="val 4800000"/>
            <a:gd name="adj2" fmla="val 16800000"/>
          </a:avLst>
        </a:prstGeom>
        <a:gradFill rotWithShape="0">
          <a:gsLst>
            <a:gs pos="0">
              <a:schemeClr val="accent3">
                <a:tint val="40000"/>
                <a:hueOff val="0"/>
                <a:satOff val="0"/>
                <a:lumOff val="0"/>
                <a:alphaOff val="0"/>
                <a:shade val="51000"/>
                <a:satMod val="130000"/>
              </a:schemeClr>
            </a:gs>
            <a:gs pos="80000">
              <a:schemeClr val="accent3">
                <a:tint val="40000"/>
                <a:hueOff val="0"/>
                <a:satOff val="0"/>
                <a:lumOff val="0"/>
                <a:alphaOff val="0"/>
                <a:shade val="93000"/>
                <a:satMod val="130000"/>
              </a:schemeClr>
            </a:gs>
            <a:gs pos="100000">
              <a:schemeClr val="accent3">
                <a:tint val="40000"/>
                <a:hueOff val="0"/>
                <a:satOff val="0"/>
                <a:lumOff val="0"/>
                <a:alphaOff val="0"/>
                <a:shade val="94000"/>
                <a:satMod val="13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649C3B40-0F4C-490A-A63B-64D1677B6AE5}">
      <dsp:nvSpPr>
        <dsp:cNvPr id="0" name=""/>
        <dsp:cNvSpPr/>
      </dsp:nvSpPr>
      <dsp:spPr>
        <a:xfrm>
          <a:off x="523777" y="650585"/>
          <a:ext cx="43319" cy="43319"/>
        </a:xfrm>
        <a:prstGeom prst="pie">
          <a:avLst>
            <a:gd name="adj1" fmla="val 12600000"/>
            <a:gd name="adj2" fmla="val 1620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7FA11BC-2023-4AA2-8168-DF2284D8EE21}">
      <dsp:nvSpPr>
        <dsp:cNvPr id="0" name=""/>
        <dsp:cNvSpPr/>
      </dsp:nvSpPr>
      <dsp:spPr>
        <a:xfrm rot="16200000">
          <a:off x="-1301433" y="2727943"/>
          <a:ext cx="3291433" cy="680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r" defTabSz="2133600">
            <a:lnSpc>
              <a:spcPct val="90000"/>
            </a:lnSpc>
            <a:spcBef>
              <a:spcPct val="0"/>
            </a:spcBef>
            <a:spcAft>
              <a:spcPct val="35000"/>
            </a:spcAft>
            <a:buNone/>
          </a:pPr>
          <a:r>
            <a:rPr lang="es-CO" sz="4800" kern="1200" dirty="0"/>
            <a:t>EXPERTO</a:t>
          </a:r>
        </a:p>
      </dsp:txBody>
      <dsp:txXfrm>
        <a:off x="-1301433" y="2727943"/>
        <a:ext cx="3291433" cy="680986"/>
      </dsp:txXfrm>
    </dsp:sp>
    <dsp:sp modelId="{36BA3EFE-AB02-46E5-ACB7-4A4D204AA1B3}">
      <dsp:nvSpPr>
        <dsp:cNvPr id="0" name=""/>
        <dsp:cNvSpPr/>
      </dsp:nvSpPr>
      <dsp:spPr>
        <a:xfrm>
          <a:off x="798274" y="174244"/>
          <a:ext cx="2269954" cy="4539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977900">
            <a:lnSpc>
              <a:spcPct val="90000"/>
            </a:lnSpc>
            <a:spcBef>
              <a:spcPct val="0"/>
            </a:spcBef>
            <a:spcAft>
              <a:spcPct val="35000"/>
            </a:spcAft>
            <a:buNone/>
          </a:pPr>
          <a:r>
            <a:rPr lang="es-CO" sz="2200" kern="1200" dirty="0"/>
            <a:t>*Sin Información propia ni comportamental ni de perfil.</a:t>
          </a:r>
        </a:p>
        <a:p>
          <a:pPr marL="0" lvl="0" indent="0" algn="l" defTabSz="977900">
            <a:lnSpc>
              <a:spcPct val="90000"/>
            </a:lnSpc>
            <a:spcBef>
              <a:spcPct val="0"/>
            </a:spcBef>
            <a:spcAft>
              <a:spcPct val="35000"/>
            </a:spcAft>
            <a:buNone/>
          </a:pPr>
          <a:r>
            <a:rPr lang="es-CO" sz="2200" kern="1200" dirty="0"/>
            <a:t>*Selección de variables y distribuciones de manera totalmente experta derivada de otros procesos similares (no de las mismas bases y procesos).</a:t>
          </a:r>
        </a:p>
      </dsp:txBody>
      <dsp:txXfrm>
        <a:off x="798274" y="174244"/>
        <a:ext cx="2269954" cy="4539908"/>
      </dsp:txXfrm>
    </dsp:sp>
    <dsp:sp modelId="{0E0E23F8-D6B6-4451-97B7-3CC4516434FD}">
      <dsp:nvSpPr>
        <dsp:cNvPr id="0" name=""/>
        <dsp:cNvSpPr/>
      </dsp:nvSpPr>
      <dsp:spPr>
        <a:xfrm>
          <a:off x="3462514" y="174244"/>
          <a:ext cx="1134977" cy="1134977"/>
        </a:xfrm>
        <a:prstGeom prst="chord">
          <a:avLst>
            <a:gd name="adj1" fmla="val 4800000"/>
            <a:gd name="adj2" fmla="val 16800000"/>
          </a:avLst>
        </a:prstGeom>
        <a:gradFill rotWithShape="0">
          <a:gsLst>
            <a:gs pos="0">
              <a:schemeClr val="accent3">
                <a:tint val="40000"/>
                <a:hueOff val="0"/>
                <a:satOff val="0"/>
                <a:lumOff val="0"/>
                <a:alphaOff val="0"/>
                <a:shade val="51000"/>
                <a:satMod val="130000"/>
              </a:schemeClr>
            </a:gs>
            <a:gs pos="80000">
              <a:schemeClr val="accent3">
                <a:tint val="40000"/>
                <a:hueOff val="0"/>
                <a:satOff val="0"/>
                <a:lumOff val="0"/>
                <a:alphaOff val="0"/>
                <a:shade val="93000"/>
                <a:satMod val="130000"/>
              </a:schemeClr>
            </a:gs>
            <a:gs pos="100000">
              <a:schemeClr val="accent3">
                <a:tint val="40000"/>
                <a:hueOff val="0"/>
                <a:satOff val="0"/>
                <a:lumOff val="0"/>
                <a:alphaOff val="0"/>
                <a:shade val="94000"/>
                <a:satMod val="13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507B321F-38E2-4FEA-A466-D8C706FAF286}">
      <dsp:nvSpPr>
        <dsp:cNvPr id="0" name=""/>
        <dsp:cNvSpPr/>
      </dsp:nvSpPr>
      <dsp:spPr>
        <a:xfrm>
          <a:off x="3555342" y="258954"/>
          <a:ext cx="963432" cy="897403"/>
        </a:xfrm>
        <a:prstGeom prst="pie">
          <a:avLst>
            <a:gd name="adj1" fmla="val 9000000"/>
            <a:gd name="adj2" fmla="val 16200000"/>
          </a:avLst>
        </a:prstGeom>
        <a:gradFill rotWithShape="0">
          <a:gsLst>
            <a:gs pos="0">
              <a:schemeClr val="accent3">
                <a:hueOff val="5625132"/>
                <a:satOff val="-8440"/>
                <a:lumOff val="-1373"/>
                <a:alphaOff val="0"/>
                <a:shade val="51000"/>
                <a:satMod val="130000"/>
              </a:schemeClr>
            </a:gs>
            <a:gs pos="80000">
              <a:schemeClr val="accent3">
                <a:hueOff val="5625132"/>
                <a:satOff val="-8440"/>
                <a:lumOff val="-1373"/>
                <a:alphaOff val="0"/>
                <a:shade val="93000"/>
                <a:satMod val="130000"/>
              </a:schemeClr>
            </a:gs>
            <a:gs pos="100000">
              <a:schemeClr val="accent3">
                <a:hueOff val="5625132"/>
                <a:satOff val="-8440"/>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9F91BE9-510C-4992-B900-5E6B8EF57361}">
      <dsp:nvSpPr>
        <dsp:cNvPr id="0" name=""/>
        <dsp:cNvSpPr/>
      </dsp:nvSpPr>
      <dsp:spPr>
        <a:xfrm rot="16200000">
          <a:off x="2157291" y="2727943"/>
          <a:ext cx="3291433" cy="680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r" defTabSz="2133600">
            <a:lnSpc>
              <a:spcPct val="90000"/>
            </a:lnSpc>
            <a:spcBef>
              <a:spcPct val="0"/>
            </a:spcBef>
            <a:spcAft>
              <a:spcPct val="35000"/>
            </a:spcAft>
            <a:buNone/>
          </a:pPr>
          <a:r>
            <a:rPr lang="es-CO" sz="4800" kern="1200" dirty="0"/>
            <a:t>HÍBRIDO</a:t>
          </a:r>
        </a:p>
      </dsp:txBody>
      <dsp:txXfrm>
        <a:off x="2157291" y="2727943"/>
        <a:ext cx="3291433" cy="680986"/>
      </dsp:txXfrm>
    </dsp:sp>
    <dsp:sp modelId="{5CD453E2-582A-4E85-9954-EC6159B5E384}">
      <dsp:nvSpPr>
        <dsp:cNvPr id="0" name=""/>
        <dsp:cNvSpPr/>
      </dsp:nvSpPr>
      <dsp:spPr>
        <a:xfrm>
          <a:off x="4256998" y="174244"/>
          <a:ext cx="2269954" cy="4539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977900">
            <a:lnSpc>
              <a:spcPct val="90000"/>
            </a:lnSpc>
            <a:spcBef>
              <a:spcPct val="0"/>
            </a:spcBef>
            <a:spcAft>
              <a:spcPct val="35000"/>
            </a:spcAft>
            <a:buNone/>
          </a:pPr>
          <a:r>
            <a:rPr lang="es-CO" sz="2200" kern="1200" dirty="0"/>
            <a:t>*Con información disponible para validación y referencia.</a:t>
          </a:r>
        </a:p>
        <a:p>
          <a:pPr marL="0" lvl="0" indent="0" algn="l" defTabSz="977900">
            <a:lnSpc>
              <a:spcPct val="90000"/>
            </a:lnSpc>
            <a:spcBef>
              <a:spcPct val="0"/>
            </a:spcBef>
            <a:spcAft>
              <a:spcPct val="35000"/>
            </a:spcAft>
            <a:buNone/>
          </a:pPr>
          <a:r>
            <a:rPr lang="es-CO" sz="2200" kern="1200" dirty="0"/>
            <a:t>*Selección de variables de manera híbrida:  </a:t>
          </a:r>
          <a:r>
            <a:rPr lang="es-CO" sz="2200" kern="1200" dirty="0" err="1"/>
            <a:t>expertice</a:t>
          </a:r>
          <a:r>
            <a:rPr lang="es-CO" sz="2200" kern="1200" dirty="0"/>
            <a:t> en tipo de procesos similares y verificación de referencia con información disponible.</a:t>
          </a:r>
        </a:p>
      </dsp:txBody>
      <dsp:txXfrm>
        <a:off x="4256998" y="174244"/>
        <a:ext cx="2269954" cy="4539908"/>
      </dsp:txXfrm>
    </dsp:sp>
    <dsp:sp modelId="{E6AEDA3A-9DAC-4CE4-8907-18CF1F676229}">
      <dsp:nvSpPr>
        <dsp:cNvPr id="0" name=""/>
        <dsp:cNvSpPr/>
      </dsp:nvSpPr>
      <dsp:spPr>
        <a:xfrm>
          <a:off x="6921239" y="174244"/>
          <a:ext cx="1134977" cy="1134977"/>
        </a:xfrm>
        <a:prstGeom prst="chord">
          <a:avLst>
            <a:gd name="adj1" fmla="val 4800000"/>
            <a:gd name="adj2" fmla="val 16800000"/>
          </a:avLst>
        </a:prstGeom>
        <a:gradFill rotWithShape="0">
          <a:gsLst>
            <a:gs pos="0">
              <a:schemeClr val="accent3">
                <a:tint val="40000"/>
                <a:hueOff val="0"/>
                <a:satOff val="0"/>
                <a:lumOff val="0"/>
                <a:alphaOff val="0"/>
                <a:shade val="51000"/>
                <a:satMod val="130000"/>
              </a:schemeClr>
            </a:gs>
            <a:gs pos="80000">
              <a:schemeClr val="accent3">
                <a:tint val="40000"/>
                <a:hueOff val="0"/>
                <a:satOff val="0"/>
                <a:lumOff val="0"/>
                <a:alphaOff val="0"/>
                <a:shade val="93000"/>
                <a:satMod val="130000"/>
              </a:schemeClr>
            </a:gs>
            <a:gs pos="100000">
              <a:schemeClr val="accent3">
                <a:tint val="40000"/>
                <a:hueOff val="0"/>
                <a:satOff val="0"/>
                <a:lumOff val="0"/>
                <a:alphaOff val="0"/>
                <a:shade val="94000"/>
                <a:satMod val="13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3FA1D16F-E891-4E4E-9422-D233218F931B}">
      <dsp:nvSpPr>
        <dsp:cNvPr id="0" name=""/>
        <dsp:cNvSpPr/>
      </dsp:nvSpPr>
      <dsp:spPr>
        <a:xfrm>
          <a:off x="7034737" y="287742"/>
          <a:ext cx="907981" cy="907981"/>
        </a:xfrm>
        <a:prstGeom prst="pie">
          <a:avLst>
            <a:gd name="adj1" fmla="val 5400000"/>
            <a:gd name="adj2" fmla="val 16200000"/>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9BBF010-54F2-4718-848A-B92220061252}">
      <dsp:nvSpPr>
        <dsp:cNvPr id="0" name=""/>
        <dsp:cNvSpPr/>
      </dsp:nvSpPr>
      <dsp:spPr>
        <a:xfrm rot="16200000">
          <a:off x="5616015" y="2727943"/>
          <a:ext cx="3291433" cy="680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r" defTabSz="2133600">
            <a:lnSpc>
              <a:spcPct val="90000"/>
            </a:lnSpc>
            <a:spcBef>
              <a:spcPct val="0"/>
            </a:spcBef>
            <a:spcAft>
              <a:spcPct val="35000"/>
            </a:spcAft>
            <a:buNone/>
          </a:pPr>
          <a:r>
            <a:rPr lang="es-CO" sz="4800" kern="1200" dirty="0"/>
            <a:t>ESTADÍSTICO</a:t>
          </a:r>
        </a:p>
      </dsp:txBody>
      <dsp:txXfrm>
        <a:off x="5616015" y="2727943"/>
        <a:ext cx="3291433" cy="680986"/>
      </dsp:txXfrm>
    </dsp:sp>
    <dsp:sp modelId="{49BB5798-F95D-4928-968D-4D5801D40A1D}">
      <dsp:nvSpPr>
        <dsp:cNvPr id="0" name=""/>
        <dsp:cNvSpPr/>
      </dsp:nvSpPr>
      <dsp:spPr>
        <a:xfrm>
          <a:off x="7715723" y="174244"/>
          <a:ext cx="2269954" cy="4539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977900">
            <a:lnSpc>
              <a:spcPct val="90000"/>
            </a:lnSpc>
            <a:spcBef>
              <a:spcPct val="0"/>
            </a:spcBef>
            <a:spcAft>
              <a:spcPct val="35000"/>
            </a:spcAft>
            <a:buNone/>
          </a:pPr>
          <a:r>
            <a:rPr lang="es-CO" sz="2200" kern="1200" dirty="0"/>
            <a:t>*Modelo que se realiza totalmente con data propia, de tal forma que tanto los indicadores comportamentales (IBM), ponderaciones de variables y distribuciones para el proceso se derivan de la información total de la base de datos.</a:t>
          </a:r>
        </a:p>
      </dsp:txBody>
      <dsp:txXfrm>
        <a:off x="7715723" y="174244"/>
        <a:ext cx="2269954" cy="45399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2CD3D0-020D-4DF4-8377-BF4895AA829D}">
      <dsp:nvSpPr>
        <dsp:cNvPr id="0" name=""/>
        <dsp:cNvSpPr/>
      </dsp:nvSpPr>
      <dsp:spPr>
        <a:xfrm>
          <a:off x="0" y="0"/>
          <a:ext cx="2515289" cy="4315048"/>
        </a:xfrm>
        <a:prstGeom prst="roundRect">
          <a:avLst>
            <a:gd name="adj" fmla="val 10000"/>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s-CO" sz="3000" kern="1200" dirty="0"/>
            <a:t>Indicadores de Productividad</a:t>
          </a:r>
        </a:p>
      </dsp:txBody>
      <dsp:txXfrm>
        <a:off x="0" y="0"/>
        <a:ext cx="2515289" cy="1294514"/>
      </dsp:txXfrm>
    </dsp:sp>
    <dsp:sp modelId="{390B2292-82E1-4096-B24F-2654F67F73B1}">
      <dsp:nvSpPr>
        <dsp:cNvPr id="0" name=""/>
        <dsp:cNvSpPr/>
      </dsp:nvSpPr>
      <dsp:spPr>
        <a:xfrm>
          <a:off x="252496" y="1294883"/>
          <a:ext cx="2012231" cy="847734"/>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marL="0" lvl="0" indent="0" algn="ctr" defTabSz="755650">
            <a:lnSpc>
              <a:spcPct val="90000"/>
            </a:lnSpc>
            <a:spcBef>
              <a:spcPct val="0"/>
            </a:spcBef>
            <a:spcAft>
              <a:spcPct val="35000"/>
            </a:spcAft>
            <a:buNone/>
          </a:pPr>
          <a:r>
            <a:rPr lang="es-CO" sz="1700" kern="1200" dirty="0"/>
            <a:t>Numero de llamadas ó de atenciones por hora</a:t>
          </a:r>
        </a:p>
      </dsp:txBody>
      <dsp:txXfrm>
        <a:off x="277325" y="1319712"/>
        <a:ext cx="1962573" cy="798076"/>
      </dsp:txXfrm>
    </dsp:sp>
    <dsp:sp modelId="{DABABE1A-27D0-483A-8986-3A65B3CFCBDD}">
      <dsp:nvSpPr>
        <dsp:cNvPr id="0" name=""/>
        <dsp:cNvSpPr/>
      </dsp:nvSpPr>
      <dsp:spPr>
        <a:xfrm>
          <a:off x="252496" y="2273037"/>
          <a:ext cx="2012231" cy="847734"/>
        </a:xfrm>
        <a:prstGeom prst="roundRect">
          <a:avLst>
            <a:gd name="adj" fmla="val 10000"/>
          </a:avLst>
        </a:prstGeom>
        <a:gradFill rotWithShape="0">
          <a:gsLst>
            <a:gs pos="0">
              <a:schemeClr val="accent2">
                <a:hueOff val="668788"/>
                <a:satOff val="-834"/>
                <a:lumOff val="196"/>
                <a:alphaOff val="0"/>
                <a:shade val="51000"/>
                <a:satMod val="130000"/>
              </a:schemeClr>
            </a:gs>
            <a:gs pos="80000">
              <a:schemeClr val="accent2">
                <a:hueOff val="668788"/>
                <a:satOff val="-834"/>
                <a:lumOff val="196"/>
                <a:alphaOff val="0"/>
                <a:shade val="93000"/>
                <a:satMod val="130000"/>
              </a:schemeClr>
            </a:gs>
            <a:gs pos="100000">
              <a:schemeClr val="accent2">
                <a:hueOff val="668788"/>
                <a:satOff val="-834"/>
                <a:lumOff val="196"/>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marL="0" lvl="0" indent="0" algn="ctr" defTabSz="755650">
            <a:lnSpc>
              <a:spcPct val="90000"/>
            </a:lnSpc>
            <a:spcBef>
              <a:spcPct val="0"/>
            </a:spcBef>
            <a:spcAft>
              <a:spcPct val="35000"/>
            </a:spcAft>
            <a:buNone/>
          </a:pPr>
          <a:r>
            <a:rPr lang="es-CO" sz="1700" kern="1200" dirty="0"/>
            <a:t>Numero de cuentas trabajadas por hora</a:t>
          </a:r>
        </a:p>
      </dsp:txBody>
      <dsp:txXfrm>
        <a:off x="277325" y="2297866"/>
        <a:ext cx="1962573" cy="798076"/>
      </dsp:txXfrm>
    </dsp:sp>
    <dsp:sp modelId="{82EE071B-DCCB-428A-8078-20F618DEFAC2}">
      <dsp:nvSpPr>
        <dsp:cNvPr id="0" name=""/>
        <dsp:cNvSpPr/>
      </dsp:nvSpPr>
      <dsp:spPr>
        <a:xfrm>
          <a:off x="252496" y="3251192"/>
          <a:ext cx="2012231" cy="847734"/>
        </a:xfrm>
        <a:prstGeom prst="roundRect">
          <a:avLst>
            <a:gd name="adj" fmla="val 10000"/>
          </a:avLst>
        </a:prstGeom>
        <a:gradFill rotWithShape="0">
          <a:gsLst>
            <a:gs pos="0">
              <a:schemeClr val="accent2">
                <a:hueOff val="1337577"/>
                <a:satOff val="-1668"/>
                <a:lumOff val="392"/>
                <a:alphaOff val="0"/>
                <a:shade val="51000"/>
                <a:satMod val="130000"/>
              </a:schemeClr>
            </a:gs>
            <a:gs pos="80000">
              <a:schemeClr val="accent2">
                <a:hueOff val="1337577"/>
                <a:satOff val="-1668"/>
                <a:lumOff val="392"/>
                <a:alphaOff val="0"/>
                <a:shade val="93000"/>
                <a:satMod val="130000"/>
              </a:schemeClr>
            </a:gs>
            <a:gs pos="100000">
              <a:schemeClr val="accent2">
                <a:hueOff val="1337577"/>
                <a:satOff val="-1668"/>
                <a:lumOff val="392"/>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marL="0" lvl="0" indent="0" algn="ctr" defTabSz="755650">
            <a:lnSpc>
              <a:spcPct val="90000"/>
            </a:lnSpc>
            <a:spcBef>
              <a:spcPct val="0"/>
            </a:spcBef>
            <a:spcAft>
              <a:spcPct val="35000"/>
            </a:spcAft>
            <a:buNone/>
          </a:pPr>
          <a:r>
            <a:rPr lang="es-CO" sz="1700" kern="1200" dirty="0"/>
            <a:t>Numero de promesas de pago por hora</a:t>
          </a:r>
        </a:p>
      </dsp:txBody>
      <dsp:txXfrm>
        <a:off x="277325" y="3276021"/>
        <a:ext cx="1962573" cy="798076"/>
      </dsp:txXfrm>
    </dsp:sp>
    <dsp:sp modelId="{1E433E63-379E-49E2-BF25-0ED5E9D80258}">
      <dsp:nvSpPr>
        <dsp:cNvPr id="0" name=""/>
        <dsp:cNvSpPr/>
      </dsp:nvSpPr>
      <dsp:spPr>
        <a:xfrm>
          <a:off x="2686894" y="0"/>
          <a:ext cx="2515289" cy="4315048"/>
        </a:xfrm>
        <a:prstGeom prst="roundRect">
          <a:avLst>
            <a:gd name="adj" fmla="val 10000"/>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s-CO" sz="3000" kern="1200" dirty="0"/>
            <a:t>Indicadores de Efectividad</a:t>
          </a:r>
        </a:p>
      </dsp:txBody>
      <dsp:txXfrm>
        <a:off x="2686894" y="0"/>
        <a:ext cx="2515289" cy="1294514"/>
      </dsp:txXfrm>
    </dsp:sp>
    <dsp:sp modelId="{8183D99F-D2BE-4057-99C9-9DE17841C90C}">
      <dsp:nvSpPr>
        <dsp:cNvPr id="0" name=""/>
        <dsp:cNvSpPr/>
      </dsp:nvSpPr>
      <dsp:spPr>
        <a:xfrm>
          <a:off x="2956433" y="1295778"/>
          <a:ext cx="2012231" cy="1301045"/>
        </a:xfrm>
        <a:prstGeom prst="roundRect">
          <a:avLst>
            <a:gd name="adj" fmla="val 10000"/>
          </a:avLst>
        </a:prstGeom>
        <a:gradFill rotWithShape="0">
          <a:gsLst>
            <a:gs pos="0">
              <a:schemeClr val="accent2">
                <a:hueOff val="2006365"/>
                <a:satOff val="-2502"/>
                <a:lumOff val="588"/>
                <a:alphaOff val="0"/>
                <a:shade val="51000"/>
                <a:satMod val="130000"/>
              </a:schemeClr>
            </a:gs>
            <a:gs pos="80000">
              <a:schemeClr val="accent2">
                <a:hueOff val="2006365"/>
                <a:satOff val="-2502"/>
                <a:lumOff val="588"/>
                <a:alphaOff val="0"/>
                <a:shade val="93000"/>
                <a:satMod val="130000"/>
              </a:schemeClr>
            </a:gs>
            <a:gs pos="100000">
              <a:schemeClr val="accent2">
                <a:hueOff val="2006365"/>
                <a:satOff val="-2502"/>
                <a:lumOff val="588"/>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marL="0" lvl="0" indent="0" algn="ctr" defTabSz="755650">
            <a:lnSpc>
              <a:spcPct val="90000"/>
            </a:lnSpc>
            <a:spcBef>
              <a:spcPct val="0"/>
            </a:spcBef>
            <a:spcAft>
              <a:spcPct val="35000"/>
            </a:spcAft>
            <a:buNone/>
          </a:pPr>
          <a:r>
            <a:rPr lang="es-CO" sz="1700" kern="1200" dirty="0"/>
            <a:t>Porcentaje de promesas cumplidas</a:t>
          </a:r>
        </a:p>
      </dsp:txBody>
      <dsp:txXfrm>
        <a:off x="2994539" y="1333884"/>
        <a:ext cx="1936019" cy="1224833"/>
      </dsp:txXfrm>
    </dsp:sp>
    <dsp:sp modelId="{2CD84256-A27B-497E-A595-A234F3632C18}">
      <dsp:nvSpPr>
        <dsp:cNvPr id="0" name=""/>
        <dsp:cNvSpPr/>
      </dsp:nvSpPr>
      <dsp:spPr>
        <a:xfrm>
          <a:off x="2956433" y="2796985"/>
          <a:ext cx="2012231" cy="1301045"/>
        </a:xfrm>
        <a:prstGeom prst="roundRect">
          <a:avLst>
            <a:gd name="adj" fmla="val 10000"/>
          </a:avLst>
        </a:prstGeom>
        <a:gradFill rotWithShape="0">
          <a:gsLst>
            <a:gs pos="0">
              <a:schemeClr val="accent2">
                <a:hueOff val="2675154"/>
                <a:satOff val="-3337"/>
                <a:lumOff val="785"/>
                <a:alphaOff val="0"/>
                <a:shade val="51000"/>
                <a:satMod val="130000"/>
              </a:schemeClr>
            </a:gs>
            <a:gs pos="80000">
              <a:schemeClr val="accent2">
                <a:hueOff val="2675154"/>
                <a:satOff val="-3337"/>
                <a:lumOff val="785"/>
                <a:alphaOff val="0"/>
                <a:shade val="93000"/>
                <a:satMod val="130000"/>
              </a:schemeClr>
            </a:gs>
            <a:gs pos="100000">
              <a:schemeClr val="accent2">
                <a:hueOff val="2675154"/>
                <a:satOff val="-3337"/>
                <a:lumOff val="785"/>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marL="0" lvl="0" indent="0" algn="ctr" defTabSz="755650">
            <a:lnSpc>
              <a:spcPct val="90000"/>
            </a:lnSpc>
            <a:spcBef>
              <a:spcPct val="0"/>
            </a:spcBef>
            <a:spcAft>
              <a:spcPct val="35000"/>
            </a:spcAft>
            <a:buNone/>
          </a:pPr>
          <a:r>
            <a:rPr lang="es-CO" sz="1700" kern="1200" dirty="0"/>
            <a:t>Porcentaje de recaudo por segmento trabajado</a:t>
          </a:r>
        </a:p>
      </dsp:txBody>
      <dsp:txXfrm>
        <a:off x="2994539" y="2835091"/>
        <a:ext cx="1936019" cy="1224833"/>
      </dsp:txXfrm>
    </dsp:sp>
    <dsp:sp modelId="{8B8ABAA1-9475-459A-AC76-35F5190B15E4}">
      <dsp:nvSpPr>
        <dsp:cNvPr id="0" name=""/>
        <dsp:cNvSpPr/>
      </dsp:nvSpPr>
      <dsp:spPr>
        <a:xfrm>
          <a:off x="5390831" y="0"/>
          <a:ext cx="2515289" cy="4315048"/>
        </a:xfrm>
        <a:prstGeom prst="roundRect">
          <a:avLst>
            <a:gd name="adj" fmla="val 10000"/>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s-CO" sz="3000" kern="1200" dirty="0"/>
            <a:t>Indicadores de Calidad</a:t>
          </a:r>
        </a:p>
      </dsp:txBody>
      <dsp:txXfrm>
        <a:off x="5390831" y="0"/>
        <a:ext cx="2515289" cy="1294514"/>
      </dsp:txXfrm>
    </dsp:sp>
    <dsp:sp modelId="{A93681A7-8FB9-4870-94D3-E7C1521ADD72}">
      <dsp:nvSpPr>
        <dsp:cNvPr id="0" name=""/>
        <dsp:cNvSpPr/>
      </dsp:nvSpPr>
      <dsp:spPr>
        <a:xfrm>
          <a:off x="5660369" y="1294883"/>
          <a:ext cx="2012231" cy="847734"/>
        </a:xfrm>
        <a:prstGeom prst="roundRect">
          <a:avLst>
            <a:gd name="adj" fmla="val 10000"/>
          </a:avLst>
        </a:prstGeom>
        <a:gradFill rotWithShape="0">
          <a:gsLst>
            <a:gs pos="0">
              <a:schemeClr val="accent2">
                <a:hueOff val="3343942"/>
                <a:satOff val="-4171"/>
                <a:lumOff val="981"/>
                <a:alphaOff val="0"/>
                <a:shade val="51000"/>
                <a:satMod val="130000"/>
              </a:schemeClr>
            </a:gs>
            <a:gs pos="80000">
              <a:schemeClr val="accent2">
                <a:hueOff val="3343942"/>
                <a:satOff val="-4171"/>
                <a:lumOff val="981"/>
                <a:alphaOff val="0"/>
                <a:shade val="93000"/>
                <a:satMod val="130000"/>
              </a:schemeClr>
            </a:gs>
            <a:gs pos="100000">
              <a:schemeClr val="accent2">
                <a:hueOff val="3343942"/>
                <a:satOff val="-4171"/>
                <a:lumOff val="981"/>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marL="0" lvl="0" indent="0" algn="ctr" defTabSz="755650">
            <a:lnSpc>
              <a:spcPct val="90000"/>
            </a:lnSpc>
            <a:spcBef>
              <a:spcPct val="0"/>
            </a:spcBef>
            <a:spcAft>
              <a:spcPct val="35000"/>
            </a:spcAft>
            <a:buNone/>
          </a:pPr>
          <a:r>
            <a:rPr lang="es-CO" sz="1700" kern="1200" dirty="0"/>
            <a:t>Distribución tiempo de conversación y de documentación</a:t>
          </a:r>
        </a:p>
      </dsp:txBody>
      <dsp:txXfrm>
        <a:off x="5685198" y="1319712"/>
        <a:ext cx="1962573" cy="798076"/>
      </dsp:txXfrm>
    </dsp:sp>
    <dsp:sp modelId="{D8FA7724-60C0-4B72-9D62-99C5BCF3772F}">
      <dsp:nvSpPr>
        <dsp:cNvPr id="0" name=""/>
        <dsp:cNvSpPr/>
      </dsp:nvSpPr>
      <dsp:spPr>
        <a:xfrm>
          <a:off x="5660369" y="2273037"/>
          <a:ext cx="2012231" cy="847734"/>
        </a:xfrm>
        <a:prstGeom prst="roundRect">
          <a:avLst>
            <a:gd name="adj" fmla="val 10000"/>
          </a:avLst>
        </a:prstGeom>
        <a:gradFill rotWithShape="0">
          <a:gsLst>
            <a:gs pos="0">
              <a:schemeClr val="accent2">
                <a:hueOff val="4012731"/>
                <a:satOff val="-5005"/>
                <a:lumOff val="1177"/>
                <a:alphaOff val="0"/>
                <a:shade val="51000"/>
                <a:satMod val="130000"/>
              </a:schemeClr>
            </a:gs>
            <a:gs pos="80000">
              <a:schemeClr val="accent2">
                <a:hueOff val="4012731"/>
                <a:satOff val="-5005"/>
                <a:lumOff val="1177"/>
                <a:alphaOff val="0"/>
                <a:shade val="93000"/>
                <a:satMod val="130000"/>
              </a:schemeClr>
            </a:gs>
            <a:gs pos="100000">
              <a:schemeClr val="accent2">
                <a:hueOff val="4012731"/>
                <a:satOff val="-5005"/>
                <a:lumOff val="1177"/>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marL="0" lvl="0" indent="0" algn="ctr" defTabSz="755650">
            <a:lnSpc>
              <a:spcPct val="90000"/>
            </a:lnSpc>
            <a:spcBef>
              <a:spcPct val="0"/>
            </a:spcBef>
            <a:spcAft>
              <a:spcPct val="35000"/>
            </a:spcAft>
            <a:buNone/>
          </a:pPr>
          <a:r>
            <a:rPr lang="es-CO" sz="1700" kern="1200" dirty="0"/>
            <a:t>Puntualidad</a:t>
          </a:r>
        </a:p>
      </dsp:txBody>
      <dsp:txXfrm>
        <a:off x="5685198" y="2297866"/>
        <a:ext cx="1962573" cy="798076"/>
      </dsp:txXfrm>
    </dsp:sp>
    <dsp:sp modelId="{805E80B4-BBEA-4611-8D07-74699B4BA258}">
      <dsp:nvSpPr>
        <dsp:cNvPr id="0" name=""/>
        <dsp:cNvSpPr/>
      </dsp:nvSpPr>
      <dsp:spPr>
        <a:xfrm>
          <a:off x="5660369" y="3251192"/>
          <a:ext cx="2012231" cy="847734"/>
        </a:xfrm>
        <a:prstGeom prst="roundRect">
          <a:avLst>
            <a:gd name="adj" fmla="val 10000"/>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3180" tIns="32385" rIns="43180" bIns="32385" numCol="1" spcCol="1270" anchor="ctr" anchorCtr="0">
          <a:noAutofit/>
        </a:bodyPr>
        <a:lstStyle/>
        <a:p>
          <a:pPr marL="0" lvl="0" indent="0" algn="ctr" defTabSz="755650">
            <a:lnSpc>
              <a:spcPct val="90000"/>
            </a:lnSpc>
            <a:spcBef>
              <a:spcPct val="0"/>
            </a:spcBef>
            <a:spcAft>
              <a:spcPct val="35000"/>
            </a:spcAft>
            <a:buNone/>
          </a:pPr>
          <a:r>
            <a:rPr lang="es-CO" sz="1700" kern="1200" dirty="0"/>
            <a:t>Asistencia</a:t>
          </a:r>
        </a:p>
      </dsp:txBody>
      <dsp:txXfrm>
        <a:off x="5685198" y="3276021"/>
        <a:ext cx="1962573" cy="798076"/>
      </dsp:txXfrm>
    </dsp:sp>
  </dsp:spTree>
</dsp:drawing>
</file>

<file path=ppt/diagrams/layout1.xml><?xml version="1.0" encoding="utf-8"?>
<dgm:layoutDef xmlns:dgm="http://schemas.openxmlformats.org/drawingml/2006/diagram" xmlns:a="http://schemas.openxmlformats.org/drawingml/2006/main" uniqueId="urn:microsoft.com/office/officeart/2009/3/layout/PieProcess">
  <dgm:title val=""/>
  <dgm:desc val=""/>
  <dgm:catLst>
    <dgm:cat type="list" pri="8600"/>
    <dgm:cat type="process" pri="4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constrLst>
      <dgm:constr type="primFontSz" for="des" forName="Parent" val="65"/>
      <dgm:constr type="primFontSz" for="des" forName="Child" refType="primFontSz" refFor="des" refForName="Parent" op="lte"/>
      <dgm:constr type="w" for="ch" forName="composite" refType="w"/>
      <dgm:constr type="h" for="ch" forName="composite" refType="h"/>
      <dgm:constr type="w" for="ch" forName="ParentComposite" refType="w" fact="0.5"/>
      <dgm:constr type="h" for="ch" forName="ParentComposite" refType="h"/>
      <dgm:constr type="w" for="ch" forName="negSibTrans" refType="h" refFor="ch" refForName="composite" fact="-0.075"/>
      <dgm:constr type="w" for="ch" forName="sibTrans" refType="w" refFor="ch" refForName="composite" fact="0.0425"/>
    </dgm:constrLst>
    <dgm:forEach name="nodesForEach" axis="ch" ptType="node" cnt="7">
      <dgm:layoutNode name="ParentComposite">
        <dgm:alg type="composite">
          <dgm:param type="ar" val="0.25"/>
        </dgm:alg>
        <dgm:shape xmlns:r="http://schemas.openxmlformats.org/officeDocument/2006/relationships" r:blip="">
          <dgm:adjLst/>
        </dgm:shape>
        <dgm:choose name="Name4">
          <dgm:if name="Name5" func="var" arg="dir" op="equ" val="norm">
            <dgm:constrLst>
              <dgm:constr type="l" for="ch" forName="Parent" refType="w" fact="0"/>
              <dgm:constr type="t" for="ch" forName="Parent" refType="h" fact="0.275"/>
              <dgm:constr type="w" for="ch" forName="Parent" refType="w" fact="0.6"/>
              <dgm:constr type="h" for="ch" forName="Parent" refType="h" fact="0.725"/>
              <dgm:constr type="l" for="ch" forName="Chord" refType="w" fact="0"/>
              <dgm:constr type="t" for="ch" forName="Chord" refType="h" fact="0"/>
              <dgm:constr type="w" for="ch" forName="Chord" refType="w"/>
              <dgm:constr type="h" for="ch" forName="Chord" refType="h" fact="0.25"/>
              <dgm:constr type="l" for="ch" forName="Pie" refType="w" fact="0.1"/>
              <dgm:constr type="t" for="ch" forName="Pie" refType="h" fact="0.025"/>
              <dgm:constr type="w" for="ch" forName="Pie" refType="w" fact="0.8"/>
              <dgm:constr type="h" for="ch" forName="Pie" refType="h" fact="0.2"/>
            </dgm:constrLst>
          </dgm:if>
          <dgm:else name="Name6">
            <dgm:constrLst>
              <dgm:constr type="r" for="ch" forName="Parent" refType="w"/>
              <dgm:constr type="t" for="ch" forName="Parent" refType="h" fact="0.275"/>
              <dgm:constr type="w" for="ch" forName="Parent" refType="w" fact="0.6"/>
              <dgm:constr type="h" for="ch" forName="Parent" refType="h" fact="0.725"/>
              <dgm:constr type="r" for="ch" forName="Chord" refType="w"/>
              <dgm:constr type="t" for="ch" forName="Chord" refType="h" fact="0"/>
              <dgm:constr type="w" for="ch" forName="Chord" refType="w"/>
              <dgm:constr type="h" for="ch" forName="Chord" refType="h" fact="0.25"/>
              <dgm:constr type="r" for="ch" forName="Pie" refType="w" fact="0.9"/>
              <dgm:constr type="t" for="ch" forName="Pie" refType="h" fact="0.025"/>
              <dgm:constr type="w" for="ch" forName="Pie" refType="w" fact="0.8"/>
              <dgm:constr type="h" for="ch" forName="Pie" refType="h" fact="0.2"/>
            </dgm:constrLst>
          </dgm:else>
        </dgm:choose>
        <dgm:layoutNode name="Chord" styleLbl="bgShp">
          <dgm:alg type="sp"/>
          <dgm:choose name="Name7">
            <dgm:if name="Name8" func="var" arg="dir" op="equ" val="norm">
              <dgm:shape xmlns:r="http://schemas.openxmlformats.org/officeDocument/2006/relationships" type="chord" r:blip="">
                <dgm:adjLst>
                  <dgm:adj idx="1" val="80"/>
                  <dgm:adj idx="2" val="-80"/>
                </dgm:adjLst>
              </dgm:shape>
            </dgm:if>
            <dgm:else name="Name9">
              <dgm:shape xmlns:r="http://schemas.openxmlformats.org/officeDocument/2006/relationships" rot="180" type="chord" r:blip="">
                <dgm:adjLst>
                  <dgm:adj idx="1" val="80"/>
                  <dgm:adj idx="2" val="-80"/>
                </dgm:adjLst>
              </dgm:shape>
            </dgm:else>
          </dgm:choose>
          <dgm:presOf/>
        </dgm:layoutNode>
        <dgm:layoutNode name="Pie" styleLbl="alignNode1">
          <dgm:alg type="sp"/>
          <dgm:choose name="Name10">
            <dgm:if name="Name11" func="var" arg="dir" op="equ" val="norm">
              <dgm:choose name="Name12">
                <dgm:if name="Name13" axis="precedSib" ptType="node" func="cnt" op="equ" val="0">
                  <dgm:choose name="Name14">
                    <dgm:if name="Name15" axis="followSib" ptType="node" func="cnt" op="equ" val="0">
                      <dgm:shape xmlns:r="http://schemas.openxmlformats.org/officeDocument/2006/relationships" type="pie" r:blip="">
                        <dgm:adjLst>
                          <dgm:adj idx="1" val="90"/>
                          <dgm:adj idx="2" val="-90"/>
                        </dgm:adjLst>
                      </dgm:shape>
                    </dgm:if>
                    <dgm:if name="Name16" axis="followSib" ptType="node" func="cnt" op="equ" val="1">
                      <dgm:shape xmlns:r="http://schemas.openxmlformats.org/officeDocument/2006/relationships" type="pie" r:blip="">
                        <dgm:adjLst>
                          <dgm:adj idx="1" val="180"/>
                          <dgm:adj idx="2" val="-90"/>
                        </dgm:adjLst>
                      </dgm:shape>
                    </dgm:if>
                    <dgm:if name="Name17" axis="followSib" ptType="node" func="cnt" op="equ" val="2">
                      <dgm:shape xmlns:r="http://schemas.openxmlformats.org/officeDocument/2006/relationships" type="pie" r:blip="">
                        <dgm:adjLst>
                          <dgm:adj idx="1" val="-150"/>
                          <dgm:adj idx="2" val="-90"/>
                        </dgm:adjLst>
                      </dgm:shape>
                    </dgm:if>
                    <dgm:if name="Name18" axis="followSib" ptType="node" func="cnt" op="equ" val="3">
                      <dgm:shape xmlns:r="http://schemas.openxmlformats.org/officeDocument/2006/relationships" type="pie" r:blip="">
                        <dgm:adjLst>
                          <dgm:adj idx="1" val="-135"/>
                          <dgm:adj idx="2" val="-90"/>
                        </dgm:adjLst>
                      </dgm:shape>
                    </dgm:if>
                    <dgm:if name="Name19" axis="followSib" ptType="node" func="cnt" op="equ" val="4">
                      <dgm:shape xmlns:r="http://schemas.openxmlformats.org/officeDocument/2006/relationships" type="pie" r:blip="">
                        <dgm:adjLst>
                          <dgm:adj idx="1" val="-126"/>
                          <dgm:adj idx="2" val="-90"/>
                        </dgm:adjLst>
                      </dgm:shape>
                    </dgm:if>
                    <dgm:if name="Name20" axis="followSib" ptType="node" func="cnt" op="equ" val="5">
                      <dgm:shape xmlns:r="http://schemas.openxmlformats.org/officeDocument/2006/relationships" type="pie" r:blip="">
                        <dgm:adjLst>
                          <dgm:adj idx="1" val="-120"/>
                          <dgm:adj idx="2" val="-90"/>
                        </dgm:adjLst>
                      </dgm:shape>
                    </dgm:if>
                    <dgm:else name="Name21">
                      <dgm:shape xmlns:r="http://schemas.openxmlformats.org/officeDocument/2006/relationships" type="pie" r:blip="">
                        <dgm:adjLst>
                          <dgm:adj idx="1" val="-115.7143"/>
                          <dgm:adj idx="2" val="-90"/>
                        </dgm:adjLst>
                      </dgm:shape>
                    </dgm:else>
                  </dgm:choose>
                </dgm:if>
                <dgm:if name="Name22" axis="precedSib" ptType="node" func="cnt" op="equ" val="1">
                  <dgm:choose name="Name23">
                    <dgm:if name="Name24" axis="followSib" ptType="node" func="cnt" op="equ" val="0">
                      <dgm:shape xmlns:r="http://schemas.openxmlformats.org/officeDocument/2006/relationships" type="pie" r:blip="">
                        <dgm:adjLst>
                          <dgm:adj idx="1" val="90"/>
                          <dgm:adj idx="2" val="-90"/>
                        </dgm:adjLst>
                      </dgm:shape>
                    </dgm:if>
                    <dgm:if name="Name25" axis="followSib" ptType="node" func="cnt" op="equ" val="1">
                      <dgm:shape xmlns:r="http://schemas.openxmlformats.org/officeDocument/2006/relationships" type="pie" r:blip="">
                        <dgm:adjLst>
                          <dgm:adj idx="1" val="150"/>
                          <dgm:adj idx="2" val="-90"/>
                        </dgm:adjLst>
                      </dgm:shape>
                    </dgm:if>
                    <dgm:if name="Name26" axis="followSib" ptType="node" func="cnt" op="equ" val="2">
                      <dgm:shape xmlns:r="http://schemas.openxmlformats.org/officeDocument/2006/relationships" type="pie" r:blip="">
                        <dgm:adjLst>
                          <dgm:adj idx="1" val="180"/>
                          <dgm:adj idx="2" val="-90"/>
                        </dgm:adjLst>
                      </dgm:shape>
                    </dgm:if>
                    <dgm:if name="Name27" axis="followSib" ptType="node" func="cnt" op="equ" val="3">
                      <dgm:shape xmlns:r="http://schemas.openxmlformats.org/officeDocument/2006/relationships" type="pie" r:blip="">
                        <dgm:adjLst>
                          <dgm:adj idx="1" val="-162"/>
                          <dgm:adj idx="2" val="-90"/>
                        </dgm:adjLst>
                      </dgm:shape>
                    </dgm:if>
                    <dgm:if name="Name28" axis="followSib" ptType="node" func="cnt" op="equ" val="4">
                      <dgm:shape xmlns:r="http://schemas.openxmlformats.org/officeDocument/2006/relationships" type="pie" r:blip="">
                        <dgm:adjLst>
                          <dgm:adj idx="1" val="-150"/>
                          <dgm:adj idx="2" val="-90"/>
                        </dgm:adjLst>
                      </dgm:shape>
                    </dgm:if>
                    <dgm:else name="Name29">
                      <dgm:shape xmlns:r="http://schemas.openxmlformats.org/officeDocument/2006/relationships" type="pie" r:blip="">
                        <dgm:adjLst>
                          <dgm:adj idx="1" val="-141.4286"/>
                          <dgm:adj idx="2" val="-90"/>
                        </dgm:adjLst>
                      </dgm:shape>
                    </dgm:else>
                  </dgm:choose>
                </dgm:if>
                <dgm:if name="Name30" axis="precedSib" ptType="node" func="cnt" op="equ" val="2">
                  <dgm:choose name="Name31">
                    <dgm:if name="Name32" axis="followSib" ptType="node" func="cnt" op="equ" val="0">
                      <dgm:shape xmlns:r="http://schemas.openxmlformats.org/officeDocument/2006/relationships" type="pie" r:blip="">
                        <dgm:adjLst>
                          <dgm:adj idx="1" val="90"/>
                          <dgm:adj idx="2" val="-90"/>
                        </dgm:adjLst>
                      </dgm:shape>
                    </dgm:if>
                    <dgm:if name="Name33" axis="followSib" ptType="node" func="cnt" op="equ" val="1">
                      <dgm:shape xmlns:r="http://schemas.openxmlformats.org/officeDocument/2006/relationships" type="pie" r:blip="">
                        <dgm:adjLst>
                          <dgm:adj idx="1" val="135"/>
                          <dgm:adj idx="2" val="-90"/>
                        </dgm:adjLst>
                      </dgm:shape>
                    </dgm:if>
                    <dgm:if name="Name34" axis="followSib" ptType="node" func="cnt" op="equ" val="2">
                      <dgm:shape xmlns:r="http://schemas.openxmlformats.org/officeDocument/2006/relationships" type="pie" r:blip="">
                        <dgm:adjLst>
                          <dgm:adj idx="1" val="162"/>
                          <dgm:adj idx="2" val="-90"/>
                        </dgm:adjLst>
                      </dgm:shape>
                    </dgm:if>
                    <dgm:if name="Name35" axis="followSib" ptType="node" func="cnt" op="equ" val="3">
                      <dgm:shape xmlns:r="http://schemas.openxmlformats.org/officeDocument/2006/relationships" type="pie" r:blip="">
                        <dgm:adjLst>
                          <dgm:adj idx="1" val="180"/>
                          <dgm:adj idx="2" val="-90"/>
                        </dgm:adjLst>
                      </dgm:shape>
                    </dgm:if>
                    <dgm:else name="Name36">
                      <dgm:shape xmlns:r="http://schemas.openxmlformats.org/officeDocument/2006/relationships" type="pie" r:blip="">
                        <dgm:adjLst>
                          <dgm:adj idx="1" val="-167.1429"/>
                          <dgm:adj idx="2" val="-90"/>
                        </dgm:adjLst>
                      </dgm:shape>
                    </dgm:else>
                  </dgm:choose>
                </dgm:if>
                <dgm:if name="Name37" axis="precedSib" ptType="node" func="cnt" op="equ" val="3">
                  <dgm:choose name="Name38">
                    <dgm:if name="Name39" axis="followSib" ptType="node" func="cnt" op="equ" val="0">
                      <dgm:shape xmlns:r="http://schemas.openxmlformats.org/officeDocument/2006/relationships" type="pie" r:blip="">
                        <dgm:adjLst>
                          <dgm:adj idx="1" val="90"/>
                          <dgm:adj idx="2" val="-90"/>
                        </dgm:adjLst>
                      </dgm:shape>
                    </dgm:if>
                    <dgm:if name="Name40" axis="followSib" ptType="node" func="cnt" op="equ" val="1">
                      <dgm:shape xmlns:r="http://schemas.openxmlformats.org/officeDocument/2006/relationships" type="pie" r:blip="">
                        <dgm:adjLst>
                          <dgm:adj idx="1" val="126"/>
                          <dgm:adj idx="2" val="-90"/>
                        </dgm:adjLst>
                      </dgm:shape>
                    </dgm:if>
                    <dgm:if name="Name41" axis="followSib" ptType="node" func="cnt" op="equ" val="2">
                      <dgm:shape xmlns:r="http://schemas.openxmlformats.org/officeDocument/2006/relationships" type="pie" r:blip="">
                        <dgm:adjLst>
                          <dgm:adj idx="1" val="150"/>
                          <dgm:adj idx="2" val="-90"/>
                        </dgm:adjLst>
                      </dgm:shape>
                    </dgm:if>
                    <dgm:else name="Name42">
                      <dgm:shape xmlns:r="http://schemas.openxmlformats.org/officeDocument/2006/relationships" type="pie" r:blip="">
                        <dgm:adjLst>
                          <dgm:adj idx="1" val="167.1429"/>
                          <dgm:adj idx="2" val="-90"/>
                        </dgm:adjLst>
                      </dgm:shape>
                    </dgm:else>
                  </dgm:choose>
                </dgm:if>
                <dgm:if name="Name43" axis="precedSib" ptType="node" func="cnt" op="equ" val="4">
                  <dgm:choose name="Name44">
                    <dgm:if name="Name45" axis="followSib" ptType="node" func="cnt" op="equ" val="0">
                      <dgm:shape xmlns:r="http://schemas.openxmlformats.org/officeDocument/2006/relationships" type="pie" r:blip="">
                        <dgm:adjLst>
                          <dgm:adj idx="1" val="90"/>
                          <dgm:adj idx="2" val="-90"/>
                        </dgm:adjLst>
                      </dgm:shape>
                    </dgm:if>
                    <dgm:if name="Name46" axis="followSib" ptType="node" func="cnt" op="equ" val="1">
                      <dgm:shape xmlns:r="http://schemas.openxmlformats.org/officeDocument/2006/relationships" type="pie" r:blip="">
                        <dgm:adjLst>
                          <dgm:adj idx="1" val="120"/>
                          <dgm:adj idx="2" val="-90"/>
                        </dgm:adjLst>
                      </dgm:shape>
                    </dgm:if>
                    <dgm:else name="Name47">
                      <dgm:shape xmlns:r="http://schemas.openxmlformats.org/officeDocument/2006/relationships" type="pie" r:blip="">
                        <dgm:adjLst>
                          <dgm:adj idx="1" val="141.4286"/>
                          <dgm:adj idx="2" val="-90"/>
                        </dgm:adjLst>
                      </dgm:shape>
                    </dgm:else>
                  </dgm:choose>
                </dgm:if>
                <dgm:if name="Name48" axis="precedSib" ptType="node" func="cnt" op="equ" val="5">
                  <dgm:choose name="Name49">
                    <dgm:if name="Name50" axis="followSib" ptType="node" func="cnt" op="equ" val="0">
                      <dgm:shape xmlns:r="http://schemas.openxmlformats.org/officeDocument/2006/relationships" type="pie" r:blip="">
                        <dgm:adjLst>
                          <dgm:adj idx="1" val="90"/>
                          <dgm:adj idx="2" val="-90"/>
                        </dgm:adjLst>
                      </dgm:shape>
                    </dgm:if>
                    <dgm:else name="Name51">
                      <dgm:shape xmlns:r="http://schemas.openxmlformats.org/officeDocument/2006/relationships" type="pie" r:blip="">
                        <dgm:adjLst>
                          <dgm:adj idx="1" val="115.7143"/>
                          <dgm:adj idx="2" val="-90"/>
                        </dgm:adjLst>
                      </dgm:shape>
                    </dgm:else>
                  </dgm:choose>
                </dgm:if>
                <dgm:else name="Name52">
                  <dgm:shape xmlns:r="http://schemas.openxmlformats.org/officeDocument/2006/relationships" type="pie" r:blip="">
                    <dgm:adjLst>
                      <dgm:adj idx="1" val="90"/>
                      <dgm:adj idx="2" val="-90"/>
                    </dgm:adjLst>
                  </dgm:shape>
                </dgm:else>
              </dgm:choose>
            </dgm:if>
            <dgm:else name="Name53">
              <dgm:choose name="Name54">
                <dgm:if name="Name55" axis="precedSib" ptType="node" func="cnt" op="equ" val="0">
                  <dgm:choose name="Name56">
                    <dgm:if name="Name57" axis="followSib" ptType="node" func="cnt" op="equ" val="0">
                      <dgm:shape xmlns:r="http://schemas.openxmlformats.org/officeDocument/2006/relationships" rot="180" type="pie" r:blip="">
                        <dgm:adjLst>
                          <dgm:adj idx="1" val="90"/>
                          <dgm:adj idx="2" val="-90"/>
                        </dgm:adjLst>
                      </dgm:shape>
                    </dgm:if>
                    <dgm:if name="Name58" axis="followSib" ptType="node" func="cnt" op="equ" val="1">
                      <dgm:shape xmlns:r="http://schemas.openxmlformats.org/officeDocument/2006/relationships" rot="180" type="pie" r:blip="">
                        <dgm:adjLst>
                          <dgm:adj idx="1" val="90"/>
                          <dgm:adj idx="2" val="180"/>
                        </dgm:adjLst>
                      </dgm:shape>
                    </dgm:if>
                    <dgm:if name="Name59" axis="followSib" ptType="node" func="cnt" op="equ" val="2">
                      <dgm:shape xmlns:r="http://schemas.openxmlformats.org/officeDocument/2006/relationships" rot="180" type="pie" r:blip="">
                        <dgm:adjLst>
                          <dgm:adj idx="1" val="90"/>
                          <dgm:adj idx="2" val="150"/>
                        </dgm:adjLst>
                      </dgm:shape>
                    </dgm:if>
                    <dgm:if name="Name60" axis="followSib" ptType="node" func="cnt" op="equ" val="3">
                      <dgm:shape xmlns:r="http://schemas.openxmlformats.org/officeDocument/2006/relationships" rot="180" type="pie" r:blip="">
                        <dgm:adjLst>
                          <dgm:adj idx="1" val="90"/>
                          <dgm:adj idx="2" val="135"/>
                        </dgm:adjLst>
                      </dgm:shape>
                    </dgm:if>
                    <dgm:if name="Name61" axis="followSib" ptType="node" func="cnt" op="equ" val="4">
                      <dgm:shape xmlns:r="http://schemas.openxmlformats.org/officeDocument/2006/relationships" rot="180" type="pie" r:blip="">
                        <dgm:adjLst>
                          <dgm:adj idx="1" val="90"/>
                          <dgm:adj idx="2" val="126"/>
                        </dgm:adjLst>
                      </dgm:shape>
                    </dgm:if>
                    <dgm:if name="Name62" axis="followSib" ptType="node" func="cnt" op="equ" val="5">
                      <dgm:shape xmlns:r="http://schemas.openxmlformats.org/officeDocument/2006/relationships" rot="180" type="pie" r:blip="">
                        <dgm:adjLst>
                          <dgm:adj idx="1" val="90"/>
                          <dgm:adj idx="2" val="120"/>
                        </dgm:adjLst>
                      </dgm:shape>
                    </dgm:if>
                    <dgm:else name="Name63">
                      <dgm:shape xmlns:r="http://schemas.openxmlformats.org/officeDocument/2006/relationships" rot="180" type="pie" r:blip="">
                        <dgm:adjLst>
                          <dgm:adj idx="1" val="90"/>
                          <dgm:adj idx="2" val="115.7143"/>
                        </dgm:adjLst>
                      </dgm:shape>
                    </dgm:else>
                  </dgm:choose>
                </dgm:if>
                <dgm:if name="Name64" axis="precedSib" ptType="node" func="cnt" op="equ" val="1">
                  <dgm:choose name="Name65">
                    <dgm:if name="Name66" axis="followSib" ptType="node" func="cnt" op="equ" val="0">
                      <dgm:shape xmlns:r="http://schemas.openxmlformats.org/officeDocument/2006/relationships" rot="180" type="pie" r:blip="">
                        <dgm:adjLst>
                          <dgm:adj idx="1" val="90"/>
                          <dgm:adj idx="2" val="-90"/>
                        </dgm:adjLst>
                      </dgm:shape>
                    </dgm:if>
                    <dgm:if name="Name67" axis="followSib" ptType="node" func="cnt" op="equ" val="1">
                      <dgm:shape xmlns:r="http://schemas.openxmlformats.org/officeDocument/2006/relationships" rot="180" type="pie" r:blip="">
                        <dgm:adjLst>
                          <dgm:adj idx="1" val="90"/>
                          <dgm:adj idx="2" val="-150"/>
                        </dgm:adjLst>
                      </dgm:shape>
                    </dgm:if>
                    <dgm:if name="Name68" axis="followSib" ptType="node" func="cnt" op="equ" val="2">
                      <dgm:shape xmlns:r="http://schemas.openxmlformats.org/officeDocument/2006/relationships" rot="180" type="pie" r:blip="">
                        <dgm:adjLst>
                          <dgm:adj idx="1" val="90"/>
                          <dgm:adj idx="2" val="180"/>
                        </dgm:adjLst>
                      </dgm:shape>
                    </dgm:if>
                    <dgm:if name="Name69" axis="followSib" ptType="node" func="cnt" op="equ" val="3">
                      <dgm:shape xmlns:r="http://schemas.openxmlformats.org/officeDocument/2006/relationships" rot="180" type="pie" r:blip="">
                        <dgm:adjLst>
                          <dgm:adj idx="1" val="90"/>
                          <dgm:adj idx="2" val="162"/>
                        </dgm:adjLst>
                      </dgm:shape>
                    </dgm:if>
                    <dgm:if name="Name70" axis="followSib" ptType="node" func="cnt" op="equ" val="4">
                      <dgm:shape xmlns:r="http://schemas.openxmlformats.org/officeDocument/2006/relationships" rot="180" type="pie" r:blip="">
                        <dgm:adjLst>
                          <dgm:adj idx="1" val="90"/>
                          <dgm:adj idx="2" val="150"/>
                        </dgm:adjLst>
                      </dgm:shape>
                    </dgm:if>
                    <dgm:else name="Name71">
                      <dgm:shape xmlns:r="http://schemas.openxmlformats.org/officeDocument/2006/relationships" rot="180" type="pie" r:blip="">
                        <dgm:adjLst>
                          <dgm:adj idx="1" val="90"/>
                          <dgm:adj idx="2" val="141.4286"/>
                        </dgm:adjLst>
                      </dgm:shape>
                    </dgm:else>
                  </dgm:choose>
                </dgm:if>
                <dgm:if name="Name72" axis="precedSib" ptType="node" func="cnt" op="equ" val="2">
                  <dgm:choose name="Name73">
                    <dgm:if name="Name74" axis="followSib" ptType="node" func="cnt" op="equ" val="0">
                      <dgm:shape xmlns:r="http://schemas.openxmlformats.org/officeDocument/2006/relationships" rot="180" type="pie" r:blip="">
                        <dgm:adjLst>
                          <dgm:adj idx="1" val="90"/>
                          <dgm:adj idx="2" val="-90"/>
                        </dgm:adjLst>
                      </dgm:shape>
                    </dgm:if>
                    <dgm:if name="Name75" axis="followSib" ptType="node" func="cnt" op="equ" val="1">
                      <dgm:shape xmlns:r="http://schemas.openxmlformats.org/officeDocument/2006/relationships" rot="180" type="pie" r:blip="">
                        <dgm:adjLst>
                          <dgm:adj idx="1" val="90"/>
                          <dgm:adj idx="2" val="-135"/>
                        </dgm:adjLst>
                      </dgm:shape>
                    </dgm:if>
                    <dgm:if name="Name76" axis="followSib" ptType="node" func="cnt" op="equ" val="2">
                      <dgm:shape xmlns:r="http://schemas.openxmlformats.org/officeDocument/2006/relationships" rot="180" type="pie" r:blip="">
                        <dgm:adjLst>
                          <dgm:adj idx="1" val="90"/>
                          <dgm:adj idx="2" val="-162"/>
                        </dgm:adjLst>
                      </dgm:shape>
                    </dgm:if>
                    <dgm:if name="Name77" axis="followSib" ptType="node" func="cnt" op="equ" val="3">
                      <dgm:shape xmlns:r="http://schemas.openxmlformats.org/officeDocument/2006/relationships" rot="180" type="pie" r:blip="">
                        <dgm:adjLst>
                          <dgm:adj idx="1" val="90"/>
                          <dgm:adj idx="2" val="180"/>
                        </dgm:adjLst>
                      </dgm:shape>
                    </dgm:if>
                    <dgm:else name="Name78">
                      <dgm:shape xmlns:r="http://schemas.openxmlformats.org/officeDocument/2006/relationships" rot="180" type="pie" r:blip="">
                        <dgm:adjLst>
                          <dgm:adj idx="1" val="90"/>
                          <dgm:adj idx="2" val="167.1429"/>
                        </dgm:adjLst>
                      </dgm:shape>
                    </dgm:else>
                  </dgm:choose>
                </dgm:if>
                <dgm:if name="Name79" axis="precedSib" ptType="node" func="cnt" op="equ" val="3">
                  <dgm:choose name="Name80">
                    <dgm:if name="Name81" axis="followSib" ptType="node" func="cnt" op="equ" val="0">
                      <dgm:shape xmlns:r="http://schemas.openxmlformats.org/officeDocument/2006/relationships" rot="180" type="pie" r:blip="">
                        <dgm:adjLst>
                          <dgm:adj idx="1" val="90"/>
                          <dgm:adj idx="2" val="-90"/>
                        </dgm:adjLst>
                      </dgm:shape>
                    </dgm:if>
                    <dgm:if name="Name82" axis="followSib" ptType="node" func="cnt" op="equ" val="1">
                      <dgm:shape xmlns:r="http://schemas.openxmlformats.org/officeDocument/2006/relationships" rot="180" type="pie" r:blip="">
                        <dgm:adjLst>
                          <dgm:adj idx="1" val="90"/>
                          <dgm:adj idx="2" val="-126"/>
                        </dgm:adjLst>
                      </dgm:shape>
                    </dgm:if>
                    <dgm:if name="Name83" axis="followSib" ptType="node" func="cnt" op="equ" val="2">
                      <dgm:shape xmlns:r="http://schemas.openxmlformats.org/officeDocument/2006/relationships" rot="180" type="pie" r:blip="">
                        <dgm:adjLst>
                          <dgm:adj idx="1" val="90"/>
                          <dgm:adj idx="2" val="-150"/>
                        </dgm:adjLst>
                      </dgm:shape>
                    </dgm:if>
                    <dgm:else name="Name84">
                      <dgm:shape xmlns:r="http://schemas.openxmlformats.org/officeDocument/2006/relationships" rot="180" type="pie" r:blip="">
                        <dgm:adjLst>
                          <dgm:adj idx="1" val="90"/>
                          <dgm:adj idx="2" val="-167.1429"/>
                        </dgm:adjLst>
                      </dgm:shape>
                    </dgm:else>
                  </dgm:choose>
                </dgm:if>
                <dgm:if name="Name85" axis="precedSib" ptType="node" func="cnt" op="equ" val="4">
                  <dgm:choose name="Name86">
                    <dgm:if name="Name87" axis="followSib" ptType="node" func="cnt" op="equ" val="0">
                      <dgm:shape xmlns:r="http://schemas.openxmlformats.org/officeDocument/2006/relationships" rot="180" type="pie" r:blip="">
                        <dgm:adjLst>
                          <dgm:adj idx="1" val="90"/>
                          <dgm:adj idx="2" val="-90"/>
                        </dgm:adjLst>
                      </dgm:shape>
                    </dgm:if>
                    <dgm:if name="Name88" axis="followSib" ptType="node" func="cnt" op="equ" val="1">
                      <dgm:shape xmlns:r="http://schemas.openxmlformats.org/officeDocument/2006/relationships" rot="180" type="pie" r:blip="">
                        <dgm:adjLst>
                          <dgm:adj idx="1" val="90"/>
                          <dgm:adj idx="2" val="-120"/>
                        </dgm:adjLst>
                      </dgm:shape>
                    </dgm:if>
                    <dgm:else name="Name89">
                      <dgm:shape xmlns:r="http://schemas.openxmlformats.org/officeDocument/2006/relationships" rot="180" type="pie" r:blip="">
                        <dgm:adjLst>
                          <dgm:adj idx="1" val="90"/>
                          <dgm:adj idx="2" val="-141.4286"/>
                        </dgm:adjLst>
                      </dgm:shape>
                    </dgm:else>
                  </dgm:choose>
                </dgm:if>
                <dgm:if name="Name90" axis="precedSib" ptType="node" func="cnt" op="equ" val="5">
                  <dgm:choose name="Name91">
                    <dgm:if name="Name92" axis="followSib" ptType="node" func="cnt" op="equ" val="0">
                      <dgm:shape xmlns:r="http://schemas.openxmlformats.org/officeDocument/2006/relationships" rot="180" type="pie" r:blip="">
                        <dgm:adjLst>
                          <dgm:adj idx="1" val="90"/>
                          <dgm:adj idx="2" val="-90"/>
                        </dgm:adjLst>
                      </dgm:shape>
                    </dgm:if>
                    <dgm:else name="Name93">
                      <dgm:shape xmlns:r="http://schemas.openxmlformats.org/officeDocument/2006/relationships" rot="180" type="pie" r:blip="">
                        <dgm:adjLst>
                          <dgm:adj idx="1" val="90"/>
                          <dgm:adj idx="2" val="-115.7143"/>
                        </dgm:adjLst>
                      </dgm:shape>
                    </dgm:else>
                  </dgm:choose>
                </dgm:if>
                <dgm:else name="Name94">
                  <dgm:shape xmlns:r="http://schemas.openxmlformats.org/officeDocument/2006/relationships" rot="180" type="pie" r:blip="">
                    <dgm:adjLst>
                      <dgm:adj idx="1" val="90"/>
                      <dgm:adj idx="2" val="-90"/>
                    </dgm:adjLst>
                  </dgm:shape>
                </dgm:else>
              </dgm:choose>
            </dgm:else>
          </dgm:choose>
          <dgm:presOf/>
        </dgm:layoutNode>
        <dgm:layoutNode name="Parent" styleLbl="revTx">
          <dgm:varLst>
            <dgm:chMax val="1"/>
            <dgm:chPref val="1"/>
            <dgm:bulletEnabled val="1"/>
          </dgm:varLst>
          <dgm:choose name="Name95">
            <dgm:if name="Name96" func="var" arg="dir" op="equ" val="norm">
              <dgm:alg type="tx">
                <dgm:param type="parTxLTRAlign" val="r"/>
                <dgm:param type="parTxRTLAlign" val="r"/>
                <dgm:param type="shpTxLTRAlignCh" val="r"/>
                <dgm:param type="shpTxRTLAlignCh" val="r"/>
                <dgm:param type="txAnchorVert" val="b"/>
                <dgm:param type="autoTxRot" val="grav"/>
              </dgm:alg>
            </dgm:if>
            <dgm:else name="Name97">
              <dgm:alg type="tx">
                <dgm:param type="parTxLTRAlign" val="l"/>
                <dgm:param type="parTxRTLAlign" val="l"/>
                <dgm:param type="shpTxLTRAlignCh" val="l"/>
                <dgm:param type="shpTxRTLAlignCh" val="l"/>
                <dgm:param type="txAnchorVert" val="b"/>
                <dgm:param type="autoTxRot" val="grav"/>
              </dgm:alg>
            </dgm:else>
          </dgm:choose>
          <dgm:choose name="Name98">
            <dgm:if name="Name99" func="var" arg="dir" op="equ" val="norm">
              <dgm:shape xmlns:r="http://schemas.openxmlformats.org/officeDocument/2006/relationships" rot="-90" type="rect" r:blip="">
                <dgm:adjLst/>
              </dgm:shape>
            </dgm:if>
            <dgm:else name="Name100">
              <dgm:shape xmlns:r="http://schemas.openxmlformats.org/officeDocument/2006/relationships" rot="90" type="rect" r:blip="">
                <dgm:adjLst/>
              </dgm:shape>
            </dgm:else>
          </dgm:choose>
          <dgm:presOf axis="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dgm:choose name="Name101">
        <dgm:if name="Name102" axis="ch" ptType="node" func="cnt" op="gte" val="1">
          <dgm:forEach name="negSibTransForEach" axis="ch" ptType="sibTrans" hideLastTrans="0" cnt="1">
            <dgm:layoutNode name="negSibTrans">
              <dgm:alg type="sp"/>
              <dgm:shape xmlns:r="http://schemas.openxmlformats.org/officeDocument/2006/relationships" r:blip="">
                <dgm:adjLst/>
              </dgm:shape>
            </dgm:layoutNode>
          </dgm:forEach>
          <dgm:layoutNode name="composite">
            <dgm:alg type="composite">
              <dgm:param type="ar" val="0.5"/>
            </dgm:alg>
            <dgm:shape xmlns:r="http://schemas.openxmlformats.org/officeDocument/2006/relationships" r:blip="">
              <dgm:adjLst/>
            </dgm:shape>
            <dgm:choose name="Name103">
              <dgm:if name="Name104" func="var" arg="dir" op="equ" val="norm">
                <dgm:constrLst>
                  <dgm:constr type="l" for="ch" forName="Child" refType="w" fact="0"/>
                  <dgm:constr type="t" for="ch" forName="Child" refType="h" fact="0"/>
                  <dgm:constr type="w" for="ch" forName="Child" refType="w"/>
                  <dgm:constr type="h" for="ch" forName="Child" refType="h"/>
                </dgm:constrLst>
              </dgm:if>
              <dgm:else name="Name105">
                <dgm:constrLst>
                  <dgm:constr type="r" for="ch" forName="Child" refType="w"/>
                  <dgm:constr type="t" for="ch" forName="Child" refType="h" fact="0"/>
                  <dgm:constr type="w" for="ch" forName="Child" refType="w"/>
                  <dgm:constr type="h" for="ch" forName="Child" refType="h"/>
                </dgm:constrLst>
              </dgm:else>
            </dgm:choose>
            <dgm:ruleLst/>
            <dgm:layoutNode name="Child" styleLbl="revTx">
              <dgm:varLst>
                <dgm:chMax val="0"/>
                <dgm:chPref val="0"/>
                <dgm:bulletEnabled val="1"/>
              </dgm:varLst>
              <dgm:choose name="Name106">
                <dgm:if name="Name107" func="var" arg="dir" op="equ" val="norm">
                  <dgm:alg type="tx">
                    <dgm:param type="parTxLTRAlign" val="l"/>
                    <dgm:param type="parTxRTLAlign" val="r"/>
                    <dgm:param type="txAnchorVert" val="t"/>
                  </dgm:alg>
                </dgm:if>
                <dgm:else name="Name108">
                  <dgm:alg type="tx">
                    <dgm:param type="parTxLTRAlign" val="r"/>
                    <dgm:param type="parTxRTLAlign" val="l"/>
                    <dgm:param type="txAnchorVert" val="t"/>
                  </dgm:alg>
                </dgm:else>
              </dgm:choose>
              <dgm:shape xmlns:r="http://schemas.openxmlformats.org/officeDocument/2006/relationships" type="rect" r:blip="">
                <dgm:adjLst/>
              </dgm:shape>
              <dgm:presOf axis="des"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if>
        <dgm:else name="Name109"/>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8" name="Shape 208"/>
          <p:cNvSpPr>
            <a:spLocks noGrp="1" noRot="1" noChangeAspect="1"/>
          </p:cNvSpPr>
          <p:nvPr>
            <p:ph type="sldImg"/>
          </p:nvPr>
        </p:nvSpPr>
        <p:spPr>
          <a:xfrm>
            <a:off x="1143000" y="685800"/>
            <a:ext cx="4572000" cy="3429000"/>
          </a:xfrm>
          <a:prstGeom prst="rect">
            <a:avLst/>
          </a:prstGeom>
        </p:spPr>
        <p:txBody>
          <a:bodyPr/>
          <a:lstStyle/>
          <a:p>
            <a:endParaRPr/>
          </a:p>
        </p:txBody>
      </p:sp>
      <p:sp>
        <p:nvSpPr>
          <p:cNvPr id="209" name="Shape 209"/>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4245283315"/>
      </p:ext>
    </p:extLst>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CO" dirty="0"/>
          </a:p>
        </p:txBody>
      </p:sp>
    </p:spTree>
    <p:extLst>
      <p:ext uri="{BB962C8B-B14F-4D97-AF65-F5344CB8AC3E}">
        <p14:creationId xmlns:p14="http://schemas.microsoft.com/office/powerpoint/2010/main" val="36531362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6D5CB61A-9A12-457B-A637-B707A286461B}" type="slidenum">
              <a:rPr lang="es-CO" smtClean="0"/>
              <a:t>12</a:t>
            </a:fld>
            <a:endParaRPr lang="es-CO"/>
          </a:p>
        </p:txBody>
      </p:sp>
    </p:spTree>
    <p:extLst>
      <p:ext uri="{BB962C8B-B14F-4D97-AF65-F5344CB8AC3E}">
        <p14:creationId xmlns:p14="http://schemas.microsoft.com/office/powerpoint/2010/main" val="41179191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CO"/>
          </a:p>
        </p:txBody>
      </p:sp>
      <p:sp>
        <p:nvSpPr>
          <p:cNvPr id="4" name="3 Marcador de número de diapositiva"/>
          <p:cNvSpPr>
            <a:spLocks noGrp="1"/>
          </p:cNvSpPr>
          <p:nvPr>
            <p:ph type="sldNum" sz="quarter" idx="10"/>
          </p:nvPr>
        </p:nvSpPr>
        <p:spPr/>
        <p:txBody>
          <a:bodyPr/>
          <a:lstStyle/>
          <a:p>
            <a:fld id="{6D5CB61A-9A12-457B-A637-B707A286461B}" type="slidenum">
              <a:rPr lang="es-CO" smtClean="0"/>
              <a:t>13</a:t>
            </a:fld>
            <a:endParaRPr lang="es-CO"/>
          </a:p>
        </p:txBody>
      </p:sp>
    </p:spTree>
    <p:extLst>
      <p:ext uri="{BB962C8B-B14F-4D97-AF65-F5344CB8AC3E}">
        <p14:creationId xmlns:p14="http://schemas.microsoft.com/office/powerpoint/2010/main" val="26888966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CO" noProof="0" dirty="0"/>
          </a:p>
        </p:txBody>
      </p:sp>
    </p:spTree>
    <p:extLst>
      <p:ext uri="{BB962C8B-B14F-4D97-AF65-F5344CB8AC3E}">
        <p14:creationId xmlns:p14="http://schemas.microsoft.com/office/powerpoint/2010/main" val="6296482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s-CO"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F93419-B4C9-4063-8B9D-D76E98030CB2}" type="slidenum">
              <a:rPr kumimoji="0" lang="es-CO"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s-CO"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303372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s-CO"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F93419-B4C9-4063-8B9D-D76E98030CB2}" type="slidenum">
              <a:rPr kumimoji="0" lang="es-CO"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s-CO"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501202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s-CO"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F93419-B4C9-4063-8B9D-D76E98030CB2}" type="slidenum">
              <a:rPr kumimoji="0" lang="es-CO"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s-CO"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269798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11" name="Texto del título"/>
          <p:cNvSpPr txBox="1">
            <a:spLocks noGrp="1"/>
          </p:cNvSpPr>
          <p:nvPr>
            <p:ph type="title"/>
          </p:nvPr>
        </p:nvSpPr>
        <p:spPr>
          <a:xfrm>
            <a:off x="1524000" y="1122362"/>
            <a:ext cx="9144000" cy="2387601"/>
          </a:xfrm>
          <a:prstGeom prst="rect">
            <a:avLst/>
          </a:prstGeom>
        </p:spPr>
        <p:txBody>
          <a:bodyPr anchor="b"/>
          <a:lstStyle>
            <a:lvl1pPr algn="ctr">
              <a:defRPr sz="6000"/>
            </a:lvl1pPr>
          </a:lstStyle>
          <a:p>
            <a:r>
              <a:t>Texto del título</a:t>
            </a:r>
          </a:p>
        </p:txBody>
      </p:sp>
      <p:sp>
        <p:nvSpPr>
          <p:cNvPr id="12" name="Nivel de texto 1…"/>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Nivel de texto 1</a:t>
            </a:r>
          </a:p>
          <a:p>
            <a:pPr lvl="1"/>
            <a:r>
              <a:t>Nivel de texto 2</a:t>
            </a:r>
          </a:p>
          <a:p>
            <a:pPr lvl="2"/>
            <a:r>
              <a:t>Nivel de texto 3</a:t>
            </a:r>
          </a:p>
          <a:p>
            <a:pPr lvl="3"/>
            <a:r>
              <a:t>Nivel de texto 4</a:t>
            </a:r>
          </a:p>
          <a:p>
            <a:pPr lvl="4"/>
            <a:r>
              <a:t>Nivel de texto 5</a:t>
            </a:r>
          </a:p>
        </p:txBody>
      </p:sp>
      <p:sp>
        <p:nvSpPr>
          <p:cNvPr id="13" name="Número de diapositiva"/>
          <p:cNvSpPr txBox="1">
            <a:spLocks noGrp="1"/>
          </p:cNvSpPr>
          <p:nvPr>
            <p:ph type="sldNum" sz="quarter" idx="2"/>
          </p:nvPr>
        </p:nvSpPr>
        <p:spPr>
          <a:prstGeom prst="rect">
            <a:avLst/>
          </a:prstGeom>
        </p:spPr>
        <p:txBody>
          <a:bodyPr/>
          <a:lstStyle/>
          <a:p>
            <a:fld id="{86CB4B4D-7CA3-9044-876B-883B54F8677D}" type="slidenum">
              <a:rPr/>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ítulo y objetos">
    <p:spTree>
      <p:nvGrpSpPr>
        <p:cNvPr id="1" name=""/>
        <p:cNvGrpSpPr/>
        <p:nvPr/>
      </p:nvGrpSpPr>
      <p:grpSpPr>
        <a:xfrm>
          <a:off x="0" y="0"/>
          <a:ext cx="0" cy="0"/>
          <a:chOff x="0" y="0"/>
          <a:chExt cx="0" cy="0"/>
        </a:xfrm>
      </p:grpSpPr>
      <p:sp>
        <p:nvSpPr>
          <p:cNvPr id="20" name="Texto del título"/>
          <p:cNvSpPr txBox="1">
            <a:spLocks noGrp="1"/>
          </p:cNvSpPr>
          <p:nvPr>
            <p:ph type="title"/>
          </p:nvPr>
        </p:nvSpPr>
        <p:spPr>
          <a:prstGeom prst="rect">
            <a:avLst/>
          </a:prstGeom>
        </p:spPr>
        <p:txBody>
          <a:bodyPr/>
          <a:lstStyle/>
          <a:p>
            <a:r>
              <a:t>Texto del título</a:t>
            </a:r>
          </a:p>
        </p:txBody>
      </p:sp>
      <p:sp>
        <p:nvSpPr>
          <p:cNvPr id="21" name="Nivel de texto 1…"/>
          <p:cNvSpPr txBox="1">
            <a:spLocks noGrp="1"/>
          </p:cNvSpPr>
          <p:nvPr>
            <p:ph type="body" idx="1"/>
          </p:nvPr>
        </p:nvSpPr>
        <p:spPr>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22" name="Número de diapositiva"/>
          <p:cNvSpPr txBox="1">
            <a:spLocks noGrp="1"/>
          </p:cNvSpPr>
          <p:nvPr>
            <p:ph type="sldNum" sz="quarter" idx="2"/>
          </p:nvPr>
        </p:nvSpPr>
        <p:spPr>
          <a:prstGeom prst="rect">
            <a:avLst/>
          </a:prstGeom>
        </p:spPr>
        <p:txBody>
          <a:bodyPr/>
          <a:lstStyle/>
          <a:p>
            <a:fld id="{86CB4B4D-7CA3-9044-876B-883B54F8677D}" type="slidenum">
              <a:rPr/>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Encabezado de sección">
    <p:spTree>
      <p:nvGrpSpPr>
        <p:cNvPr id="1" name=""/>
        <p:cNvGrpSpPr/>
        <p:nvPr/>
      </p:nvGrpSpPr>
      <p:grpSpPr>
        <a:xfrm>
          <a:off x="0" y="0"/>
          <a:ext cx="0" cy="0"/>
          <a:chOff x="0" y="0"/>
          <a:chExt cx="0" cy="0"/>
        </a:xfrm>
      </p:grpSpPr>
      <p:sp>
        <p:nvSpPr>
          <p:cNvPr id="29" name="Texto del título"/>
          <p:cNvSpPr txBox="1">
            <a:spLocks noGrp="1"/>
          </p:cNvSpPr>
          <p:nvPr>
            <p:ph type="title"/>
          </p:nvPr>
        </p:nvSpPr>
        <p:spPr>
          <a:xfrm>
            <a:off x="831850" y="1709738"/>
            <a:ext cx="10515600" cy="2852737"/>
          </a:xfrm>
          <a:prstGeom prst="rect">
            <a:avLst/>
          </a:prstGeom>
        </p:spPr>
        <p:txBody>
          <a:bodyPr anchor="b"/>
          <a:lstStyle>
            <a:lvl1pPr>
              <a:defRPr sz="6000"/>
            </a:lvl1pPr>
          </a:lstStyle>
          <a:p>
            <a:r>
              <a:t>Texto del título</a:t>
            </a:r>
          </a:p>
        </p:txBody>
      </p:sp>
      <p:sp>
        <p:nvSpPr>
          <p:cNvPr id="30" name="Nivel de texto 1…"/>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BAE2"/>
                </a:solidFill>
              </a:defRPr>
            </a:lvl1pPr>
            <a:lvl2pPr marL="0" indent="457200">
              <a:buSzTx/>
              <a:buFontTx/>
              <a:buNone/>
              <a:defRPr sz="2400">
                <a:solidFill>
                  <a:srgbClr val="88BAE2"/>
                </a:solidFill>
              </a:defRPr>
            </a:lvl2pPr>
            <a:lvl3pPr marL="0" indent="914400">
              <a:buSzTx/>
              <a:buFontTx/>
              <a:buNone/>
              <a:defRPr sz="2400">
                <a:solidFill>
                  <a:srgbClr val="88BAE2"/>
                </a:solidFill>
              </a:defRPr>
            </a:lvl3pPr>
            <a:lvl4pPr marL="0" indent="1371600">
              <a:buSzTx/>
              <a:buFontTx/>
              <a:buNone/>
              <a:defRPr sz="2400">
                <a:solidFill>
                  <a:srgbClr val="88BAE2"/>
                </a:solidFill>
              </a:defRPr>
            </a:lvl4pPr>
            <a:lvl5pPr marL="0" indent="1828800">
              <a:buSzTx/>
              <a:buFontTx/>
              <a:buNone/>
              <a:defRPr sz="2400">
                <a:solidFill>
                  <a:srgbClr val="88BAE2"/>
                </a:solidFill>
              </a:defRPr>
            </a:lvl5pPr>
          </a:lstStyle>
          <a:p>
            <a:r>
              <a:t>Nivel de texto 1</a:t>
            </a:r>
          </a:p>
          <a:p>
            <a:pPr lvl="1"/>
            <a:r>
              <a:t>Nivel de texto 2</a:t>
            </a:r>
          </a:p>
          <a:p>
            <a:pPr lvl="2"/>
            <a:r>
              <a:t>Nivel de texto 3</a:t>
            </a:r>
          </a:p>
          <a:p>
            <a:pPr lvl="3"/>
            <a:r>
              <a:t>Nivel de texto 4</a:t>
            </a:r>
          </a:p>
          <a:p>
            <a:pPr lvl="4"/>
            <a:r>
              <a:t>Nivel de texto 5</a:t>
            </a:r>
          </a:p>
        </p:txBody>
      </p:sp>
      <p:sp>
        <p:nvSpPr>
          <p:cNvPr id="31" name="Número de diapositiva"/>
          <p:cNvSpPr txBox="1">
            <a:spLocks noGrp="1"/>
          </p:cNvSpPr>
          <p:nvPr>
            <p:ph type="sldNum" sz="quarter" idx="2"/>
          </p:nvPr>
        </p:nvSpPr>
        <p:spPr>
          <a:prstGeom prst="rect">
            <a:avLst/>
          </a:prstGeom>
        </p:spPr>
        <p:txBody>
          <a:bodyPr/>
          <a:lstStyle/>
          <a:p>
            <a:fld id="{86CB4B4D-7CA3-9044-876B-883B54F8677D}" type="slidenum">
              <a:rPr/>
              <a:t>‹Nº›</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Dos objetos">
    <p:spTree>
      <p:nvGrpSpPr>
        <p:cNvPr id="1" name=""/>
        <p:cNvGrpSpPr/>
        <p:nvPr/>
      </p:nvGrpSpPr>
      <p:grpSpPr>
        <a:xfrm>
          <a:off x="0" y="0"/>
          <a:ext cx="0" cy="0"/>
          <a:chOff x="0" y="0"/>
          <a:chExt cx="0" cy="0"/>
        </a:xfrm>
      </p:grpSpPr>
      <p:sp>
        <p:nvSpPr>
          <p:cNvPr id="38" name="Texto del título"/>
          <p:cNvSpPr txBox="1">
            <a:spLocks noGrp="1"/>
          </p:cNvSpPr>
          <p:nvPr>
            <p:ph type="title"/>
          </p:nvPr>
        </p:nvSpPr>
        <p:spPr>
          <a:prstGeom prst="rect">
            <a:avLst/>
          </a:prstGeom>
        </p:spPr>
        <p:txBody>
          <a:bodyPr/>
          <a:lstStyle/>
          <a:p>
            <a:r>
              <a:t>Texto del título</a:t>
            </a:r>
          </a:p>
        </p:txBody>
      </p:sp>
      <p:sp>
        <p:nvSpPr>
          <p:cNvPr id="39" name="Nivel de texto 1…"/>
          <p:cNvSpPr txBox="1">
            <a:spLocks noGrp="1"/>
          </p:cNvSpPr>
          <p:nvPr>
            <p:ph type="body" sz="half" idx="1"/>
          </p:nvPr>
        </p:nvSpPr>
        <p:spPr>
          <a:xfrm>
            <a:off x="838200" y="1825625"/>
            <a:ext cx="5181600" cy="4351338"/>
          </a:xfrm>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40" name="Número de diapositiva"/>
          <p:cNvSpPr txBox="1">
            <a:spLocks noGrp="1"/>
          </p:cNvSpPr>
          <p:nvPr>
            <p:ph type="sldNum" sz="quarter" idx="2"/>
          </p:nvPr>
        </p:nvSpPr>
        <p:spPr>
          <a:prstGeom prst="rect">
            <a:avLst/>
          </a:prstGeom>
        </p:spPr>
        <p:txBody>
          <a:bodyPr/>
          <a:lstStyle/>
          <a:p>
            <a:fld id="{86CB4B4D-7CA3-9044-876B-883B54F8677D}" type="slidenum">
              <a:rPr/>
              <a:t>‹Nº›</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ación">
    <p:spTree>
      <p:nvGrpSpPr>
        <p:cNvPr id="1" name=""/>
        <p:cNvGrpSpPr/>
        <p:nvPr/>
      </p:nvGrpSpPr>
      <p:grpSpPr>
        <a:xfrm>
          <a:off x="0" y="0"/>
          <a:ext cx="0" cy="0"/>
          <a:chOff x="0" y="0"/>
          <a:chExt cx="0" cy="0"/>
        </a:xfrm>
      </p:grpSpPr>
      <p:sp>
        <p:nvSpPr>
          <p:cNvPr id="47" name="Texto del título"/>
          <p:cNvSpPr txBox="1">
            <a:spLocks noGrp="1"/>
          </p:cNvSpPr>
          <p:nvPr>
            <p:ph type="title"/>
          </p:nvPr>
        </p:nvSpPr>
        <p:spPr>
          <a:xfrm>
            <a:off x="839787" y="365125"/>
            <a:ext cx="10515601" cy="1325563"/>
          </a:xfrm>
          <a:prstGeom prst="rect">
            <a:avLst/>
          </a:prstGeom>
        </p:spPr>
        <p:txBody>
          <a:bodyPr/>
          <a:lstStyle/>
          <a:p>
            <a:r>
              <a:t>Texto del título</a:t>
            </a:r>
          </a:p>
        </p:txBody>
      </p:sp>
      <p:sp>
        <p:nvSpPr>
          <p:cNvPr id="48" name="Nivel de texto 1…"/>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Nivel de texto 1</a:t>
            </a:r>
          </a:p>
          <a:p>
            <a:pPr lvl="1"/>
            <a:r>
              <a:t>Nivel de texto 2</a:t>
            </a:r>
          </a:p>
          <a:p>
            <a:pPr lvl="2"/>
            <a:r>
              <a:t>Nivel de texto 3</a:t>
            </a:r>
          </a:p>
          <a:p>
            <a:pPr lvl="3"/>
            <a:r>
              <a:t>Nivel de texto 4</a:t>
            </a:r>
          </a:p>
          <a:p>
            <a:pPr lvl="4"/>
            <a:r>
              <a:t>Nivel de texto 5</a:t>
            </a:r>
          </a:p>
        </p:txBody>
      </p:sp>
      <p:sp>
        <p:nvSpPr>
          <p:cNvPr id="49" name="Marcador de texto 4"/>
          <p:cNvSpPr>
            <a:spLocks noGrp="1"/>
          </p:cNvSpPr>
          <p:nvPr>
            <p:ph type="body" sz="quarter" idx="13"/>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Número de diapositiva"/>
          <p:cNvSpPr txBox="1">
            <a:spLocks noGrp="1"/>
          </p:cNvSpPr>
          <p:nvPr>
            <p:ph type="sldNum" sz="quarter" idx="2"/>
          </p:nvPr>
        </p:nvSpPr>
        <p:spPr>
          <a:prstGeom prst="rect">
            <a:avLst/>
          </a:prstGeom>
        </p:spPr>
        <p:txBody>
          <a:bodyPr/>
          <a:lstStyle/>
          <a:p>
            <a:fld id="{86CB4B4D-7CA3-9044-876B-883B54F8677D}" type="slidenum">
              <a:rPr/>
              <a:t>‹Nº›</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Solo el título">
    <p:spTree>
      <p:nvGrpSpPr>
        <p:cNvPr id="1" name=""/>
        <p:cNvGrpSpPr/>
        <p:nvPr/>
      </p:nvGrpSpPr>
      <p:grpSpPr>
        <a:xfrm>
          <a:off x="0" y="0"/>
          <a:ext cx="0" cy="0"/>
          <a:chOff x="0" y="0"/>
          <a:chExt cx="0" cy="0"/>
        </a:xfrm>
      </p:grpSpPr>
      <p:sp>
        <p:nvSpPr>
          <p:cNvPr id="57" name="Texto del título"/>
          <p:cNvSpPr txBox="1">
            <a:spLocks noGrp="1"/>
          </p:cNvSpPr>
          <p:nvPr>
            <p:ph type="title"/>
          </p:nvPr>
        </p:nvSpPr>
        <p:spPr>
          <a:prstGeom prst="rect">
            <a:avLst/>
          </a:prstGeom>
        </p:spPr>
        <p:txBody>
          <a:bodyPr/>
          <a:lstStyle/>
          <a:p>
            <a:r>
              <a:t>Texto del título</a:t>
            </a:r>
          </a:p>
        </p:txBody>
      </p:sp>
      <p:sp>
        <p:nvSpPr>
          <p:cNvPr id="58" name="Número de diapositiva"/>
          <p:cNvSpPr txBox="1">
            <a:spLocks noGrp="1"/>
          </p:cNvSpPr>
          <p:nvPr>
            <p:ph type="sldNum" sz="quarter" idx="2"/>
          </p:nvPr>
        </p:nvSpPr>
        <p:spPr>
          <a:prstGeom prst="rect">
            <a:avLst/>
          </a:prstGeom>
        </p:spPr>
        <p:txBody>
          <a:bodyPr/>
          <a:lstStyle/>
          <a:p>
            <a:fld id="{86CB4B4D-7CA3-9044-876B-883B54F8677D}" type="slidenum">
              <a:rPr/>
              <a:t>‹Nº›</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En blanco">
    <p:spTree>
      <p:nvGrpSpPr>
        <p:cNvPr id="1" name=""/>
        <p:cNvGrpSpPr/>
        <p:nvPr/>
      </p:nvGrpSpPr>
      <p:grpSpPr>
        <a:xfrm>
          <a:off x="0" y="0"/>
          <a:ext cx="0" cy="0"/>
          <a:chOff x="0" y="0"/>
          <a:chExt cx="0" cy="0"/>
        </a:xfrm>
      </p:grpSpPr>
      <p:sp>
        <p:nvSpPr>
          <p:cNvPr id="65" name="Número de diapositiva"/>
          <p:cNvSpPr txBox="1">
            <a:spLocks noGrp="1"/>
          </p:cNvSpPr>
          <p:nvPr>
            <p:ph type="sldNum" sz="quarter" idx="2"/>
          </p:nvPr>
        </p:nvSpPr>
        <p:spPr>
          <a:prstGeom prst="rect">
            <a:avLst/>
          </a:prstGeom>
        </p:spPr>
        <p:txBody>
          <a:bodyPr/>
          <a:lstStyle/>
          <a:p>
            <a:fld id="{86CB4B4D-7CA3-9044-876B-883B54F8677D}" type="slidenum">
              <a:rPr/>
              <a:t>‹Nº›</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ido con título">
    <p:spTree>
      <p:nvGrpSpPr>
        <p:cNvPr id="1" name=""/>
        <p:cNvGrpSpPr/>
        <p:nvPr/>
      </p:nvGrpSpPr>
      <p:grpSpPr>
        <a:xfrm>
          <a:off x="0" y="0"/>
          <a:ext cx="0" cy="0"/>
          <a:chOff x="0" y="0"/>
          <a:chExt cx="0" cy="0"/>
        </a:xfrm>
      </p:grpSpPr>
      <p:sp>
        <p:nvSpPr>
          <p:cNvPr id="72" name="Texto del título"/>
          <p:cNvSpPr txBox="1">
            <a:spLocks noGrp="1"/>
          </p:cNvSpPr>
          <p:nvPr>
            <p:ph type="title"/>
          </p:nvPr>
        </p:nvSpPr>
        <p:spPr>
          <a:xfrm>
            <a:off x="839787" y="457200"/>
            <a:ext cx="3932239" cy="1600200"/>
          </a:xfrm>
          <a:prstGeom prst="rect">
            <a:avLst/>
          </a:prstGeom>
        </p:spPr>
        <p:txBody>
          <a:bodyPr anchor="b"/>
          <a:lstStyle>
            <a:lvl1pPr>
              <a:defRPr sz="3200"/>
            </a:lvl1pPr>
          </a:lstStyle>
          <a:p>
            <a:r>
              <a:t>Texto del título</a:t>
            </a:r>
          </a:p>
        </p:txBody>
      </p:sp>
      <p:sp>
        <p:nvSpPr>
          <p:cNvPr id="73" name="Nivel de texto 1…"/>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Nivel de texto 1</a:t>
            </a:r>
          </a:p>
          <a:p>
            <a:pPr lvl="1"/>
            <a:r>
              <a:t>Nivel de texto 2</a:t>
            </a:r>
          </a:p>
          <a:p>
            <a:pPr lvl="2"/>
            <a:r>
              <a:t>Nivel de texto 3</a:t>
            </a:r>
          </a:p>
          <a:p>
            <a:pPr lvl="3"/>
            <a:r>
              <a:t>Nivel de texto 4</a:t>
            </a:r>
          </a:p>
          <a:p>
            <a:pPr lvl="4"/>
            <a:r>
              <a:t>Nivel de texto 5</a:t>
            </a:r>
          </a:p>
        </p:txBody>
      </p:sp>
      <p:sp>
        <p:nvSpPr>
          <p:cNvPr id="74" name="Marcador de texto 3"/>
          <p:cNvSpPr>
            <a:spLocks noGrp="1"/>
          </p:cNvSpPr>
          <p:nvPr>
            <p:ph type="body" sz="quarter" idx="13"/>
          </p:nvPr>
        </p:nvSpPr>
        <p:spPr>
          <a:xfrm>
            <a:off x="839787" y="2057400"/>
            <a:ext cx="3932238" cy="3811588"/>
          </a:xfrm>
          <a:prstGeom prst="rect">
            <a:avLst/>
          </a:prstGeom>
        </p:spPr>
        <p:txBody>
          <a:bodyPr/>
          <a:lstStyle/>
          <a:p>
            <a:pPr marL="0" indent="0">
              <a:buSzTx/>
              <a:buFontTx/>
              <a:buNone/>
              <a:defRPr sz="1600"/>
            </a:pPr>
            <a:endParaRPr/>
          </a:p>
        </p:txBody>
      </p:sp>
      <p:sp>
        <p:nvSpPr>
          <p:cNvPr id="75" name="Número de diapositiva"/>
          <p:cNvSpPr txBox="1">
            <a:spLocks noGrp="1"/>
          </p:cNvSpPr>
          <p:nvPr>
            <p:ph type="sldNum" sz="quarter" idx="2"/>
          </p:nvPr>
        </p:nvSpPr>
        <p:spPr>
          <a:prstGeom prst="rect">
            <a:avLst/>
          </a:prstGeom>
        </p:spPr>
        <p:txBody>
          <a:bodyPr/>
          <a:lstStyle/>
          <a:p>
            <a:fld id="{86CB4B4D-7CA3-9044-876B-883B54F8677D}" type="slidenum">
              <a:rPr/>
              <a:t>‹Nº›</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Imagen con título">
    <p:spTree>
      <p:nvGrpSpPr>
        <p:cNvPr id="1" name=""/>
        <p:cNvGrpSpPr/>
        <p:nvPr/>
      </p:nvGrpSpPr>
      <p:grpSpPr>
        <a:xfrm>
          <a:off x="0" y="0"/>
          <a:ext cx="0" cy="0"/>
          <a:chOff x="0" y="0"/>
          <a:chExt cx="0" cy="0"/>
        </a:xfrm>
      </p:grpSpPr>
      <p:sp>
        <p:nvSpPr>
          <p:cNvPr id="82" name="Texto del título"/>
          <p:cNvSpPr txBox="1">
            <a:spLocks noGrp="1"/>
          </p:cNvSpPr>
          <p:nvPr>
            <p:ph type="title"/>
          </p:nvPr>
        </p:nvSpPr>
        <p:spPr>
          <a:xfrm>
            <a:off x="839787" y="457200"/>
            <a:ext cx="3932239" cy="1600200"/>
          </a:xfrm>
          <a:prstGeom prst="rect">
            <a:avLst/>
          </a:prstGeom>
        </p:spPr>
        <p:txBody>
          <a:bodyPr anchor="b"/>
          <a:lstStyle>
            <a:lvl1pPr>
              <a:defRPr sz="3200"/>
            </a:lvl1pPr>
          </a:lstStyle>
          <a:p>
            <a:r>
              <a:t>Texto del título</a:t>
            </a:r>
          </a:p>
        </p:txBody>
      </p:sp>
      <p:sp>
        <p:nvSpPr>
          <p:cNvPr id="83" name="Marcador de posición de imagen 2"/>
          <p:cNvSpPr>
            <a:spLocks noGrp="1"/>
          </p:cNvSpPr>
          <p:nvPr>
            <p:ph type="pic" sz="half" idx="13"/>
          </p:nvPr>
        </p:nvSpPr>
        <p:spPr>
          <a:xfrm>
            <a:off x="5183187" y="987425"/>
            <a:ext cx="6172201" cy="4873625"/>
          </a:xfrm>
          <a:prstGeom prst="rect">
            <a:avLst/>
          </a:prstGeom>
        </p:spPr>
        <p:txBody>
          <a:bodyPr lIns="91439" rIns="91439">
            <a:noAutofit/>
          </a:bodyPr>
          <a:lstStyle/>
          <a:p>
            <a:endParaRPr/>
          </a:p>
        </p:txBody>
      </p:sp>
      <p:sp>
        <p:nvSpPr>
          <p:cNvPr id="84" name="Nivel de texto 1…"/>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Nivel de texto 1</a:t>
            </a:r>
          </a:p>
          <a:p>
            <a:pPr lvl="1"/>
            <a:r>
              <a:t>Nivel de texto 2</a:t>
            </a:r>
          </a:p>
          <a:p>
            <a:pPr lvl="2"/>
            <a:r>
              <a:t>Nivel de texto 3</a:t>
            </a:r>
          </a:p>
          <a:p>
            <a:pPr lvl="3"/>
            <a:r>
              <a:t>Nivel de texto 4</a:t>
            </a:r>
          </a:p>
          <a:p>
            <a:pPr lvl="4"/>
            <a:r>
              <a:t>Nivel de texto 5</a:t>
            </a:r>
          </a:p>
        </p:txBody>
      </p:sp>
      <p:sp>
        <p:nvSpPr>
          <p:cNvPr id="85" name="Número de diapositiva"/>
          <p:cNvSpPr txBox="1">
            <a:spLocks noGrp="1"/>
          </p:cNvSpPr>
          <p:nvPr>
            <p:ph type="sldNum" sz="quarter" idx="2"/>
          </p:nvPr>
        </p:nvSpPr>
        <p:spPr>
          <a:prstGeom prst="rect">
            <a:avLst/>
          </a:prstGeom>
        </p:spPr>
        <p:txBody>
          <a:bodyPr/>
          <a:lstStyle/>
          <a:p>
            <a:fld id="{86CB4B4D-7CA3-9044-876B-883B54F8677D}" type="slidenum">
              <a:rPr/>
              <a:t>‹Nº›</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ítulo y texto vertical">
    <p:spTree>
      <p:nvGrpSpPr>
        <p:cNvPr id="1" name=""/>
        <p:cNvGrpSpPr/>
        <p:nvPr/>
      </p:nvGrpSpPr>
      <p:grpSpPr>
        <a:xfrm>
          <a:off x="0" y="0"/>
          <a:ext cx="0" cy="0"/>
          <a:chOff x="0" y="0"/>
          <a:chExt cx="0" cy="0"/>
        </a:xfrm>
      </p:grpSpPr>
      <p:sp>
        <p:nvSpPr>
          <p:cNvPr id="92" name="Texto del título"/>
          <p:cNvSpPr txBox="1">
            <a:spLocks noGrp="1"/>
          </p:cNvSpPr>
          <p:nvPr>
            <p:ph type="title"/>
          </p:nvPr>
        </p:nvSpPr>
        <p:spPr>
          <a:prstGeom prst="rect">
            <a:avLst/>
          </a:prstGeom>
        </p:spPr>
        <p:txBody>
          <a:bodyPr/>
          <a:lstStyle/>
          <a:p>
            <a:r>
              <a:t>Texto del título</a:t>
            </a:r>
          </a:p>
        </p:txBody>
      </p:sp>
      <p:sp>
        <p:nvSpPr>
          <p:cNvPr id="93" name="Nivel de texto 1…"/>
          <p:cNvSpPr txBox="1">
            <a:spLocks noGrp="1"/>
          </p:cNvSpPr>
          <p:nvPr>
            <p:ph type="body" idx="1"/>
          </p:nvPr>
        </p:nvSpPr>
        <p:spPr>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94" name="Número de diapositiva"/>
          <p:cNvSpPr txBox="1">
            <a:spLocks noGrp="1"/>
          </p:cNvSpPr>
          <p:nvPr>
            <p:ph type="sldNum" sz="quarter" idx="2"/>
          </p:nvPr>
        </p:nvSpPr>
        <p:spPr>
          <a:prstGeom prst="rect">
            <a:avLst/>
          </a:prstGeom>
        </p:spPr>
        <p:txBody>
          <a:bodyPr/>
          <a:lstStyle/>
          <a:p>
            <a:fld id="{86CB4B4D-7CA3-9044-876B-883B54F8677D}" type="slidenum">
              <a:rPr/>
              <a:t>‹Nº›</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Título vertical y texto">
    <p:spTree>
      <p:nvGrpSpPr>
        <p:cNvPr id="1" name=""/>
        <p:cNvGrpSpPr/>
        <p:nvPr/>
      </p:nvGrpSpPr>
      <p:grpSpPr>
        <a:xfrm>
          <a:off x="0" y="0"/>
          <a:ext cx="0" cy="0"/>
          <a:chOff x="0" y="0"/>
          <a:chExt cx="0" cy="0"/>
        </a:xfrm>
      </p:grpSpPr>
      <p:sp>
        <p:nvSpPr>
          <p:cNvPr id="101" name="Texto del título"/>
          <p:cNvSpPr txBox="1">
            <a:spLocks noGrp="1"/>
          </p:cNvSpPr>
          <p:nvPr>
            <p:ph type="title"/>
          </p:nvPr>
        </p:nvSpPr>
        <p:spPr>
          <a:xfrm>
            <a:off x="8724900" y="365125"/>
            <a:ext cx="2628900" cy="5811838"/>
          </a:xfrm>
          <a:prstGeom prst="rect">
            <a:avLst/>
          </a:prstGeom>
        </p:spPr>
        <p:txBody>
          <a:bodyPr/>
          <a:lstStyle/>
          <a:p>
            <a:r>
              <a:t>Texto del título</a:t>
            </a:r>
          </a:p>
        </p:txBody>
      </p:sp>
      <p:sp>
        <p:nvSpPr>
          <p:cNvPr id="102" name="Nivel de texto 1…"/>
          <p:cNvSpPr txBox="1">
            <a:spLocks noGrp="1"/>
          </p:cNvSpPr>
          <p:nvPr>
            <p:ph type="body" idx="1"/>
          </p:nvPr>
        </p:nvSpPr>
        <p:spPr>
          <a:xfrm>
            <a:off x="838200" y="365125"/>
            <a:ext cx="7734300" cy="5811838"/>
          </a:xfrm>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103" name="Número de diapositiva"/>
          <p:cNvSpPr txBox="1">
            <a:spLocks noGrp="1"/>
          </p:cNvSpPr>
          <p:nvPr>
            <p:ph type="sldNum" sz="quarter" idx="2"/>
          </p:nvPr>
        </p:nvSpPr>
        <p:spPr>
          <a:prstGeom prst="rect">
            <a:avLst/>
          </a:prstGeom>
        </p:spPr>
        <p:txBody>
          <a:bodyPr/>
          <a:lstStyle/>
          <a:p>
            <a:fld id="{86CB4B4D-7CA3-9044-876B-883B54F8677D}" type="slidenum">
              <a:rPr/>
              <a:t>‹Nº›</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Diapositiva de título">
    <p:spTree>
      <p:nvGrpSpPr>
        <p:cNvPr id="1" name=""/>
        <p:cNvGrpSpPr/>
        <p:nvPr/>
      </p:nvGrpSpPr>
      <p:grpSpPr>
        <a:xfrm>
          <a:off x="0" y="0"/>
          <a:ext cx="0" cy="0"/>
          <a:chOff x="0" y="0"/>
          <a:chExt cx="0" cy="0"/>
        </a:xfrm>
      </p:grpSpPr>
      <p:sp>
        <p:nvSpPr>
          <p:cNvPr id="110" name="Texto del título"/>
          <p:cNvSpPr txBox="1">
            <a:spLocks noGrp="1"/>
          </p:cNvSpPr>
          <p:nvPr>
            <p:ph type="title"/>
          </p:nvPr>
        </p:nvSpPr>
        <p:spPr>
          <a:xfrm>
            <a:off x="1524000" y="1122362"/>
            <a:ext cx="9144000" cy="2387601"/>
          </a:xfrm>
          <a:prstGeom prst="rect">
            <a:avLst/>
          </a:prstGeom>
        </p:spPr>
        <p:txBody>
          <a:bodyPr anchor="b"/>
          <a:lstStyle>
            <a:lvl1pPr algn="ctr">
              <a:defRPr sz="6000">
                <a:solidFill>
                  <a:srgbClr val="036870"/>
                </a:solidFill>
              </a:defRPr>
            </a:lvl1pPr>
          </a:lstStyle>
          <a:p>
            <a:r>
              <a:t>Texto del título</a:t>
            </a:r>
          </a:p>
        </p:txBody>
      </p:sp>
      <p:sp>
        <p:nvSpPr>
          <p:cNvPr id="111" name="Nivel de texto 1…"/>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solidFill>
                  <a:srgbClr val="036870"/>
                </a:solidFill>
              </a:defRPr>
            </a:lvl1pPr>
            <a:lvl2pPr marL="0" indent="457200" algn="ctr">
              <a:buSzTx/>
              <a:buFontTx/>
              <a:buNone/>
              <a:defRPr sz="2400">
                <a:solidFill>
                  <a:srgbClr val="036870"/>
                </a:solidFill>
              </a:defRPr>
            </a:lvl2pPr>
            <a:lvl3pPr marL="0" indent="914400" algn="ctr">
              <a:buSzTx/>
              <a:buFontTx/>
              <a:buNone/>
              <a:defRPr sz="2400">
                <a:solidFill>
                  <a:srgbClr val="036870"/>
                </a:solidFill>
              </a:defRPr>
            </a:lvl3pPr>
            <a:lvl4pPr marL="0" indent="1371600" algn="ctr">
              <a:buSzTx/>
              <a:buFontTx/>
              <a:buNone/>
              <a:defRPr sz="2400">
                <a:solidFill>
                  <a:srgbClr val="036870"/>
                </a:solidFill>
              </a:defRPr>
            </a:lvl4pPr>
            <a:lvl5pPr marL="0" indent="1828800" algn="ctr">
              <a:buSzTx/>
              <a:buFontTx/>
              <a:buNone/>
              <a:defRPr sz="2400">
                <a:solidFill>
                  <a:srgbClr val="036870"/>
                </a:solidFill>
              </a:defRPr>
            </a:lvl5pPr>
          </a:lstStyle>
          <a:p>
            <a:r>
              <a:t>Nivel de texto 1</a:t>
            </a:r>
          </a:p>
          <a:p>
            <a:pPr lvl="1"/>
            <a:r>
              <a:t>Nivel de texto 2</a:t>
            </a:r>
          </a:p>
          <a:p>
            <a:pPr lvl="2"/>
            <a:r>
              <a:t>Nivel de texto 3</a:t>
            </a:r>
          </a:p>
          <a:p>
            <a:pPr lvl="3"/>
            <a:r>
              <a:t>Nivel de texto 4</a:t>
            </a:r>
          </a:p>
          <a:p>
            <a:pPr lvl="4"/>
            <a:r>
              <a:t>Nivel de texto 5</a:t>
            </a:r>
          </a:p>
        </p:txBody>
      </p:sp>
      <p:sp>
        <p:nvSpPr>
          <p:cNvPr id="112" name="Número de diapositiva"/>
          <p:cNvSpPr txBox="1">
            <a:spLocks noGrp="1"/>
          </p:cNvSpPr>
          <p:nvPr>
            <p:ph type="sldNum" sz="quarter" idx="2"/>
          </p:nvPr>
        </p:nvSpPr>
        <p:spPr>
          <a:prstGeom prst="rect">
            <a:avLst/>
          </a:prstGeom>
        </p:spPr>
        <p:txBody>
          <a:bodyPr/>
          <a:lstStyle>
            <a:lvl1pPr>
              <a:defRPr>
                <a:solidFill>
                  <a:srgbClr val="889FA3"/>
                </a:solidFill>
              </a:defRPr>
            </a:lvl1pPr>
          </a:lstStyle>
          <a:p>
            <a:fld id="{86CB4B4D-7CA3-9044-876B-883B54F8677D}" type="slidenum">
              <a:rPr/>
              <a:t>‹Nº›</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Encabezado de sección">
    <p:spTree>
      <p:nvGrpSpPr>
        <p:cNvPr id="1" name=""/>
        <p:cNvGrpSpPr/>
        <p:nvPr/>
      </p:nvGrpSpPr>
      <p:grpSpPr>
        <a:xfrm>
          <a:off x="0" y="0"/>
          <a:ext cx="0" cy="0"/>
          <a:chOff x="0" y="0"/>
          <a:chExt cx="0" cy="0"/>
        </a:xfrm>
      </p:grpSpPr>
      <p:sp>
        <p:nvSpPr>
          <p:cNvPr id="128" name="Texto del título"/>
          <p:cNvSpPr txBox="1">
            <a:spLocks noGrp="1"/>
          </p:cNvSpPr>
          <p:nvPr>
            <p:ph type="title"/>
          </p:nvPr>
        </p:nvSpPr>
        <p:spPr>
          <a:xfrm>
            <a:off x="831850" y="1709738"/>
            <a:ext cx="10515600" cy="2852737"/>
          </a:xfrm>
          <a:prstGeom prst="rect">
            <a:avLst/>
          </a:prstGeom>
        </p:spPr>
        <p:txBody>
          <a:bodyPr anchor="b"/>
          <a:lstStyle>
            <a:lvl1pPr>
              <a:defRPr sz="6000">
                <a:solidFill>
                  <a:srgbClr val="036870"/>
                </a:solidFill>
              </a:defRPr>
            </a:lvl1pPr>
          </a:lstStyle>
          <a:p>
            <a:r>
              <a:t>Texto del título</a:t>
            </a:r>
          </a:p>
        </p:txBody>
      </p:sp>
      <p:sp>
        <p:nvSpPr>
          <p:cNvPr id="129" name="Nivel de texto 1…"/>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9FA3"/>
                </a:solidFill>
              </a:defRPr>
            </a:lvl1pPr>
            <a:lvl2pPr marL="0" indent="457200">
              <a:buSzTx/>
              <a:buFontTx/>
              <a:buNone/>
              <a:defRPr sz="2400">
                <a:solidFill>
                  <a:srgbClr val="889FA3"/>
                </a:solidFill>
              </a:defRPr>
            </a:lvl2pPr>
            <a:lvl3pPr marL="0" indent="914400">
              <a:buSzTx/>
              <a:buFontTx/>
              <a:buNone/>
              <a:defRPr sz="2400">
                <a:solidFill>
                  <a:srgbClr val="889FA3"/>
                </a:solidFill>
              </a:defRPr>
            </a:lvl3pPr>
            <a:lvl4pPr marL="0" indent="1371600">
              <a:buSzTx/>
              <a:buFontTx/>
              <a:buNone/>
              <a:defRPr sz="2400">
                <a:solidFill>
                  <a:srgbClr val="889FA3"/>
                </a:solidFill>
              </a:defRPr>
            </a:lvl4pPr>
            <a:lvl5pPr marL="0" indent="1828800">
              <a:buSzTx/>
              <a:buFontTx/>
              <a:buNone/>
              <a:defRPr sz="2400">
                <a:solidFill>
                  <a:srgbClr val="889FA3"/>
                </a:solidFill>
              </a:defRPr>
            </a:lvl5pPr>
          </a:lstStyle>
          <a:p>
            <a:r>
              <a:t>Nivel de texto 1</a:t>
            </a:r>
          </a:p>
          <a:p>
            <a:pPr lvl="1"/>
            <a:r>
              <a:t>Nivel de texto 2</a:t>
            </a:r>
          </a:p>
          <a:p>
            <a:pPr lvl="2"/>
            <a:r>
              <a:t>Nivel de texto 3</a:t>
            </a:r>
          </a:p>
          <a:p>
            <a:pPr lvl="3"/>
            <a:r>
              <a:t>Nivel de texto 4</a:t>
            </a:r>
          </a:p>
          <a:p>
            <a:pPr lvl="4"/>
            <a:r>
              <a:t>Nivel de texto 5</a:t>
            </a:r>
          </a:p>
        </p:txBody>
      </p:sp>
      <p:sp>
        <p:nvSpPr>
          <p:cNvPr id="130" name="Número de diapositiva"/>
          <p:cNvSpPr txBox="1">
            <a:spLocks noGrp="1"/>
          </p:cNvSpPr>
          <p:nvPr>
            <p:ph type="sldNum" sz="quarter" idx="2"/>
          </p:nvPr>
        </p:nvSpPr>
        <p:spPr>
          <a:prstGeom prst="rect">
            <a:avLst/>
          </a:prstGeom>
        </p:spPr>
        <p:txBody>
          <a:bodyPr/>
          <a:lstStyle>
            <a:lvl1pPr>
              <a:defRPr>
                <a:solidFill>
                  <a:srgbClr val="889FA3"/>
                </a:solidFill>
              </a:defRPr>
            </a:lvl1pPr>
          </a:lstStyle>
          <a:p>
            <a:fld id="{86CB4B4D-7CA3-9044-876B-883B54F8677D}" type="slidenum">
              <a:rPr/>
              <a:t>‹Nº›</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Dos objetos">
    <p:spTree>
      <p:nvGrpSpPr>
        <p:cNvPr id="1" name=""/>
        <p:cNvGrpSpPr/>
        <p:nvPr/>
      </p:nvGrpSpPr>
      <p:grpSpPr>
        <a:xfrm>
          <a:off x="0" y="0"/>
          <a:ext cx="0" cy="0"/>
          <a:chOff x="0" y="0"/>
          <a:chExt cx="0" cy="0"/>
        </a:xfrm>
      </p:grpSpPr>
      <p:sp>
        <p:nvSpPr>
          <p:cNvPr id="137" name="Texto del título"/>
          <p:cNvSpPr txBox="1">
            <a:spLocks noGrp="1"/>
          </p:cNvSpPr>
          <p:nvPr>
            <p:ph type="title"/>
          </p:nvPr>
        </p:nvSpPr>
        <p:spPr>
          <a:prstGeom prst="rect">
            <a:avLst/>
          </a:prstGeom>
        </p:spPr>
        <p:txBody>
          <a:bodyPr/>
          <a:lstStyle>
            <a:lvl1pPr>
              <a:defRPr>
                <a:solidFill>
                  <a:srgbClr val="036870"/>
                </a:solidFill>
              </a:defRPr>
            </a:lvl1pPr>
          </a:lstStyle>
          <a:p>
            <a:r>
              <a:t>Texto del título</a:t>
            </a:r>
          </a:p>
        </p:txBody>
      </p:sp>
      <p:sp>
        <p:nvSpPr>
          <p:cNvPr id="138" name="Nivel de texto 1…"/>
          <p:cNvSpPr txBox="1">
            <a:spLocks noGrp="1"/>
          </p:cNvSpPr>
          <p:nvPr>
            <p:ph type="body" sz="half" idx="1"/>
          </p:nvPr>
        </p:nvSpPr>
        <p:spPr>
          <a:xfrm>
            <a:off x="838200" y="1825625"/>
            <a:ext cx="5181600" cy="4351338"/>
          </a:xfrm>
          <a:prstGeom prst="rect">
            <a:avLst/>
          </a:prstGeom>
        </p:spPr>
        <p:txBody>
          <a:bodyPr/>
          <a:lstStyle>
            <a:lvl1pPr>
              <a:defRPr>
                <a:solidFill>
                  <a:srgbClr val="036870"/>
                </a:solidFill>
              </a:defRPr>
            </a:lvl1pPr>
            <a:lvl2pPr>
              <a:defRPr>
                <a:solidFill>
                  <a:srgbClr val="036870"/>
                </a:solidFill>
              </a:defRPr>
            </a:lvl2pPr>
            <a:lvl3pPr>
              <a:defRPr>
                <a:solidFill>
                  <a:srgbClr val="036870"/>
                </a:solidFill>
              </a:defRPr>
            </a:lvl3pPr>
            <a:lvl4pPr>
              <a:defRPr>
                <a:solidFill>
                  <a:srgbClr val="036870"/>
                </a:solidFill>
              </a:defRPr>
            </a:lvl4pPr>
            <a:lvl5pPr>
              <a:defRPr>
                <a:solidFill>
                  <a:srgbClr val="036870"/>
                </a:solidFill>
              </a:defRPr>
            </a:lvl5pPr>
          </a:lstStyle>
          <a:p>
            <a:r>
              <a:t>Nivel de texto 1</a:t>
            </a:r>
          </a:p>
          <a:p>
            <a:pPr lvl="1"/>
            <a:r>
              <a:t>Nivel de texto 2</a:t>
            </a:r>
          </a:p>
          <a:p>
            <a:pPr lvl="2"/>
            <a:r>
              <a:t>Nivel de texto 3</a:t>
            </a:r>
          </a:p>
          <a:p>
            <a:pPr lvl="3"/>
            <a:r>
              <a:t>Nivel de texto 4</a:t>
            </a:r>
          </a:p>
          <a:p>
            <a:pPr lvl="4"/>
            <a:r>
              <a:t>Nivel de texto 5</a:t>
            </a:r>
          </a:p>
        </p:txBody>
      </p:sp>
      <p:sp>
        <p:nvSpPr>
          <p:cNvPr id="139" name="Número de diapositiva"/>
          <p:cNvSpPr txBox="1">
            <a:spLocks noGrp="1"/>
          </p:cNvSpPr>
          <p:nvPr>
            <p:ph type="sldNum" sz="quarter" idx="2"/>
          </p:nvPr>
        </p:nvSpPr>
        <p:spPr>
          <a:prstGeom prst="rect">
            <a:avLst/>
          </a:prstGeom>
        </p:spPr>
        <p:txBody>
          <a:bodyPr/>
          <a:lstStyle>
            <a:lvl1pPr>
              <a:defRPr>
                <a:solidFill>
                  <a:srgbClr val="889FA3"/>
                </a:solidFill>
              </a:defRPr>
            </a:lvl1pPr>
          </a:lstStyle>
          <a:p>
            <a:fld id="{86CB4B4D-7CA3-9044-876B-883B54F8677D}" type="slidenum">
              <a:rPr/>
              <a:t>‹Nº›</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Comparación">
    <p:spTree>
      <p:nvGrpSpPr>
        <p:cNvPr id="1" name=""/>
        <p:cNvGrpSpPr/>
        <p:nvPr/>
      </p:nvGrpSpPr>
      <p:grpSpPr>
        <a:xfrm>
          <a:off x="0" y="0"/>
          <a:ext cx="0" cy="0"/>
          <a:chOff x="0" y="0"/>
          <a:chExt cx="0" cy="0"/>
        </a:xfrm>
      </p:grpSpPr>
      <p:sp>
        <p:nvSpPr>
          <p:cNvPr id="146" name="Texto del título"/>
          <p:cNvSpPr txBox="1">
            <a:spLocks noGrp="1"/>
          </p:cNvSpPr>
          <p:nvPr>
            <p:ph type="title"/>
          </p:nvPr>
        </p:nvSpPr>
        <p:spPr>
          <a:xfrm>
            <a:off x="839787" y="365125"/>
            <a:ext cx="10515601" cy="1325563"/>
          </a:xfrm>
          <a:prstGeom prst="rect">
            <a:avLst/>
          </a:prstGeom>
        </p:spPr>
        <p:txBody>
          <a:bodyPr/>
          <a:lstStyle>
            <a:lvl1pPr>
              <a:defRPr>
                <a:solidFill>
                  <a:srgbClr val="036870"/>
                </a:solidFill>
              </a:defRPr>
            </a:lvl1pPr>
          </a:lstStyle>
          <a:p>
            <a:r>
              <a:t>Texto del título</a:t>
            </a:r>
          </a:p>
        </p:txBody>
      </p:sp>
      <p:sp>
        <p:nvSpPr>
          <p:cNvPr id="147" name="Nivel de texto 1…"/>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solidFill>
                  <a:srgbClr val="036870"/>
                </a:solidFill>
              </a:defRPr>
            </a:lvl1pPr>
            <a:lvl2pPr marL="0" indent="457200">
              <a:buSzTx/>
              <a:buFontTx/>
              <a:buNone/>
              <a:defRPr sz="2400" b="1">
                <a:solidFill>
                  <a:srgbClr val="036870"/>
                </a:solidFill>
              </a:defRPr>
            </a:lvl2pPr>
            <a:lvl3pPr marL="0" indent="914400">
              <a:buSzTx/>
              <a:buFontTx/>
              <a:buNone/>
              <a:defRPr sz="2400" b="1">
                <a:solidFill>
                  <a:srgbClr val="036870"/>
                </a:solidFill>
              </a:defRPr>
            </a:lvl3pPr>
            <a:lvl4pPr marL="0" indent="1371600">
              <a:buSzTx/>
              <a:buFontTx/>
              <a:buNone/>
              <a:defRPr sz="2400" b="1">
                <a:solidFill>
                  <a:srgbClr val="036870"/>
                </a:solidFill>
              </a:defRPr>
            </a:lvl4pPr>
            <a:lvl5pPr marL="0" indent="1828800">
              <a:buSzTx/>
              <a:buFontTx/>
              <a:buNone/>
              <a:defRPr sz="2400" b="1">
                <a:solidFill>
                  <a:srgbClr val="036870"/>
                </a:solidFill>
              </a:defRPr>
            </a:lvl5pPr>
          </a:lstStyle>
          <a:p>
            <a:r>
              <a:t>Nivel de texto 1</a:t>
            </a:r>
          </a:p>
          <a:p>
            <a:pPr lvl="1"/>
            <a:r>
              <a:t>Nivel de texto 2</a:t>
            </a:r>
          </a:p>
          <a:p>
            <a:pPr lvl="2"/>
            <a:r>
              <a:t>Nivel de texto 3</a:t>
            </a:r>
          </a:p>
          <a:p>
            <a:pPr lvl="3"/>
            <a:r>
              <a:t>Nivel de texto 4</a:t>
            </a:r>
          </a:p>
          <a:p>
            <a:pPr lvl="4"/>
            <a:r>
              <a:t>Nivel de texto 5</a:t>
            </a:r>
          </a:p>
        </p:txBody>
      </p:sp>
      <p:sp>
        <p:nvSpPr>
          <p:cNvPr id="148" name="Marcador de texto 4"/>
          <p:cNvSpPr>
            <a:spLocks noGrp="1"/>
          </p:cNvSpPr>
          <p:nvPr>
            <p:ph type="body" sz="quarter" idx="13"/>
          </p:nvPr>
        </p:nvSpPr>
        <p:spPr>
          <a:xfrm>
            <a:off x="6172200" y="1681163"/>
            <a:ext cx="5183188" cy="823913"/>
          </a:xfrm>
          <a:prstGeom prst="rect">
            <a:avLst/>
          </a:prstGeom>
        </p:spPr>
        <p:txBody>
          <a:bodyPr anchor="b"/>
          <a:lstStyle/>
          <a:p>
            <a:pPr marL="0" indent="0">
              <a:buSzTx/>
              <a:buFontTx/>
              <a:buNone/>
              <a:defRPr sz="2400" b="1">
                <a:solidFill>
                  <a:srgbClr val="036870"/>
                </a:solidFill>
              </a:defRPr>
            </a:pPr>
            <a:endParaRPr/>
          </a:p>
        </p:txBody>
      </p:sp>
      <p:sp>
        <p:nvSpPr>
          <p:cNvPr id="149" name="Número de diapositiva"/>
          <p:cNvSpPr txBox="1">
            <a:spLocks noGrp="1"/>
          </p:cNvSpPr>
          <p:nvPr>
            <p:ph type="sldNum" sz="quarter" idx="2"/>
          </p:nvPr>
        </p:nvSpPr>
        <p:spPr>
          <a:prstGeom prst="rect">
            <a:avLst/>
          </a:prstGeom>
        </p:spPr>
        <p:txBody>
          <a:bodyPr/>
          <a:lstStyle>
            <a:lvl1pPr>
              <a:defRPr>
                <a:solidFill>
                  <a:srgbClr val="889FA3"/>
                </a:solidFill>
              </a:defRPr>
            </a:lvl1pPr>
          </a:lstStyle>
          <a:p>
            <a:fld id="{86CB4B4D-7CA3-9044-876B-883B54F8677D}" type="slidenum">
              <a:rPr/>
              <a:t>‹Nº›</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Solo el título">
    <p:spTree>
      <p:nvGrpSpPr>
        <p:cNvPr id="1" name=""/>
        <p:cNvGrpSpPr/>
        <p:nvPr/>
      </p:nvGrpSpPr>
      <p:grpSpPr>
        <a:xfrm>
          <a:off x="0" y="0"/>
          <a:ext cx="0" cy="0"/>
          <a:chOff x="0" y="0"/>
          <a:chExt cx="0" cy="0"/>
        </a:xfrm>
      </p:grpSpPr>
      <p:sp>
        <p:nvSpPr>
          <p:cNvPr id="156" name="Texto del título"/>
          <p:cNvSpPr txBox="1">
            <a:spLocks noGrp="1"/>
          </p:cNvSpPr>
          <p:nvPr>
            <p:ph type="title"/>
          </p:nvPr>
        </p:nvSpPr>
        <p:spPr>
          <a:prstGeom prst="rect">
            <a:avLst/>
          </a:prstGeom>
        </p:spPr>
        <p:txBody>
          <a:bodyPr/>
          <a:lstStyle>
            <a:lvl1pPr>
              <a:defRPr>
                <a:solidFill>
                  <a:srgbClr val="036870"/>
                </a:solidFill>
              </a:defRPr>
            </a:lvl1pPr>
          </a:lstStyle>
          <a:p>
            <a:r>
              <a:t>Texto del título</a:t>
            </a:r>
          </a:p>
        </p:txBody>
      </p:sp>
      <p:sp>
        <p:nvSpPr>
          <p:cNvPr id="157" name="Número de diapositiva"/>
          <p:cNvSpPr txBox="1">
            <a:spLocks noGrp="1"/>
          </p:cNvSpPr>
          <p:nvPr>
            <p:ph type="sldNum" sz="quarter" idx="2"/>
          </p:nvPr>
        </p:nvSpPr>
        <p:spPr>
          <a:prstGeom prst="rect">
            <a:avLst/>
          </a:prstGeom>
        </p:spPr>
        <p:txBody>
          <a:bodyPr/>
          <a:lstStyle>
            <a:lvl1pPr>
              <a:defRPr>
                <a:solidFill>
                  <a:srgbClr val="889FA3"/>
                </a:solidFill>
              </a:defRPr>
            </a:lvl1pPr>
          </a:lstStyle>
          <a:p>
            <a:fld id="{86CB4B4D-7CA3-9044-876B-883B54F8677D}" type="slidenum">
              <a:rPr/>
              <a:t>‹Nº›</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En blanco">
    <p:spTree>
      <p:nvGrpSpPr>
        <p:cNvPr id="1" name=""/>
        <p:cNvGrpSpPr/>
        <p:nvPr/>
      </p:nvGrpSpPr>
      <p:grpSpPr>
        <a:xfrm>
          <a:off x="0" y="0"/>
          <a:ext cx="0" cy="0"/>
          <a:chOff x="0" y="0"/>
          <a:chExt cx="0" cy="0"/>
        </a:xfrm>
      </p:grpSpPr>
      <p:sp>
        <p:nvSpPr>
          <p:cNvPr id="164" name="Número de diapositiva"/>
          <p:cNvSpPr txBox="1">
            <a:spLocks noGrp="1"/>
          </p:cNvSpPr>
          <p:nvPr>
            <p:ph type="sldNum" sz="quarter" idx="2"/>
          </p:nvPr>
        </p:nvSpPr>
        <p:spPr>
          <a:prstGeom prst="rect">
            <a:avLst/>
          </a:prstGeom>
        </p:spPr>
        <p:txBody>
          <a:bodyPr/>
          <a:lstStyle>
            <a:lvl1pPr>
              <a:defRPr>
                <a:solidFill>
                  <a:srgbClr val="889FA3"/>
                </a:solidFill>
              </a:defRPr>
            </a:lvl1pPr>
          </a:lstStyle>
          <a:p>
            <a:fld id="{86CB4B4D-7CA3-9044-876B-883B54F8677D}" type="slidenum">
              <a:rPr/>
              <a:t>‹Nº›</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Contenido con título">
    <p:spTree>
      <p:nvGrpSpPr>
        <p:cNvPr id="1" name=""/>
        <p:cNvGrpSpPr/>
        <p:nvPr/>
      </p:nvGrpSpPr>
      <p:grpSpPr>
        <a:xfrm>
          <a:off x="0" y="0"/>
          <a:ext cx="0" cy="0"/>
          <a:chOff x="0" y="0"/>
          <a:chExt cx="0" cy="0"/>
        </a:xfrm>
      </p:grpSpPr>
      <p:sp>
        <p:nvSpPr>
          <p:cNvPr id="171" name="Texto del título"/>
          <p:cNvSpPr txBox="1">
            <a:spLocks noGrp="1"/>
          </p:cNvSpPr>
          <p:nvPr>
            <p:ph type="title"/>
          </p:nvPr>
        </p:nvSpPr>
        <p:spPr>
          <a:xfrm>
            <a:off x="839787" y="457200"/>
            <a:ext cx="3932239" cy="1600200"/>
          </a:xfrm>
          <a:prstGeom prst="rect">
            <a:avLst/>
          </a:prstGeom>
        </p:spPr>
        <p:txBody>
          <a:bodyPr anchor="b"/>
          <a:lstStyle>
            <a:lvl1pPr>
              <a:defRPr sz="3200">
                <a:solidFill>
                  <a:srgbClr val="036870"/>
                </a:solidFill>
              </a:defRPr>
            </a:lvl1pPr>
          </a:lstStyle>
          <a:p>
            <a:r>
              <a:t>Texto del título</a:t>
            </a:r>
          </a:p>
        </p:txBody>
      </p:sp>
      <p:sp>
        <p:nvSpPr>
          <p:cNvPr id="172" name="Nivel de texto 1…"/>
          <p:cNvSpPr txBox="1">
            <a:spLocks noGrp="1"/>
          </p:cNvSpPr>
          <p:nvPr>
            <p:ph type="body" sz="half" idx="1"/>
          </p:nvPr>
        </p:nvSpPr>
        <p:spPr>
          <a:xfrm>
            <a:off x="5183187" y="987425"/>
            <a:ext cx="6172201" cy="4873625"/>
          </a:xfrm>
          <a:prstGeom prst="rect">
            <a:avLst/>
          </a:prstGeom>
        </p:spPr>
        <p:txBody>
          <a:bodyPr/>
          <a:lstStyle>
            <a:lvl1pPr>
              <a:defRPr sz="3200">
                <a:solidFill>
                  <a:srgbClr val="036870"/>
                </a:solidFill>
              </a:defRPr>
            </a:lvl1pPr>
            <a:lvl2pPr marL="718457" indent="-261257">
              <a:defRPr sz="3200">
                <a:solidFill>
                  <a:srgbClr val="036870"/>
                </a:solidFill>
              </a:defRPr>
            </a:lvl2pPr>
            <a:lvl3pPr marL="1219200" indent="-304800">
              <a:defRPr sz="3200">
                <a:solidFill>
                  <a:srgbClr val="036870"/>
                </a:solidFill>
              </a:defRPr>
            </a:lvl3pPr>
            <a:lvl4pPr marL="1737360" indent="-365760">
              <a:defRPr sz="3200">
                <a:solidFill>
                  <a:srgbClr val="036870"/>
                </a:solidFill>
              </a:defRPr>
            </a:lvl4pPr>
            <a:lvl5pPr marL="2194560" indent="-365760">
              <a:defRPr sz="3200">
                <a:solidFill>
                  <a:srgbClr val="036870"/>
                </a:solidFill>
              </a:defRPr>
            </a:lvl5pPr>
          </a:lstStyle>
          <a:p>
            <a:r>
              <a:t>Nivel de texto 1</a:t>
            </a:r>
          </a:p>
          <a:p>
            <a:pPr lvl="1"/>
            <a:r>
              <a:t>Nivel de texto 2</a:t>
            </a:r>
          </a:p>
          <a:p>
            <a:pPr lvl="2"/>
            <a:r>
              <a:t>Nivel de texto 3</a:t>
            </a:r>
          </a:p>
          <a:p>
            <a:pPr lvl="3"/>
            <a:r>
              <a:t>Nivel de texto 4</a:t>
            </a:r>
          </a:p>
          <a:p>
            <a:pPr lvl="4"/>
            <a:r>
              <a:t>Nivel de texto 5</a:t>
            </a:r>
          </a:p>
        </p:txBody>
      </p:sp>
      <p:sp>
        <p:nvSpPr>
          <p:cNvPr id="173" name="Marcador de texto 3"/>
          <p:cNvSpPr>
            <a:spLocks noGrp="1"/>
          </p:cNvSpPr>
          <p:nvPr>
            <p:ph type="body" sz="quarter" idx="13"/>
          </p:nvPr>
        </p:nvSpPr>
        <p:spPr>
          <a:xfrm>
            <a:off x="839787" y="2057400"/>
            <a:ext cx="3932238" cy="3811588"/>
          </a:xfrm>
          <a:prstGeom prst="rect">
            <a:avLst/>
          </a:prstGeom>
        </p:spPr>
        <p:txBody>
          <a:bodyPr/>
          <a:lstStyle/>
          <a:p>
            <a:pPr marL="0" indent="0">
              <a:buSzTx/>
              <a:buFontTx/>
              <a:buNone/>
              <a:defRPr sz="1600">
                <a:solidFill>
                  <a:srgbClr val="036870"/>
                </a:solidFill>
              </a:defRPr>
            </a:pPr>
            <a:endParaRPr/>
          </a:p>
        </p:txBody>
      </p:sp>
      <p:sp>
        <p:nvSpPr>
          <p:cNvPr id="174" name="Número de diapositiva"/>
          <p:cNvSpPr txBox="1">
            <a:spLocks noGrp="1"/>
          </p:cNvSpPr>
          <p:nvPr>
            <p:ph type="sldNum" sz="quarter" idx="2"/>
          </p:nvPr>
        </p:nvSpPr>
        <p:spPr>
          <a:prstGeom prst="rect">
            <a:avLst/>
          </a:prstGeom>
        </p:spPr>
        <p:txBody>
          <a:bodyPr/>
          <a:lstStyle>
            <a:lvl1pPr>
              <a:defRPr>
                <a:solidFill>
                  <a:srgbClr val="889FA3"/>
                </a:solidFill>
              </a:defRPr>
            </a:lvl1pPr>
          </a:lstStyle>
          <a:p>
            <a:fld id="{86CB4B4D-7CA3-9044-876B-883B54F8677D}" type="slidenum">
              <a:rPr/>
              <a:t>‹Nº›</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Imagen con título">
    <p:spTree>
      <p:nvGrpSpPr>
        <p:cNvPr id="1" name=""/>
        <p:cNvGrpSpPr/>
        <p:nvPr/>
      </p:nvGrpSpPr>
      <p:grpSpPr>
        <a:xfrm>
          <a:off x="0" y="0"/>
          <a:ext cx="0" cy="0"/>
          <a:chOff x="0" y="0"/>
          <a:chExt cx="0" cy="0"/>
        </a:xfrm>
      </p:grpSpPr>
      <p:sp>
        <p:nvSpPr>
          <p:cNvPr id="181" name="Texto del título"/>
          <p:cNvSpPr txBox="1">
            <a:spLocks noGrp="1"/>
          </p:cNvSpPr>
          <p:nvPr>
            <p:ph type="title"/>
          </p:nvPr>
        </p:nvSpPr>
        <p:spPr>
          <a:xfrm>
            <a:off x="839787" y="457200"/>
            <a:ext cx="3932239" cy="1600200"/>
          </a:xfrm>
          <a:prstGeom prst="rect">
            <a:avLst/>
          </a:prstGeom>
        </p:spPr>
        <p:txBody>
          <a:bodyPr anchor="b"/>
          <a:lstStyle>
            <a:lvl1pPr>
              <a:defRPr sz="3200">
                <a:solidFill>
                  <a:srgbClr val="036870"/>
                </a:solidFill>
              </a:defRPr>
            </a:lvl1pPr>
          </a:lstStyle>
          <a:p>
            <a:r>
              <a:t>Texto del título</a:t>
            </a:r>
          </a:p>
        </p:txBody>
      </p:sp>
      <p:sp>
        <p:nvSpPr>
          <p:cNvPr id="182" name="Marcador de posición de imagen 2"/>
          <p:cNvSpPr>
            <a:spLocks noGrp="1"/>
          </p:cNvSpPr>
          <p:nvPr>
            <p:ph type="pic" sz="half" idx="13"/>
          </p:nvPr>
        </p:nvSpPr>
        <p:spPr>
          <a:xfrm>
            <a:off x="5183187" y="987425"/>
            <a:ext cx="6172201" cy="4873625"/>
          </a:xfrm>
          <a:prstGeom prst="rect">
            <a:avLst/>
          </a:prstGeom>
        </p:spPr>
        <p:txBody>
          <a:bodyPr lIns="91439" rIns="91439">
            <a:noAutofit/>
          </a:bodyPr>
          <a:lstStyle/>
          <a:p>
            <a:endParaRPr/>
          </a:p>
        </p:txBody>
      </p:sp>
      <p:sp>
        <p:nvSpPr>
          <p:cNvPr id="183" name="Nivel de texto 1…"/>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solidFill>
                  <a:srgbClr val="036870"/>
                </a:solidFill>
              </a:defRPr>
            </a:lvl1pPr>
            <a:lvl2pPr marL="0" indent="457200">
              <a:buSzTx/>
              <a:buFontTx/>
              <a:buNone/>
              <a:defRPr sz="1600">
                <a:solidFill>
                  <a:srgbClr val="036870"/>
                </a:solidFill>
              </a:defRPr>
            </a:lvl2pPr>
            <a:lvl3pPr marL="0" indent="914400">
              <a:buSzTx/>
              <a:buFontTx/>
              <a:buNone/>
              <a:defRPr sz="1600">
                <a:solidFill>
                  <a:srgbClr val="036870"/>
                </a:solidFill>
              </a:defRPr>
            </a:lvl3pPr>
            <a:lvl4pPr marL="0" indent="1371600">
              <a:buSzTx/>
              <a:buFontTx/>
              <a:buNone/>
              <a:defRPr sz="1600">
                <a:solidFill>
                  <a:srgbClr val="036870"/>
                </a:solidFill>
              </a:defRPr>
            </a:lvl4pPr>
            <a:lvl5pPr marL="0" indent="1828800">
              <a:buSzTx/>
              <a:buFontTx/>
              <a:buNone/>
              <a:defRPr sz="1600">
                <a:solidFill>
                  <a:srgbClr val="036870"/>
                </a:solidFill>
              </a:defRPr>
            </a:lvl5pPr>
          </a:lstStyle>
          <a:p>
            <a:r>
              <a:t>Nivel de texto 1</a:t>
            </a:r>
          </a:p>
          <a:p>
            <a:pPr lvl="1"/>
            <a:r>
              <a:t>Nivel de texto 2</a:t>
            </a:r>
          </a:p>
          <a:p>
            <a:pPr lvl="2"/>
            <a:r>
              <a:t>Nivel de texto 3</a:t>
            </a:r>
          </a:p>
          <a:p>
            <a:pPr lvl="3"/>
            <a:r>
              <a:t>Nivel de texto 4</a:t>
            </a:r>
          </a:p>
          <a:p>
            <a:pPr lvl="4"/>
            <a:r>
              <a:t>Nivel de texto 5</a:t>
            </a:r>
          </a:p>
        </p:txBody>
      </p:sp>
      <p:sp>
        <p:nvSpPr>
          <p:cNvPr id="184" name="Número de diapositiva"/>
          <p:cNvSpPr txBox="1">
            <a:spLocks noGrp="1"/>
          </p:cNvSpPr>
          <p:nvPr>
            <p:ph type="sldNum" sz="quarter" idx="2"/>
          </p:nvPr>
        </p:nvSpPr>
        <p:spPr>
          <a:prstGeom prst="rect">
            <a:avLst/>
          </a:prstGeom>
        </p:spPr>
        <p:txBody>
          <a:bodyPr/>
          <a:lstStyle>
            <a:lvl1pPr>
              <a:defRPr>
                <a:solidFill>
                  <a:srgbClr val="889FA3"/>
                </a:solidFill>
              </a:defRPr>
            </a:lvl1pPr>
          </a:lstStyle>
          <a:p>
            <a:fld id="{86CB4B4D-7CA3-9044-876B-883B54F8677D}" type="slidenum">
              <a:rPr/>
              <a:t>‹Nº›</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cSld name="Título y texto vertical">
    <p:spTree>
      <p:nvGrpSpPr>
        <p:cNvPr id="1" name=""/>
        <p:cNvGrpSpPr/>
        <p:nvPr/>
      </p:nvGrpSpPr>
      <p:grpSpPr>
        <a:xfrm>
          <a:off x="0" y="0"/>
          <a:ext cx="0" cy="0"/>
          <a:chOff x="0" y="0"/>
          <a:chExt cx="0" cy="0"/>
        </a:xfrm>
      </p:grpSpPr>
      <p:sp>
        <p:nvSpPr>
          <p:cNvPr id="191" name="Texto del título"/>
          <p:cNvSpPr txBox="1">
            <a:spLocks noGrp="1"/>
          </p:cNvSpPr>
          <p:nvPr>
            <p:ph type="title"/>
          </p:nvPr>
        </p:nvSpPr>
        <p:spPr>
          <a:prstGeom prst="rect">
            <a:avLst/>
          </a:prstGeom>
        </p:spPr>
        <p:txBody>
          <a:bodyPr/>
          <a:lstStyle>
            <a:lvl1pPr>
              <a:defRPr>
                <a:solidFill>
                  <a:srgbClr val="036870"/>
                </a:solidFill>
              </a:defRPr>
            </a:lvl1pPr>
          </a:lstStyle>
          <a:p>
            <a:r>
              <a:t>Texto del título</a:t>
            </a:r>
          </a:p>
        </p:txBody>
      </p:sp>
      <p:sp>
        <p:nvSpPr>
          <p:cNvPr id="192" name="Nivel de texto 1…"/>
          <p:cNvSpPr txBox="1">
            <a:spLocks noGrp="1"/>
          </p:cNvSpPr>
          <p:nvPr>
            <p:ph type="body" idx="1"/>
          </p:nvPr>
        </p:nvSpPr>
        <p:spPr>
          <a:prstGeom prst="rect">
            <a:avLst/>
          </a:prstGeom>
        </p:spPr>
        <p:txBody>
          <a:bodyPr/>
          <a:lstStyle>
            <a:lvl1pPr>
              <a:defRPr>
                <a:solidFill>
                  <a:srgbClr val="036870"/>
                </a:solidFill>
              </a:defRPr>
            </a:lvl1pPr>
            <a:lvl2pPr>
              <a:defRPr>
                <a:solidFill>
                  <a:srgbClr val="036870"/>
                </a:solidFill>
              </a:defRPr>
            </a:lvl2pPr>
            <a:lvl3pPr>
              <a:defRPr>
                <a:solidFill>
                  <a:srgbClr val="036870"/>
                </a:solidFill>
              </a:defRPr>
            </a:lvl3pPr>
            <a:lvl4pPr>
              <a:defRPr>
                <a:solidFill>
                  <a:srgbClr val="036870"/>
                </a:solidFill>
              </a:defRPr>
            </a:lvl4pPr>
            <a:lvl5pPr>
              <a:defRPr>
                <a:solidFill>
                  <a:srgbClr val="036870"/>
                </a:solidFill>
              </a:defRPr>
            </a:lvl5pPr>
          </a:lstStyle>
          <a:p>
            <a:r>
              <a:t>Nivel de texto 1</a:t>
            </a:r>
          </a:p>
          <a:p>
            <a:pPr lvl="1"/>
            <a:r>
              <a:t>Nivel de texto 2</a:t>
            </a:r>
          </a:p>
          <a:p>
            <a:pPr lvl="2"/>
            <a:r>
              <a:t>Nivel de texto 3</a:t>
            </a:r>
          </a:p>
          <a:p>
            <a:pPr lvl="3"/>
            <a:r>
              <a:t>Nivel de texto 4</a:t>
            </a:r>
          </a:p>
          <a:p>
            <a:pPr lvl="4"/>
            <a:r>
              <a:t>Nivel de texto 5</a:t>
            </a:r>
          </a:p>
        </p:txBody>
      </p:sp>
      <p:sp>
        <p:nvSpPr>
          <p:cNvPr id="193" name="Número de diapositiva"/>
          <p:cNvSpPr txBox="1">
            <a:spLocks noGrp="1"/>
          </p:cNvSpPr>
          <p:nvPr>
            <p:ph type="sldNum" sz="quarter" idx="2"/>
          </p:nvPr>
        </p:nvSpPr>
        <p:spPr>
          <a:prstGeom prst="rect">
            <a:avLst/>
          </a:prstGeom>
        </p:spPr>
        <p:txBody>
          <a:bodyPr/>
          <a:lstStyle>
            <a:lvl1pPr>
              <a:defRPr>
                <a:solidFill>
                  <a:srgbClr val="889FA3"/>
                </a:solidFill>
              </a:defRPr>
            </a:lvl1pPr>
          </a:lstStyle>
          <a:p>
            <a:fld id="{86CB4B4D-7CA3-9044-876B-883B54F8677D}" type="slidenum">
              <a:rPr/>
              <a:t>‹Nº›</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Título vertical y texto">
    <p:spTree>
      <p:nvGrpSpPr>
        <p:cNvPr id="1" name=""/>
        <p:cNvGrpSpPr/>
        <p:nvPr/>
      </p:nvGrpSpPr>
      <p:grpSpPr>
        <a:xfrm>
          <a:off x="0" y="0"/>
          <a:ext cx="0" cy="0"/>
          <a:chOff x="0" y="0"/>
          <a:chExt cx="0" cy="0"/>
        </a:xfrm>
      </p:grpSpPr>
      <p:sp>
        <p:nvSpPr>
          <p:cNvPr id="200" name="Texto del título"/>
          <p:cNvSpPr txBox="1">
            <a:spLocks noGrp="1"/>
          </p:cNvSpPr>
          <p:nvPr>
            <p:ph type="title"/>
          </p:nvPr>
        </p:nvSpPr>
        <p:spPr>
          <a:xfrm>
            <a:off x="8724900" y="365125"/>
            <a:ext cx="2628900" cy="5811838"/>
          </a:xfrm>
          <a:prstGeom prst="rect">
            <a:avLst/>
          </a:prstGeom>
        </p:spPr>
        <p:txBody>
          <a:bodyPr/>
          <a:lstStyle>
            <a:lvl1pPr>
              <a:defRPr>
                <a:solidFill>
                  <a:srgbClr val="036870"/>
                </a:solidFill>
              </a:defRPr>
            </a:lvl1pPr>
          </a:lstStyle>
          <a:p>
            <a:r>
              <a:t>Texto del título</a:t>
            </a:r>
          </a:p>
        </p:txBody>
      </p:sp>
      <p:sp>
        <p:nvSpPr>
          <p:cNvPr id="201" name="Nivel de texto 1…"/>
          <p:cNvSpPr txBox="1">
            <a:spLocks noGrp="1"/>
          </p:cNvSpPr>
          <p:nvPr>
            <p:ph type="body" idx="1"/>
          </p:nvPr>
        </p:nvSpPr>
        <p:spPr>
          <a:xfrm>
            <a:off x="838200" y="365125"/>
            <a:ext cx="7734300" cy="5811838"/>
          </a:xfrm>
          <a:prstGeom prst="rect">
            <a:avLst/>
          </a:prstGeom>
        </p:spPr>
        <p:txBody>
          <a:bodyPr/>
          <a:lstStyle>
            <a:lvl1pPr>
              <a:defRPr>
                <a:solidFill>
                  <a:srgbClr val="036870"/>
                </a:solidFill>
              </a:defRPr>
            </a:lvl1pPr>
            <a:lvl2pPr>
              <a:defRPr>
                <a:solidFill>
                  <a:srgbClr val="036870"/>
                </a:solidFill>
              </a:defRPr>
            </a:lvl2pPr>
            <a:lvl3pPr>
              <a:defRPr>
                <a:solidFill>
                  <a:srgbClr val="036870"/>
                </a:solidFill>
              </a:defRPr>
            </a:lvl3pPr>
            <a:lvl4pPr>
              <a:defRPr>
                <a:solidFill>
                  <a:srgbClr val="036870"/>
                </a:solidFill>
              </a:defRPr>
            </a:lvl4pPr>
            <a:lvl5pPr>
              <a:defRPr>
                <a:solidFill>
                  <a:srgbClr val="036870"/>
                </a:solidFill>
              </a:defRPr>
            </a:lvl5pPr>
          </a:lstStyle>
          <a:p>
            <a:r>
              <a:t>Nivel de texto 1</a:t>
            </a:r>
          </a:p>
          <a:p>
            <a:pPr lvl="1"/>
            <a:r>
              <a:t>Nivel de texto 2</a:t>
            </a:r>
          </a:p>
          <a:p>
            <a:pPr lvl="2"/>
            <a:r>
              <a:t>Nivel de texto 3</a:t>
            </a:r>
          </a:p>
          <a:p>
            <a:pPr lvl="3"/>
            <a:r>
              <a:t>Nivel de texto 4</a:t>
            </a:r>
          </a:p>
          <a:p>
            <a:pPr lvl="4"/>
            <a:r>
              <a:t>Nivel de texto 5</a:t>
            </a:r>
          </a:p>
        </p:txBody>
      </p:sp>
      <p:sp>
        <p:nvSpPr>
          <p:cNvPr id="202" name="Número de diapositiva"/>
          <p:cNvSpPr txBox="1">
            <a:spLocks noGrp="1"/>
          </p:cNvSpPr>
          <p:nvPr>
            <p:ph type="sldNum" sz="quarter" idx="2"/>
          </p:nvPr>
        </p:nvSpPr>
        <p:spPr>
          <a:prstGeom prst="rect">
            <a:avLst/>
          </a:prstGeom>
        </p:spPr>
        <p:txBody>
          <a:bodyPr/>
          <a:lstStyle>
            <a:lvl1pPr>
              <a:defRPr>
                <a:solidFill>
                  <a:srgbClr val="889FA3"/>
                </a:solidFill>
              </a:defRPr>
            </a:lvl1pPr>
          </a:lstStyle>
          <a:p>
            <a:fld id="{86CB4B4D-7CA3-9044-876B-883B54F8677D}" type="slidenum">
              <a:rPr/>
              <a:t>‹Nº›</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7"/>
            <a:ext cx="10363200" cy="1470025"/>
          </a:xfrm>
        </p:spPr>
        <p:txBody>
          <a:bodyPr/>
          <a:lstStyle/>
          <a:p>
            <a:r>
              <a:rPr lang="es-ES"/>
              <a:t>Haga clic para modificar el estilo de título del patrón</a:t>
            </a:r>
            <a:endParaRPr lang="es-CO"/>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548640" indent="0" algn="ctr">
              <a:buNone/>
              <a:defRPr>
                <a:solidFill>
                  <a:schemeClr val="tx1">
                    <a:tint val="75000"/>
                  </a:schemeClr>
                </a:solidFill>
              </a:defRPr>
            </a:lvl2pPr>
            <a:lvl3pPr marL="1097280" indent="0" algn="ctr">
              <a:buNone/>
              <a:defRPr>
                <a:solidFill>
                  <a:schemeClr val="tx1">
                    <a:tint val="75000"/>
                  </a:schemeClr>
                </a:solidFill>
              </a:defRPr>
            </a:lvl3pPr>
            <a:lvl4pPr marL="1645920" indent="0" algn="ctr">
              <a:buNone/>
              <a:defRPr>
                <a:solidFill>
                  <a:schemeClr val="tx1">
                    <a:tint val="75000"/>
                  </a:schemeClr>
                </a:solidFill>
              </a:defRPr>
            </a:lvl4pPr>
            <a:lvl5pPr marL="2194560" indent="0" algn="ctr">
              <a:buNone/>
              <a:defRPr>
                <a:solidFill>
                  <a:schemeClr val="tx1">
                    <a:tint val="75000"/>
                  </a:schemeClr>
                </a:solidFill>
              </a:defRPr>
            </a:lvl5pPr>
            <a:lvl6pPr marL="2743200" indent="0" algn="ctr">
              <a:buNone/>
              <a:defRPr>
                <a:solidFill>
                  <a:schemeClr val="tx1">
                    <a:tint val="75000"/>
                  </a:schemeClr>
                </a:solidFill>
              </a:defRPr>
            </a:lvl6pPr>
            <a:lvl7pPr marL="3291840" indent="0" algn="ctr">
              <a:buNone/>
              <a:defRPr>
                <a:solidFill>
                  <a:schemeClr val="tx1">
                    <a:tint val="75000"/>
                  </a:schemeClr>
                </a:solidFill>
              </a:defRPr>
            </a:lvl7pPr>
            <a:lvl8pPr marL="3840480" indent="0" algn="ctr">
              <a:buNone/>
              <a:defRPr>
                <a:solidFill>
                  <a:schemeClr val="tx1">
                    <a:tint val="75000"/>
                  </a:schemeClr>
                </a:solidFill>
              </a:defRPr>
            </a:lvl8pPr>
            <a:lvl9pPr marL="4389120" indent="0" algn="ctr">
              <a:buNone/>
              <a:defRPr>
                <a:solidFill>
                  <a:schemeClr val="tx1">
                    <a:tint val="75000"/>
                  </a:schemeClr>
                </a:solidFill>
              </a:defRPr>
            </a:lvl9pPr>
          </a:lstStyle>
          <a:p>
            <a:r>
              <a:rPr lang="es-ES"/>
              <a:t>Haga clic para modificar el estilo de subtítulo del patrón</a:t>
            </a:r>
            <a:endParaRPr lang="es-CO"/>
          </a:p>
        </p:txBody>
      </p:sp>
      <p:sp>
        <p:nvSpPr>
          <p:cNvPr id="4" name="3 Marcador de fecha"/>
          <p:cNvSpPr>
            <a:spLocks noGrp="1"/>
          </p:cNvSpPr>
          <p:nvPr>
            <p:ph type="dt" sz="half" idx="10"/>
          </p:nvPr>
        </p:nvSpPr>
        <p:spPr/>
        <p:txBody>
          <a:bodyPr/>
          <a:lstStyle/>
          <a:p>
            <a:fld id="{19E9911C-A83C-47C9-817C-53E00CF9613A}" type="datetime1">
              <a:rPr lang="es-CO" smtClean="0"/>
              <a:t>24/05/2023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1CBDB96-1D66-4D7F-807A-339B87EA2EC1}" type="slidenum">
              <a:rPr lang="es-CO" smtClean="0"/>
              <a:t>‹Nº›</a:t>
            </a:fld>
            <a:endParaRPr lang="es-CO"/>
          </a:p>
        </p:txBody>
      </p:sp>
    </p:spTree>
    <p:extLst>
      <p:ext uri="{BB962C8B-B14F-4D97-AF65-F5344CB8AC3E}">
        <p14:creationId xmlns:p14="http://schemas.microsoft.com/office/powerpoint/2010/main" val="31960084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p:cNvSpPr>
            <a:spLocks noGrp="1"/>
          </p:cNvSpPr>
          <p:nvPr>
            <p:ph type="dt" sz="half" idx="10"/>
          </p:nvPr>
        </p:nvSpPr>
        <p:spPr/>
        <p:txBody>
          <a:bodyPr/>
          <a:lstStyle/>
          <a:p>
            <a:fld id="{D61AF7F5-89C7-4950-AB3F-7628A94D61CF}" type="datetime1">
              <a:rPr lang="es-CO" smtClean="0"/>
              <a:t>24/05/2023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1CBDB96-1D66-4D7F-807A-339B87EA2EC1}" type="slidenum">
              <a:rPr lang="es-CO" smtClean="0"/>
              <a:t>‹Nº›</a:t>
            </a:fld>
            <a:endParaRPr lang="es-CO"/>
          </a:p>
        </p:txBody>
      </p:sp>
    </p:spTree>
    <p:extLst>
      <p:ext uri="{BB962C8B-B14F-4D97-AF65-F5344CB8AC3E}">
        <p14:creationId xmlns:p14="http://schemas.microsoft.com/office/powerpoint/2010/main" val="26318769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2"/>
            <a:ext cx="10363200" cy="1362074"/>
          </a:xfrm>
        </p:spPr>
        <p:txBody>
          <a:bodyPr anchor="t"/>
          <a:lstStyle>
            <a:lvl1pPr algn="l">
              <a:defRPr sz="4800" b="1" cap="all"/>
            </a:lvl1pPr>
          </a:lstStyle>
          <a:p>
            <a:r>
              <a:rPr lang="es-ES"/>
              <a:t>Haga clic para modificar el estilo de título del patrón</a:t>
            </a:r>
            <a:endParaRPr lang="es-CO"/>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400">
                <a:solidFill>
                  <a:schemeClr val="tx1">
                    <a:tint val="75000"/>
                  </a:schemeClr>
                </a:solidFill>
              </a:defRPr>
            </a:lvl1pPr>
            <a:lvl2pPr marL="548640" indent="0">
              <a:buNone/>
              <a:defRPr sz="2160">
                <a:solidFill>
                  <a:schemeClr val="tx1">
                    <a:tint val="75000"/>
                  </a:schemeClr>
                </a:solidFill>
              </a:defRPr>
            </a:lvl2pPr>
            <a:lvl3pPr marL="1097280" indent="0">
              <a:buNone/>
              <a:defRPr sz="1920">
                <a:solidFill>
                  <a:schemeClr val="tx1">
                    <a:tint val="75000"/>
                  </a:schemeClr>
                </a:solidFill>
              </a:defRPr>
            </a:lvl3pPr>
            <a:lvl4pPr marL="1645920" indent="0">
              <a:buNone/>
              <a:defRPr sz="1680">
                <a:solidFill>
                  <a:schemeClr val="tx1">
                    <a:tint val="75000"/>
                  </a:schemeClr>
                </a:solidFill>
              </a:defRPr>
            </a:lvl4pPr>
            <a:lvl5pPr marL="2194560" indent="0">
              <a:buNone/>
              <a:defRPr sz="1680">
                <a:solidFill>
                  <a:schemeClr val="tx1">
                    <a:tint val="75000"/>
                  </a:schemeClr>
                </a:solidFill>
              </a:defRPr>
            </a:lvl5pPr>
            <a:lvl6pPr marL="2743200" indent="0">
              <a:buNone/>
              <a:defRPr sz="1680">
                <a:solidFill>
                  <a:schemeClr val="tx1">
                    <a:tint val="75000"/>
                  </a:schemeClr>
                </a:solidFill>
              </a:defRPr>
            </a:lvl6pPr>
            <a:lvl7pPr marL="3291840" indent="0">
              <a:buNone/>
              <a:defRPr sz="1680">
                <a:solidFill>
                  <a:schemeClr val="tx1">
                    <a:tint val="75000"/>
                  </a:schemeClr>
                </a:solidFill>
              </a:defRPr>
            </a:lvl7pPr>
            <a:lvl8pPr marL="3840480" indent="0">
              <a:buNone/>
              <a:defRPr sz="1680">
                <a:solidFill>
                  <a:schemeClr val="tx1">
                    <a:tint val="75000"/>
                  </a:schemeClr>
                </a:solidFill>
              </a:defRPr>
            </a:lvl8pPr>
            <a:lvl9pPr marL="4389120" indent="0">
              <a:buNone/>
              <a:defRPr sz="168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B7DDB229-0C15-42B3-A846-3AB557DB807B}" type="datetime1">
              <a:rPr lang="es-CO" smtClean="0"/>
              <a:t>24/05/2023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1CBDB96-1D66-4D7F-807A-339B87EA2EC1}" type="slidenum">
              <a:rPr lang="es-CO" smtClean="0"/>
              <a:t>‹Nº›</a:t>
            </a:fld>
            <a:endParaRPr lang="es-CO"/>
          </a:p>
        </p:txBody>
      </p:sp>
    </p:spTree>
    <p:extLst>
      <p:ext uri="{BB962C8B-B14F-4D97-AF65-F5344CB8AC3E}">
        <p14:creationId xmlns:p14="http://schemas.microsoft.com/office/powerpoint/2010/main" val="23494045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contenido"/>
          <p:cNvSpPr>
            <a:spLocks noGrp="1"/>
          </p:cNvSpPr>
          <p:nvPr>
            <p:ph sz="half" idx="1"/>
          </p:nvPr>
        </p:nvSpPr>
        <p:spPr>
          <a:xfrm>
            <a:off x="609600" y="1600201"/>
            <a:ext cx="5384800" cy="4525963"/>
          </a:xfrm>
        </p:spPr>
        <p:txBody>
          <a:bodyPr/>
          <a:lstStyle>
            <a:lvl1pPr>
              <a:defRPr sz="3360"/>
            </a:lvl1pPr>
            <a:lvl2pPr>
              <a:defRPr sz="2880"/>
            </a:lvl2pPr>
            <a:lvl3pPr>
              <a:defRPr sz="2400"/>
            </a:lvl3pPr>
            <a:lvl4pPr>
              <a:defRPr sz="2160"/>
            </a:lvl4pPr>
            <a:lvl5pPr>
              <a:defRPr sz="2160"/>
            </a:lvl5pPr>
            <a:lvl6pPr>
              <a:defRPr sz="2160"/>
            </a:lvl6pPr>
            <a:lvl7pPr>
              <a:defRPr sz="2160"/>
            </a:lvl7pPr>
            <a:lvl8pPr>
              <a:defRPr sz="2160"/>
            </a:lvl8pPr>
            <a:lvl9pPr>
              <a:defRPr sz="216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contenido"/>
          <p:cNvSpPr>
            <a:spLocks noGrp="1"/>
          </p:cNvSpPr>
          <p:nvPr>
            <p:ph sz="half" idx="2"/>
          </p:nvPr>
        </p:nvSpPr>
        <p:spPr>
          <a:xfrm>
            <a:off x="6197600" y="1600201"/>
            <a:ext cx="5384800" cy="4525963"/>
          </a:xfrm>
        </p:spPr>
        <p:txBody>
          <a:bodyPr/>
          <a:lstStyle>
            <a:lvl1pPr>
              <a:defRPr sz="3360"/>
            </a:lvl1pPr>
            <a:lvl2pPr>
              <a:defRPr sz="2880"/>
            </a:lvl2pPr>
            <a:lvl3pPr>
              <a:defRPr sz="2400"/>
            </a:lvl3pPr>
            <a:lvl4pPr>
              <a:defRPr sz="2160"/>
            </a:lvl4pPr>
            <a:lvl5pPr>
              <a:defRPr sz="2160"/>
            </a:lvl5pPr>
            <a:lvl6pPr>
              <a:defRPr sz="2160"/>
            </a:lvl6pPr>
            <a:lvl7pPr>
              <a:defRPr sz="2160"/>
            </a:lvl7pPr>
            <a:lvl8pPr>
              <a:defRPr sz="2160"/>
            </a:lvl8pPr>
            <a:lvl9pPr>
              <a:defRPr sz="216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4 Marcador de fecha"/>
          <p:cNvSpPr>
            <a:spLocks noGrp="1"/>
          </p:cNvSpPr>
          <p:nvPr>
            <p:ph type="dt" sz="half" idx="10"/>
          </p:nvPr>
        </p:nvSpPr>
        <p:spPr/>
        <p:txBody>
          <a:bodyPr/>
          <a:lstStyle/>
          <a:p>
            <a:fld id="{D9BD3C9E-2E68-48A7-AF05-8154273A0E9D}" type="datetime1">
              <a:rPr lang="es-CO" smtClean="0"/>
              <a:t>24/05/2023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E1CBDB96-1D66-4D7F-807A-339B87EA2EC1}" type="slidenum">
              <a:rPr lang="es-CO" smtClean="0"/>
              <a:t>‹Nº›</a:t>
            </a:fld>
            <a:endParaRPr lang="es-CO"/>
          </a:p>
        </p:txBody>
      </p:sp>
    </p:spTree>
    <p:extLst>
      <p:ext uri="{BB962C8B-B14F-4D97-AF65-F5344CB8AC3E}">
        <p14:creationId xmlns:p14="http://schemas.microsoft.com/office/powerpoint/2010/main" val="37259027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O"/>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880"/>
            </a:lvl1pPr>
            <a:lvl2pPr>
              <a:defRPr sz="2400"/>
            </a:lvl2pPr>
            <a:lvl3pPr>
              <a:defRPr sz="2160"/>
            </a:lvl3pPr>
            <a:lvl4pPr>
              <a:defRPr sz="1920"/>
            </a:lvl4pPr>
            <a:lvl5pPr>
              <a:defRPr sz="1920"/>
            </a:lvl5pPr>
            <a:lvl6pPr>
              <a:defRPr sz="1920"/>
            </a:lvl6pPr>
            <a:lvl7pPr>
              <a:defRPr sz="1920"/>
            </a:lvl7pPr>
            <a:lvl8pPr>
              <a:defRPr sz="1920"/>
            </a:lvl8pPr>
            <a:lvl9pPr>
              <a:defRPr sz="192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4 Marcador de texto"/>
          <p:cNvSpPr>
            <a:spLocks noGrp="1"/>
          </p:cNvSpPr>
          <p:nvPr>
            <p:ph type="body" sz="quarter" idx="3"/>
          </p:nvPr>
        </p:nvSpPr>
        <p:spPr>
          <a:xfrm>
            <a:off x="6193370" y="1535113"/>
            <a:ext cx="5389033" cy="639763"/>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s-ES"/>
              <a:t>Haga clic para modificar el estilo de texto del patrón</a:t>
            </a:r>
          </a:p>
        </p:txBody>
      </p:sp>
      <p:sp>
        <p:nvSpPr>
          <p:cNvPr id="6" name="5 Marcador de contenido"/>
          <p:cNvSpPr>
            <a:spLocks noGrp="1"/>
          </p:cNvSpPr>
          <p:nvPr>
            <p:ph sz="quarter" idx="4"/>
          </p:nvPr>
        </p:nvSpPr>
        <p:spPr>
          <a:xfrm>
            <a:off x="6193370" y="2174875"/>
            <a:ext cx="5389033" cy="3951288"/>
          </a:xfrm>
        </p:spPr>
        <p:txBody>
          <a:bodyPr/>
          <a:lstStyle>
            <a:lvl1pPr>
              <a:defRPr sz="2880"/>
            </a:lvl1pPr>
            <a:lvl2pPr>
              <a:defRPr sz="2400"/>
            </a:lvl2pPr>
            <a:lvl3pPr>
              <a:defRPr sz="2160"/>
            </a:lvl3pPr>
            <a:lvl4pPr>
              <a:defRPr sz="1920"/>
            </a:lvl4pPr>
            <a:lvl5pPr>
              <a:defRPr sz="1920"/>
            </a:lvl5pPr>
            <a:lvl6pPr>
              <a:defRPr sz="1920"/>
            </a:lvl6pPr>
            <a:lvl7pPr>
              <a:defRPr sz="1920"/>
            </a:lvl7pPr>
            <a:lvl8pPr>
              <a:defRPr sz="1920"/>
            </a:lvl8pPr>
            <a:lvl9pPr>
              <a:defRPr sz="192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6 Marcador de fecha"/>
          <p:cNvSpPr>
            <a:spLocks noGrp="1"/>
          </p:cNvSpPr>
          <p:nvPr>
            <p:ph type="dt" sz="half" idx="10"/>
          </p:nvPr>
        </p:nvSpPr>
        <p:spPr/>
        <p:txBody>
          <a:bodyPr/>
          <a:lstStyle/>
          <a:p>
            <a:fld id="{3F7175A3-CDB4-464D-A15C-D63C5035840A}" type="datetime1">
              <a:rPr lang="es-CO" smtClean="0"/>
              <a:t>24/05/2023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E1CBDB96-1D66-4D7F-807A-339B87EA2EC1}" type="slidenum">
              <a:rPr lang="es-CO" smtClean="0"/>
              <a:t>‹Nº›</a:t>
            </a:fld>
            <a:endParaRPr lang="es-CO"/>
          </a:p>
        </p:txBody>
      </p:sp>
    </p:spTree>
    <p:extLst>
      <p:ext uri="{BB962C8B-B14F-4D97-AF65-F5344CB8AC3E}">
        <p14:creationId xmlns:p14="http://schemas.microsoft.com/office/powerpoint/2010/main" val="404770415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fecha"/>
          <p:cNvSpPr>
            <a:spLocks noGrp="1"/>
          </p:cNvSpPr>
          <p:nvPr>
            <p:ph type="dt" sz="half" idx="10"/>
          </p:nvPr>
        </p:nvSpPr>
        <p:spPr/>
        <p:txBody>
          <a:bodyPr/>
          <a:lstStyle/>
          <a:p>
            <a:fld id="{36C637C0-0D5D-494E-8977-EBCF1EF5ED60}" type="datetime1">
              <a:rPr lang="es-CO" smtClean="0"/>
              <a:t>24/05/2023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E1CBDB96-1D66-4D7F-807A-339B87EA2EC1}" type="slidenum">
              <a:rPr lang="es-CO" smtClean="0"/>
              <a:t>‹Nº›</a:t>
            </a:fld>
            <a:endParaRPr lang="es-CO"/>
          </a:p>
        </p:txBody>
      </p:sp>
    </p:spTree>
    <p:extLst>
      <p:ext uri="{BB962C8B-B14F-4D97-AF65-F5344CB8AC3E}">
        <p14:creationId xmlns:p14="http://schemas.microsoft.com/office/powerpoint/2010/main" val="305971632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FF91368-A338-4D04-95FE-3736CB1F90E5}" type="datetime1">
              <a:rPr lang="es-CO" smtClean="0"/>
              <a:t>24/05/2023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E1CBDB96-1D66-4D7F-807A-339B87EA2EC1}" type="slidenum">
              <a:rPr lang="es-CO" smtClean="0"/>
              <a:t>‹Nº›</a:t>
            </a:fld>
            <a:endParaRPr lang="es-CO"/>
          </a:p>
        </p:txBody>
      </p:sp>
    </p:spTree>
    <p:extLst>
      <p:ext uri="{BB962C8B-B14F-4D97-AF65-F5344CB8AC3E}">
        <p14:creationId xmlns:p14="http://schemas.microsoft.com/office/powerpoint/2010/main" val="140482677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3" y="273049"/>
            <a:ext cx="4011084" cy="1162051"/>
          </a:xfrm>
        </p:spPr>
        <p:txBody>
          <a:bodyPr anchor="b"/>
          <a:lstStyle>
            <a:lvl1pPr algn="l">
              <a:defRPr sz="2400" b="1"/>
            </a:lvl1pPr>
          </a:lstStyle>
          <a:p>
            <a:r>
              <a:rPr lang="es-ES"/>
              <a:t>Haga clic para modificar el estilo de título del patrón</a:t>
            </a:r>
            <a:endParaRPr lang="es-CO"/>
          </a:p>
        </p:txBody>
      </p:sp>
      <p:sp>
        <p:nvSpPr>
          <p:cNvPr id="3" name="2 Marcador de contenido"/>
          <p:cNvSpPr>
            <a:spLocks noGrp="1"/>
          </p:cNvSpPr>
          <p:nvPr>
            <p:ph idx="1"/>
          </p:nvPr>
        </p:nvSpPr>
        <p:spPr>
          <a:xfrm>
            <a:off x="4766733" y="273052"/>
            <a:ext cx="6815667" cy="5853113"/>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texto"/>
          <p:cNvSpPr>
            <a:spLocks noGrp="1"/>
          </p:cNvSpPr>
          <p:nvPr>
            <p:ph type="body" sz="half" idx="2"/>
          </p:nvPr>
        </p:nvSpPr>
        <p:spPr>
          <a:xfrm>
            <a:off x="609603" y="1435102"/>
            <a:ext cx="4011084" cy="4691063"/>
          </a:xfrm>
        </p:spPr>
        <p:txBody>
          <a:bodyPr/>
          <a:lstStyle>
            <a:lvl1pPr marL="0" indent="0">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681479F0-B998-4C98-BBE2-1B39B80A9C4A}" type="datetime1">
              <a:rPr lang="es-CO" smtClean="0"/>
              <a:t>24/05/2023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E1CBDB96-1D66-4D7F-807A-339B87EA2EC1}" type="slidenum">
              <a:rPr lang="es-CO" smtClean="0"/>
              <a:t>‹Nº›</a:t>
            </a:fld>
            <a:endParaRPr lang="es-CO"/>
          </a:p>
        </p:txBody>
      </p:sp>
    </p:spTree>
    <p:extLst>
      <p:ext uri="{BB962C8B-B14F-4D97-AF65-F5344CB8AC3E}">
        <p14:creationId xmlns:p14="http://schemas.microsoft.com/office/powerpoint/2010/main" val="25254798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400" b="1"/>
            </a:lvl1pPr>
          </a:lstStyle>
          <a:p>
            <a:r>
              <a:rPr lang="es-ES"/>
              <a:t>Haga clic para modificar el estilo de título del patrón</a:t>
            </a:r>
            <a:endParaRPr lang="es-CO"/>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endParaRPr lang="es-CO"/>
          </a:p>
        </p:txBody>
      </p:sp>
      <p:sp>
        <p:nvSpPr>
          <p:cNvPr id="4" name="3 Marcador de texto"/>
          <p:cNvSpPr>
            <a:spLocks noGrp="1"/>
          </p:cNvSpPr>
          <p:nvPr>
            <p:ph type="body" sz="half" idx="2"/>
          </p:nvPr>
        </p:nvSpPr>
        <p:spPr>
          <a:xfrm>
            <a:off x="2389717" y="5367339"/>
            <a:ext cx="7315200" cy="804863"/>
          </a:xfrm>
        </p:spPr>
        <p:txBody>
          <a:bodyPr/>
          <a:lstStyle>
            <a:lvl1pPr marL="0" indent="0">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B0BCFD7C-505B-488D-9F5A-E6EF6D09FF30}" type="datetime1">
              <a:rPr lang="es-CO" smtClean="0"/>
              <a:t>24/05/2023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E1CBDB96-1D66-4D7F-807A-339B87EA2EC1}" type="slidenum">
              <a:rPr lang="es-CO" smtClean="0"/>
              <a:t>‹Nº›</a:t>
            </a:fld>
            <a:endParaRPr lang="es-CO"/>
          </a:p>
        </p:txBody>
      </p:sp>
    </p:spTree>
    <p:extLst>
      <p:ext uri="{BB962C8B-B14F-4D97-AF65-F5344CB8AC3E}">
        <p14:creationId xmlns:p14="http://schemas.microsoft.com/office/powerpoint/2010/main" val="104286983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p:cNvSpPr>
            <a:spLocks noGrp="1"/>
          </p:cNvSpPr>
          <p:nvPr>
            <p:ph type="dt" sz="half" idx="10"/>
          </p:nvPr>
        </p:nvSpPr>
        <p:spPr/>
        <p:txBody>
          <a:bodyPr/>
          <a:lstStyle/>
          <a:p>
            <a:fld id="{38D654AF-CB87-4F38-95F7-81057E405B95}" type="datetime1">
              <a:rPr lang="es-CO" smtClean="0"/>
              <a:t>24/05/2023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1CBDB96-1D66-4D7F-807A-339B87EA2EC1}" type="slidenum">
              <a:rPr lang="es-CO" smtClean="0"/>
              <a:t>‹Nº›</a:t>
            </a:fld>
            <a:endParaRPr lang="es-CO"/>
          </a:p>
        </p:txBody>
      </p:sp>
    </p:spTree>
    <p:extLst>
      <p:ext uri="{BB962C8B-B14F-4D97-AF65-F5344CB8AC3E}">
        <p14:creationId xmlns:p14="http://schemas.microsoft.com/office/powerpoint/2010/main" val="151710567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40"/>
            <a:ext cx="2743200" cy="5851525"/>
          </a:xfrm>
        </p:spPr>
        <p:txBody>
          <a:bodyPr vert="eaVert"/>
          <a:lstStyle/>
          <a:p>
            <a:r>
              <a:rPr lang="es-ES"/>
              <a:t>Haga clic para modificar el estilo de título del patrón</a:t>
            </a:r>
            <a:endParaRPr lang="es-CO"/>
          </a:p>
        </p:txBody>
      </p:sp>
      <p:sp>
        <p:nvSpPr>
          <p:cNvPr id="3" name="2 Marcador de texto vertical"/>
          <p:cNvSpPr>
            <a:spLocks noGrp="1"/>
          </p:cNvSpPr>
          <p:nvPr>
            <p:ph type="body" orient="vert" idx="1"/>
          </p:nvPr>
        </p:nvSpPr>
        <p:spPr>
          <a:xfrm>
            <a:off x="609600" y="274640"/>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p:cNvSpPr>
            <a:spLocks noGrp="1"/>
          </p:cNvSpPr>
          <p:nvPr>
            <p:ph type="dt" sz="half" idx="10"/>
          </p:nvPr>
        </p:nvSpPr>
        <p:spPr/>
        <p:txBody>
          <a:bodyPr/>
          <a:lstStyle/>
          <a:p>
            <a:fld id="{26DB382B-997B-4302-89DE-AF9F754BF9D6}" type="datetime1">
              <a:rPr lang="es-CO" smtClean="0"/>
              <a:t>24/05/2023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1CBDB96-1D66-4D7F-807A-339B87EA2EC1}" type="slidenum">
              <a:rPr lang="es-CO" smtClean="0"/>
              <a:t>‹Nº›</a:t>
            </a:fld>
            <a:endParaRPr lang="es-CO"/>
          </a:p>
        </p:txBody>
      </p:sp>
    </p:spTree>
    <p:extLst>
      <p:ext uri="{BB962C8B-B14F-4D97-AF65-F5344CB8AC3E}">
        <p14:creationId xmlns:p14="http://schemas.microsoft.com/office/powerpoint/2010/main" val="1924967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2.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Texto del título</a:t>
            </a:r>
          </a:p>
        </p:txBody>
      </p:sp>
      <p:sp>
        <p:nvSpPr>
          <p:cNvPr id="3" name="Nivel de texto 1…"/>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89818" y="6404292"/>
            <a:ext cx="263983" cy="269241"/>
          </a:xfrm>
          <a:prstGeom prst="rect">
            <a:avLst/>
          </a:prstGeom>
          <a:ln w="12700">
            <a:miter lim="400000"/>
          </a:ln>
        </p:spPr>
        <p:txBody>
          <a:bodyPr wrap="none" lIns="45719" rIns="45719" anchor="ctr">
            <a:spAutoFit/>
          </a:bodyPr>
          <a:lstStyle>
            <a:lvl1pPr algn="r">
              <a:defRPr sz="1200">
                <a:solidFill>
                  <a:srgbClr val="88BAE2"/>
                </a:solidFill>
              </a:defRPr>
            </a:lvl1pPr>
          </a:lstStyle>
          <a:p>
            <a:fld id="{86CB4B4D-7CA3-9044-876B-883B54F8677D}" type="slidenum">
              <a:rPr/>
              <a:t>‹Nº›</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 id="2147483667" r:id="rId18"/>
    <p:sldLayoutId id="2147483668" r:id="rId19"/>
    <p:sldLayoutId id="2147483669" r:id="rId20"/>
    <p:sldLayoutId id="2147483670" r:id="rId21"/>
  </p:sldLayoutIdLst>
  <p:transition spd="med"/>
  <p:hf hdr="0" dt="0"/>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chemeClr val="accent1"/>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chemeClr val="accent1"/>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chemeClr val="accent1"/>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chemeClr val="accent1"/>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chemeClr val="accent1"/>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chemeClr val="accent1"/>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chemeClr val="accent1"/>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chemeClr val="accent1"/>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chemeClr val="accent1"/>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dirty="0"/>
              <a:t>Haga clic para modificar el estilo de título del patrón</a:t>
            </a:r>
            <a:endParaRPr lang="es-CO" dirty="0"/>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p:cNvSpPr>
            <a:spLocks noGrp="1"/>
          </p:cNvSpPr>
          <p:nvPr>
            <p:ph type="dt" sz="half" idx="2"/>
          </p:nvPr>
        </p:nvSpPr>
        <p:spPr>
          <a:xfrm>
            <a:off x="609600" y="6356352"/>
            <a:ext cx="2844800" cy="365125"/>
          </a:xfrm>
          <a:prstGeom prst="rect">
            <a:avLst/>
          </a:prstGeom>
        </p:spPr>
        <p:txBody>
          <a:bodyPr vert="horz" lIns="91440" tIns="45720" rIns="91440" bIns="45720" rtlCol="0" anchor="ctr"/>
          <a:lstStyle>
            <a:lvl1pPr algn="l">
              <a:defRPr sz="1440">
                <a:solidFill>
                  <a:schemeClr val="tx1">
                    <a:tint val="75000"/>
                  </a:schemeClr>
                </a:solidFill>
              </a:defRPr>
            </a:lvl1pPr>
          </a:lstStyle>
          <a:p>
            <a:fld id="{10D06D4A-7EEB-4625-89F0-3086688A2AF5}" type="datetime1">
              <a:rPr lang="es-CO" smtClean="0"/>
              <a:t>24/05/2023</a:t>
            </a:fld>
            <a:endParaRPr lang="es-CO"/>
          </a:p>
        </p:txBody>
      </p:sp>
      <p:sp>
        <p:nvSpPr>
          <p:cNvPr id="5" name="4 Marcador de pie de página"/>
          <p:cNvSpPr>
            <a:spLocks noGrp="1"/>
          </p:cNvSpPr>
          <p:nvPr>
            <p:ph type="ftr" sz="quarter" idx="3"/>
          </p:nvPr>
        </p:nvSpPr>
        <p:spPr>
          <a:xfrm>
            <a:off x="4165600" y="6356352"/>
            <a:ext cx="3860800" cy="365125"/>
          </a:xfrm>
          <a:prstGeom prst="rect">
            <a:avLst/>
          </a:prstGeom>
        </p:spPr>
        <p:txBody>
          <a:bodyPr vert="horz" lIns="91440" tIns="45720" rIns="91440" bIns="45720" rtlCol="0" anchor="ctr"/>
          <a:lstStyle>
            <a:lvl1pPr algn="ctr">
              <a:defRPr sz="144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8737600" y="6356352"/>
            <a:ext cx="2844800" cy="365125"/>
          </a:xfrm>
          <a:prstGeom prst="rect">
            <a:avLst/>
          </a:prstGeom>
        </p:spPr>
        <p:txBody>
          <a:bodyPr vert="horz" lIns="91440" tIns="45720" rIns="91440" bIns="45720" rtlCol="0" anchor="ctr"/>
          <a:lstStyle>
            <a:lvl1pPr algn="r">
              <a:defRPr sz="1440">
                <a:solidFill>
                  <a:schemeClr val="tx1">
                    <a:tint val="75000"/>
                  </a:schemeClr>
                </a:solidFill>
              </a:defRPr>
            </a:lvl1pPr>
          </a:lstStyle>
          <a:p>
            <a:fld id="{E1CBDB96-1D66-4D7F-807A-339B87EA2EC1}" type="slidenum">
              <a:rPr lang="es-CO" smtClean="0"/>
              <a:t>‹Nº›</a:t>
            </a:fld>
            <a:endParaRPr lang="es-CO"/>
          </a:p>
        </p:txBody>
      </p:sp>
    </p:spTree>
    <p:extLst>
      <p:ext uri="{BB962C8B-B14F-4D97-AF65-F5344CB8AC3E}">
        <p14:creationId xmlns:p14="http://schemas.microsoft.com/office/powerpoint/2010/main" val="2771221212"/>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hf hdr="0" ftr="0" dt="0"/>
  <p:txStyles>
    <p:titleStyle>
      <a:lvl1pPr algn="ctr" defTabSz="1097280" rtl="0" eaLnBrk="1" latinLnBrk="0" hangingPunct="1">
        <a:spcBef>
          <a:spcPct val="0"/>
        </a:spcBef>
        <a:buNone/>
        <a:defRPr sz="5280" kern="1200">
          <a:solidFill>
            <a:schemeClr val="tx1"/>
          </a:solidFill>
          <a:latin typeface="+mj-lt"/>
          <a:ea typeface="+mj-ea"/>
          <a:cs typeface="+mj-cs"/>
        </a:defRPr>
      </a:lvl1pPr>
    </p:titleStyle>
    <p:bodyStyle>
      <a:lvl1pPr marL="411480" indent="-411480" algn="l" defTabSz="1097280" rtl="0" eaLnBrk="1" latinLnBrk="0" hangingPunct="1">
        <a:spcBef>
          <a:spcPct val="20000"/>
        </a:spcBef>
        <a:buFont typeface="Arial" panose="020B0604020202020204" pitchFamily="34" charset="0"/>
        <a:buChar char="•"/>
        <a:defRPr sz="3840" kern="1200">
          <a:solidFill>
            <a:schemeClr val="tx1"/>
          </a:solidFill>
          <a:latin typeface="+mn-lt"/>
          <a:ea typeface="+mn-ea"/>
          <a:cs typeface="+mn-cs"/>
        </a:defRPr>
      </a:lvl1pPr>
      <a:lvl2pPr marL="891540" indent="-342900" algn="l" defTabSz="1097280" rtl="0" eaLnBrk="1" latinLnBrk="0" hangingPunct="1">
        <a:spcBef>
          <a:spcPct val="20000"/>
        </a:spcBef>
        <a:buFont typeface="Arial" panose="020B0604020202020204" pitchFamily="34" charset="0"/>
        <a:buChar char="–"/>
        <a:defRPr sz="3360" kern="1200">
          <a:solidFill>
            <a:schemeClr val="tx1"/>
          </a:solidFill>
          <a:latin typeface="+mn-lt"/>
          <a:ea typeface="+mn-ea"/>
          <a:cs typeface="+mn-cs"/>
        </a:defRPr>
      </a:lvl2pPr>
      <a:lvl3pPr marL="1371600" indent="-274320" algn="l" defTabSz="1097280" rtl="0" eaLnBrk="1" latinLnBrk="0" hangingPunct="1">
        <a:spcBef>
          <a:spcPct val="20000"/>
        </a:spcBef>
        <a:buFont typeface="Arial" panose="020B0604020202020204" pitchFamily="34" charset="0"/>
        <a:buChar char="•"/>
        <a:defRPr sz="2880" kern="1200">
          <a:solidFill>
            <a:schemeClr val="tx1"/>
          </a:solidFill>
          <a:latin typeface="+mn-lt"/>
          <a:ea typeface="+mn-ea"/>
          <a:cs typeface="+mn-cs"/>
        </a:defRPr>
      </a:lvl3pPr>
      <a:lvl4pPr marL="192024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4pPr>
      <a:lvl5pPr marL="246888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5pPr>
      <a:lvl6pPr marL="301752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6pPr>
      <a:lvl7pPr marL="356616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7pPr>
      <a:lvl8pPr marL="411480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8pPr>
      <a:lvl9pPr marL="4663440" indent="-274320" algn="l" defTabSz="109728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9pPr>
    </p:bodyStyle>
    <p:otherStyle>
      <a:defPPr>
        <a:defRPr lang="es-CO"/>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1.png"/><Relationship Id="rId3" Type="http://schemas.openxmlformats.org/officeDocument/2006/relationships/slide" Target="slide22.xml"/><Relationship Id="rId7" Type="http://schemas.openxmlformats.org/officeDocument/2006/relationships/slide" Target="slide15.xml"/><Relationship Id="rId12"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slide" Target="slide16.xml"/><Relationship Id="rId5" Type="http://schemas.openxmlformats.org/officeDocument/2006/relationships/slide" Target="slide14.xml"/><Relationship Id="rId10" Type="http://schemas.openxmlformats.org/officeDocument/2006/relationships/image" Target="../media/image9.png"/><Relationship Id="rId4" Type="http://schemas.openxmlformats.org/officeDocument/2006/relationships/image" Target="../media/image6.png"/><Relationship Id="rId9" Type="http://schemas.openxmlformats.org/officeDocument/2006/relationships/slide" Target="slide23.xml"/><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3.png"/><Relationship Id="rId18" Type="http://schemas.openxmlformats.org/officeDocument/2006/relationships/image" Target="../media/image28.jpeg"/><Relationship Id="rId26" Type="http://schemas.openxmlformats.org/officeDocument/2006/relationships/image" Target="../media/image36.png"/><Relationship Id="rId3" Type="http://schemas.openxmlformats.org/officeDocument/2006/relationships/image" Target="../media/image14.png"/><Relationship Id="rId21" Type="http://schemas.openxmlformats.org/officeDocument/2006/relationships/image" Target="../media/image31.png"/><Relationship Id="rId7" Type="http://schemas.openxmlformats.org/officeDocument/2006/relationships/image" Target="../media/image18.png"/><Relationship Id="rId12" Type="http://schemas.openxmlformats.org/officeDocument/2006/relationships/image" Target="../media/image22.png"/><Relationship Id="rId17" Type="http://schemas.openxmlformats.org/officeDocument/2006/relationships/image" Target="../media/image27.png"/><Relationship Id="rId25" Type="http://schemas.openxmlformats.org/officeDocument/2006/relationships/image" Target="../media/image35.png"/><Relationship Id="rId2" Type="http://schemas.openxmlformats.org/officeDocument/2006/relationships/image" Target="../media/image13.png"/><Relationship Id="rId16" Type="http://schemas.openxmlformats.org/officeDocument/2006/relationships/image" Target="../media/image26.png"/><Relationship Id="rId20" Type="http://schemas.openxmlformats.org/officeDocument/2006/relationships/image" Target="../media/image30.jpeg"/><Relationship Id="rId29"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1.png"/><Relationship Id="rId24" Type="http://schemas.openxmlformats.org/officeDocument/2006/relationships/image" Target="../media/image34.jpeg"/><Relationship Id="rId5" Type="http://schemas.openxmlformats.org/officeDocument/2006/relationships/image" Target="../media/image16.png"/><Relationship Id="rId15" Type="http://schemas.openxmlformats.org/officeDocument/2006/relationships/image" Target="../media/image25.png"/><Relationship Id="rId23" Type="http://schemas.openxmlformats.org/officeDocument/2006/relationships/image" Target="../media/image33.jpeg"/><Relationship Id="rId28" Type="http://schemas.openxmlformats.org/officeDocument/2006/relationships/image" Target="../media/image38.png"/><Relationship Id="rId10" Type="http://schemas.openxmlformats.org/officeDocument/2006/relationships/slide" Target="slide6.xml"/><Relationship Id="rId19" Type="http://schemas.openxmlformats.org/officeDocument/2006/relationships/image" Target="../media/image29.jpeg"/><Relationship Id="rId4" Type="http://schemas.openxmlformats.org/officeDocument/2006/relationships/image" Target="../media/image15.png"/><Relationship Id="rId9" Type="http://schemas.openxmlformats.org/officeDocument/2006/relationships/image" Target="../media/image20.png"/><Relationship Id="rId14" Type="http://schemas.openxmlformats.org/officeDocument/2006/relationships/image" Target="../media/image24.jpeg"/><Relationship Id="rId22" Type="http://schemas.openxmlformats.org/officeDocument/2006/relationships/image" Target="../media/image32.png"/><Relationship Id="rId27" Type="http://schemas.openxmlformats.org/officeDocument/2006/relationships/image" Target="../media/image37.png"/></Relationships>
</file>

<file path=ppt/slides/_rels/slide5.xml.rels><?xml version="1.0" encoding="UTF-8" standalone="yes"?>
<Relationships xmlns="http://schemas.openxmlformats.org/package/2006/relationships"><Relationship Id="rId13" Type="http://schemas.openxmlformats.org/officeDocument/2006/relationships/image" Target="../media/image45.png"/><Relationship Id="rId18" Type="http://schemas.openxmlformats.org/officeDocument/2006/relationships/image" Target="../media/image50.png"/><Relationship Id="rId26" Type="http://schemas.openxmlformats.org/officeDocument/2006/relationships/image" Target="../media/image28.jpeg"/><Relationship Id="rId39" Type="http://schemas.openxmlformats.org/officeDocument/2006/relationships/slide" Target="slide2.xml"/><Relationship Id="rId21" Type="http://schemas.openxmlformats.org/officeDocument/2006/relationships/image" Target="../media/image53.png"/><Relationship Id="rId34" Type="http://schemas.openxmlformats.org/officeDocument/2006/relationships/image" Target="../media/image60.png"/><Relationship Id="rId42" Type="http://schemas.openxmlformats.org/officeDocument/2006/relationships/image" Target="../media/image67.png"/><Relationship Id="rId47" Type="http://schemas.openxmlformats.org/officeDocument/2006/relationships/image" Target="../media/image71.jpeg"/><Relationship Id="rId50" Type="http://schemas.openxmlformats.org/officeDocument/2006/relationships/image" Target="../media/image74.png"/><Relationship Id="rId55" Type="http://schemas.openxmlformats.org/officeDocument/2006/relationships/image" Target="../media/image79.png"/><Relationship Id="rId7" Type="http://schemas.openxmlformats.org/officeDocument/2006/relationships/image" Target="../media/image40.jpeg"/><Relationship Id="rId2" Type="http://schemas.openxmlformats.org/officeDocument/2006/relationships/slideLayout" Target="../slideLayouts/slideLayout2.xml"/><Relationship Id="rId16" Type="http://schemas.openxmlformats.org/officeDocument/2006/relationships/image" Target="../media/image48.png"/><Relationship Id="rId29" Type="http://schemas.openxmlformats.org/officeDocument/2006/relationships/image" Target="../media/image33.jpeg"/><Relationship Id="rId11" Type="http://schemas.openxmlformats.org/officeDocument/2006/relationships/image" Target="../media/image43.png"/><Relationship Id="rId24" Type="http://schemas.openxmlformats.org/officeDocument/2006/relationships/image" Target="../media/image56.jpeg"/><Relationship Id="rId32" Type="http://schemas.openxmlformats.org/officeDocument/2006/relationships/image" Target="../media/image17.png"/><Relationship Id="rId37" Type="http://schemas.openxmlformats.org/officeDocument/2006/relationships/image" Target="../media/image63.jpeg"/><Relationship Id="rId40" Type="http://schemas.openxmlformats.org/officeDocument/2006/relationships/image" Target="../media/image65.png"/><Relationship Id="rId45" Type="http://schemas.openxmlformats.org/officeDocument/2006/relationships/image" Target="../media/image38.png"/><Relationship Id="rId53" Type="http://schemas.openxmlformats.org/officeDocument/2006/relationships/image" Target="../media/image77.png"/><Relationship Id="rId58" Type="http://schemas.openxmlformats.org/officeDocument/2006/relationships/image" Target="../media/image82.png"/><Relationship Id="rId5" Type="http://schemas.openxmlformats.org/officeDocument/2006/relationships/slide" Target="slide15.xml"/><Relationship Id="rId19" Type="http://schemas.openxmlformats.org/officeDocument/2006/relationships/image" Target="../media/image51.jpeg"/><Relationship Id="rId4" Type="http://schemas.openxmlformats.org/officeDocument/2006/relationships/slide" Target="slide14.xml"/><Relationship Id="rId9" Type="http://schemas.openxmlformats.org/officeDocument/2006/relationships/image" Target="../media/image41.png"/><Relationship Id="rId14" Type="http://schemas.openxmlformats.org/officeDocument/2006/relationships/image" Target="../media/image46.jpg"/><Relationship Id="rId22" Type="http://schemas.openxmlformats.org/officeDocument/2006/relationships/image" Target="../media/image54.png"/><Relationship Id="rId27" Type="http://schemas.openxmlformats.org/officeDocument/2006/relationships/image" Target="../media/image58.gif"/><Relationship Id="rId30" Type="http://schemas.openxmlformats.org/officeDocument/2006/relationships/image" Target="../media/image30.jpeg"/><Relationship Id="rId35" Type="http://schemas.openxmlformats.org/officeDocument/2006/relationships/image" Target="../media/image61.png"/><Relationship Id="rId43" Type="http://schemas.openxmlformats.org/officeDocument/2006/relationships/image" Target="../media/image68.png"/><Relationship Id="rId48" Type="http://schemas.openxmlformats.org/officeDocument/2006/relationships/image" Target="../media/image72.png"/><Relationship Id="rId56" Type="http://schemas.openxmlformats.org/officeDocument/2006/relationships/image" Target="../media/image80.png"/><Relationship Id="rId8" Type="http://schemas.openxmlformats.org/officeDocument/2006/relationships/image" Target="../media/image18.png"/><Relationship Id="rId51" Type="http://schemas.openxmlformats.org/officeDocument/2006/relationships/image" Target="../media/image75.png"/><Relationship Id="rId3" Type="http://schemas.openxmlformats.org/officeDocument/2006/relationships/notesSlide" Target="../notesSlides/notesSlide1.xml"/><Relationship Id="rId12" Type="http://schemas.openxmlformats.org/officeDocument/2006/relationships/image" Target="../media/image44.jpeg"/><Relationship Id="rId17" Type="http://schemas.openxmlformats.org/officeDocument/2006/relationships/image" Target="../media/image49.jpeg"/><Relationship Id="rId25" Type="http://schemas.openxmlformats.org/officeDocument/2006/relationships/image" Target="../media/image57.gif"/><Relationship Id="rId33" Type="http://schemas.openxmlformats.org/officeDocument/2006/relationships/image" Target="../media/image59.png"/><Relationship Id="rId38" Type="http://schemas.openxmlformats.org/officeDocument/2006/relationships/image" Target="../media/image64.png"/><Relationship Id="rId46" Type="http://schemas.openxmlformats.org/officeDocument/2006/relationships/image" Target="../media/image70.png"/><Relationship Id="rId59" Type="http://schemas.openxmlformats.org/officeDocument/2006/relationships/image" Target="../media/image83.png"/><Relationship Id="rId20" Type="http://schemas.openxmlformats.org/officeDocument/2006/relationships/image" Target="../media/image52.png"/><Relationship Id="rId41" Type="http://schemas.openxmlformats.org/officeDocument/2006/relationships/image" Target="../media/image66.svg"/><Relationship Id="rId54" Type="http://schemas.openxmlformats.org/officeDocument/2006/relationships/image" Target="../media/image78.png"/><Relationship Id="rId1" Type="http://schemas.openxmlformats.org/officeDocument/2006/relationships/tags" Target="../tags/tag1.xml"/><Relationship Id="rId6" Type="http://schemas.openxmlformats.org/officeDocument/2006/relationships/image" Target="../media/image35.png"/><Relationship Id="rId15" Type="http://schemas.openxmlformats.org/officeDocument/2006/relationships/image" Target="../media/image47.gif"/><Relationship Id="rId23" Type="http://schemas.openxmlformats.org/officeDocument/2006/relationships/image" Target="../media/image55.png"/><Relationship Id="rId28" Type="http://schemas.openxmlformats.org/officeDocument/2006/relationships/image" Target="../media/image29.jpeg"/><Relationship Id="rId36" Type="http://schemas.openxmlformats.org/officeDocument/2006/relationships/image" Target="../media/image62.png"/><Relationship Id="rId49" Type="http://schemas.openxmlformats.org/officeDocument/2006/relationships/image" Target="../media/image73.png"/><Relationship Id="rId57" Type="http://schemas.openxmlformats.org/officeDocument/2006/relationships/image" Target="../media/image81.png"/><Relationship Id="rId10" Type="http://schemas.openxmlformats.org/officeDocument/2006/relationships/image" Target="../media/image42.png"/><Relationship Id="rId31" Type="http://schemas.openxmlformats.org/officeDocument/2006/relationships/image" Target="../media/image15.png"/><Relationship Id="rId44" Type="http://schemas.openxmlformats.org/officeDocument/2006/relationships/image" Target="../media/image69.png"/><Relationship Id="rId52" Type="http://schemas.openxmlformats.org/officeDocument/2006/relationships/image" Target="../media/image76.png"/><Relationship Id="rId60" Type="http://schemas.openxmlformats.org/officeDocument/2006/relationships/image" Target="../media/image84.png"/></Relationships>
</file>

<file path=ppt/slides/_rels/slide6.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86.png"/><Relationship Id="rId7" Type="http://schemas.openxmlformats.org/officeDocument/2006/relationships/image" Target="../media/image78.png"/><Relationship Id="rId2" Type="http://schemas.openxmlformats.org/officeDocument/2006/relationships/image" Target="../media/image85.png"/><Relationship Id="rId1" Type="http://schemas.openxmlformats.org/officeDocument/2006/relationships/slideLayout" Target="../slideLayouts/slideLayout2.xml"/><Relationship Id="rId6" Type="http://schemas.openxmlformats.org/officeDocument/2006/relationships/image" Target="../media/image76.png"/><Relationship Id="rId11" Type="http://schemas.openxmlformats.org/officeDocument/2006/relationships/image" Target="../media/image89.png"/><Relationship Id="rId5" Type="http://schemas.openxmlformats.org/officeDocument/2006/relationships/image" Target="../media/image79.png"/><Relationship Id="rId10" Type="http://schemas.openxmlformats.org/officeDocument/2006/relationships/image" Target="../media/image88.png"/><Relationship Id="rId4" Type="http://schemas.openxmlformats.org/officeDocument/2006/relationships/image" Target="../media/image57.gif"/><Relationship Id="rId9" Type="http://schemas.openxmlformats.org/officeDocument/2006/relationships/image" Target="../media/image87.pn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png"/><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jpe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4.png"/><Relationship Id="rId7" Type="http://schemas.openxmlformats.org/officeDocument/2006/relationships/image" Target="../media/image98.png"/><Relationship Id="rId2" Type="http://schemas.openxmlformats.org/officeDocument/2006/relationships/notesSlide" Target="../notesSlides/notesSlide3.xml"/><Relationship Id="rId1" Type="http://schemas.openxmlformats.org/officeDocument/2006/relationships/slideLayout" Target="../slideLayouts/slideLayout23.xml"/><Relationship Id="rId6" Type="http://schemas.openxmlformats.org/officeDocument/2006/relationships/image" Target="../media/image97.png"/><Relationship Id="rId5" Type="http://schemas.openxmlformats.org/officeDocument/2006/relationships/image" Target="../media/image96.png"/><Relationship Id="rId10" Type="http://schemas.openxmlformats.org/officeDocument/2006/relationships/image" Target="../media/image101.png"/><Relationship Id="rId4" Type="http://schemas.openxmlformats.org/officeDocument/2006/relationships/image" Target="../media/image95.png"/><Relationship Id="rId9" Type="http://schemas.openxmlformats.org/officeDocument/2006/relationships/image" Target="../media/image100.png"/></Relationships>
</file>

<file path=ppt/slides/_rels/slide14.xml.rels><?xml version="1.0" encoding="UTF-8" standalone="yes"?>
<Relationships xmlns="http://schemas.openxmlformats.org/package/2006/relationships"><Relationship Id="rId3" Type="http://schemas.openxmlformats.org/officeDocument/2006/relationships/image" Target="../media/image103.jpeg"/><Relationship Id="rId7" Type="http://schemas.openxmlformats.org/officeDocument/2006/relationships/image" Target="../media/image106.png"/><Relationship Id="rId2" Type="http://schemas.openxmlformats.org/officeDocument/2006/relationships/image" Target="../media/image102.jpeg"/><Relationship Id="rId1" Type="http://schemas.openxmlformats.org/officeDocument/2006/relationships/slideLayout" Target="../slideLayouts/slideLayout12.xml"/><Relationship Id="rId6" Type="http://schemas.openxmlformats.org/officeDocument/2006/relationships/slide" Target="slide3.xml"/><Relationship Id="rId5" Type="http://schemas.openxmlformats.org/officeDocument/2006/relationships/image" Target="../media/image105.jpeg"/><Relationship Id="rId4" Type="http://schemas.openxmlformats.org/officeDocument/2006/relationships/image" Target="../media/image104.jpeg"/></Relationships>
</file>

<file path=ppt/slides/_rels/slide15.xml.rels><?xml version="1.0" encoding="UTF-8" standalone="yes"?>
<Relationships xmlns="http://schemas.openxmlformats.org/package/2006/relationships"><Relationship Id="rId3" Type="http://schemas.openxmlformats.org/officeDocument/2006/relationships/image" Target="../media/image108.jpeg"/><Relationship Id="rId7" Type="http://schemas.openxmlformats.org/officeDocument/2006/relationships/image" Target="../media/image106.png"/><Relationship Id="rId2" Type="http://schemas.openxmlformats.org/officeDocument/2006/relationships/image" Target="../media/image107.jpeg"/><Relationship Id="rId1" Type="http://schemas.openxmlformats.org/officeDocument/2006/relationships/slideLayout" Target="../slideLayouts/slideLayout12.xml"/><Relationship Id="rId6" Type="http://schemas.openxmlformats.org/officeDocument/2006/relationships/slide" Target="slide3.xml"/><Relationship Id="rId5" Type="http://schemas.openxmlformats.org/officeDocument/2006/relationships/image" Target="../media/image110.jpeg"/><Relationship Id="rId4" Type="http://schemas.openxmlformats.org/officeDocument/2006/relationships/image" Target="../media/image109.jpeg"/></Relationships>
</file>

<file path=ppt/slides/_rels/slide16.xml.rels><?xml version="1.0" encoding="UTF-8" standalone="yes"?>
<Relationships xmlns="http://schemas.openxmlformats.org/package/2006/relationships"><Relationship Id="rId8" Type="http://schemas.openxmlformats.org/officeDocument/2006/relationships/image" Target="../media/image106.png"/><Relationship Id="rId3" Type="http://schemas.openxmlformats.org/officeDocument/2006/relationships/image" Target="../media/image111.jpeg"/><Relationship Id="rId7" Type="http://schemas.openxmlformats.org/officeDocument/2006/relationships/slide" Target="slide3.xml"/><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114.jpeg"/><Relationship Id="rId5" Type="http://schemas.openxmlformats.org/officeDocument/2006/relationships/image" Target="../media/image113.jpeg"/><Relationship Id="rId4" Type="http://schemas.openxmlformats.org/officeDocument/2006/relationships/image" Target="../media/image112.jpeg"/></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image" Target="../media/image115.png"/><Relationship Id="rId7" Type="http://schemas.openxmlformats.org/officeDocument/2006/relationships/image" Target="../media/image118.emf"/><Relationship Id="rId2" Type="http://schemas.openxmlformats.org/officeDocument/2006/relationships/notesSlide" Target="../notesSlides/notesSlide5.xml"/><Relationship Id="rId1" Type="http://schemas.openxmlformats.org/officeDocument/2006/relationships/slideLayout" Target="../slideLayouts/slideLayout23.xml"/><Relationship Id="rId6" Type="http://schemas.openxmlformats.org/officeDocument/2006/relationships/oleObject" Target="../embeddings/oleObject1.bin"/><Relationship Id="rId5" Type="http://schemas.openxmlformats.org/officeDocument/2006/relationships/image" Target="../media/image117.emf"/><Relationship Id="rId10" Type="http://schemas.openxmlformats.org/officeDocument/2006/relationships/image" Target="../media/image120.png"/><Relationship Id="rId4" Type="http://schemas.openxmlformats.org/officeDocument/2006/relationships/image" Target="../media/image116.png"/><Relationship Id="rId9" Type="http://schemas.openxmlformats.org/officeDocument/2006/relationships/image" Target="../media/image119.emf"/></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8" Type="http://schemas.openxmlformats.org/officeDocument/2006/relationships/image" Target="../media/image126.svg"/><Relationship Id="rId3" Type="http://schemas.openxmlformats.org/officeDocument/2006/relationships/image" Target="../media/image121.png"/><Relationship Id="rId7" Type="http://schemas.openxmlformats.org/officeDocument/2006/relationships/image" Target="../media/image125.png"/><Relationship Id="rId12" Type="http://schemas.openxmlformats.org/officeDocument/2006/relationships/image" Target="../media/image130.svg"/><Relationship Id="rId2" Type="http://schemas.openxmlformats.org/officeDocument/2006/relationships/notesSlide" Target="../notesSlides/notesSlide7.xml"/><Relationship Id="rId1" Type="http://schemas.openxmlformats.org/officeDocument/2006/relationships/slideLayout" Target="../slideLayouts/slideLayout23.xml"/><Relationship Id="rId6" Type="http://schemas.openxmlformats.org/officeDocument/2006/relationships/image" Target="../media/image124.svg"/><Relationship Id="rId11" Type="http://schemas.openxmlformats.org/officeDocument/2006/relationships/image" Target="../media/image129.png"/><Relationship Id="rId5" Type="http://schemas.openxmlformats.org/officeDocument/2006/relationships/image" Target="../media/image123.png"/><Relationship Id="rId10" Type="http://schemas.openxmlformats.org/officeDocument/2006/relationships/image" Target="../media/image128.svg"/><Relationship Id="rId4" Type="http://schemas.openxmlformats.org/officeDocument/2006/relationships/image" Target="../media/image122.svg"/><Relationship Id="rId9" Type="http://schemas.openxmlformats.org/officeDocument/2006/relationships/image" Target="../media/image127.png"/></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image" Target="../media/image13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33.jpeg"/><Relationship Id="rId1" Type="http://schemas.openxmlformats.org/officeDocument/2006/relationships/slideLayout" Target="../slideLayouts/slideLayout1.xml"/><Relationship Id="rId4" Type="http://schemas.openxmlformats.org/officeDocument/2006/relationships/image" Target="../media/image106.png"/></Relationships>
</file>

<file path=ppt/slides/_rels/slide2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34.jpeg"/><Relationship Id="rId1" Type="http://schemas.openxmlformats.org/officeDocument/2006/relationships/slideLayout" Target="../slideLayouts/slideLayout1.xml"/><Relationship Id="rId4" Type="http://schemas.openxmlformats.org/officeDocument/2006/relationships/image" Target="../media/image106.png"/></Relationships>
</file>

<file path=ppt/slides/_rels/slide24.xml.rels><?xml version="1.0" encoding="UTF-8" standalone="yes"?>
<Relationships xmlns="http://schemas.openxmlformats.org/package/2006/relationships"><Relationship Id="rId2" Type="http://schemas.openxmlformats.org/officeDocument/2006/relationships/image" Target="../media/image13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mailto:echaparro@lisim.com" TargetMode="External"/><Relationship Id="rId2" Type="http://schemas.openxmlformats.org/officeDocument/2006/relationships/image" Target="../media/image140.jfif"/><Relationship Id="rId1" Type="http://schemas.openxmlformats.org/officeDocument/2006/relationships/slideLayout" Target="../slideLayouts/slideLayout2.xml"/><Relationship Id="rId5" Type="http://schemas.openxmlformats.org/officeDocument/2006/relationships/hyperlink" Target="http://www.lisim.com/" TargetMode="External"/><Relationship Id="rId4" Type="http://schemas.openxmlformats.org/officeDocument/2006/relationships/image" Target="../media/image1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 name="Picture 2" descr="Picture 2"/>
          <p:cNvPicPr>
            <a:picLocks noChangeAspect="1"/>
          </p:cNvPicPr>
          <p:nvPr/>
        </p:nvPicPr>
        <p:blipFill>
          <a:blip r:embed="rId2"/>
          <a:stretch>
            <a:fillRect/>
          </a:stretch>
        </p:blipFill>
        <p:spPr>
          <a:xfrm flipH="1">
            <a:off x="6114986" y="-104073"/>
            <a:ext cx="6057783" cy="7715817"/>
          </a:xfrm>
          <a:prstGeom prst="rect">
            <a:avLst/>
          </a:prstGeom>
          <a:ln w="12700">
            <a:miter lim="400000"/>
          </a:ln>
        </p:spPr>
      </p:pic>
      <p:pic>
        <p:nvPicPr>
          <p:cNvPr id="212" name="Picture 2" descr="Picture 2"/>
          <p:cNvPicPr>
            <a:picLocks noChangeAspect="1"/>
          </p:cNvPicPr>
          <p:nvPr/>
        </p:nvPicPr>
        <p:blipFill>
          <a:blip r:embed="rId2"/>
          <a:stretch>
            <a:fillRect/>
          </a:stretch>
        </p:blipFill>
        <p:spPr>
          <a:xfrm>
            <a:off x="0" y="0"/>
            <a:ext cx="6057783" cy="7715816"/>
          </a:xfrm>
          <a:prstGeom prst="rect">
            <a:avLst/>
          </a:prstGeom>
          <a:ln w="12700">
            <a:miter lim="400000"/>
          </a:ln>
        </p:spPr>
      </p:pic>
      <p:pic>
        <p:nvPicPr>
          <p:cNvPr id="213" name="Imagen 3" descr="Imagen 3"/>
          <p:cNvPicPr>
            <a:picLocks noChangeAspect="1"/>
          </p:cNvPicPr>
          <p:nvPr/>
        </p:nvPicPr>
        <p:blipFill>
          <a:blip r:embed="rId3"/>
          <a:stretch>
            <a:fillRect/>
          </a:stretch>
        </p:blipFill>
        <p:spPr>
          <a:xfrm>
            <a:off x="3052083" y="2169000"/>
            <a:ext cx="6087835" cy="2520000"/>
          </a:xfrm>
          <a:prstGeom prst="rect">
            <a:avLst/>
          </a:prstGeom>
          <a:ln w="12700">
            <a:miter lim="400000"/>
          </a:ln>
        </p:spPr>
      </p:pic>
      <p:sp>
        <p:nvSpPr>
          <p:cNvPr id="214" name="Rectángulo"/>
          <p:cNvSpPr/>
          <p:nvPr/>
        </p:nvSpPr>
        <p:spPr>
          <a:xfrm>
            <a:off x="-109184" y="5418159"/>
            <a:ext cx="12333932" cy="941955"/>
          </a:xfrm>
          <a:prstGeom prst="rect">
            <a:avLst/>
          </a:prstGeom>
          <a:solidFill>
            <a:srgbClr val="FF6600"/>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dirty="0"/>
          </a:p>
        </p:txBody>
      </p:sp>
      <p:sp>
        <p:nvSpPr>
          <p:cNvPr id="2" name="1 Marcador de número de diapositiva"/>
          <p:cNvSpPr>
            <a:spLocks noGrp="1"/>
          </p:cNvSpPr>
          <p:nvPr>
            <p:ph type="sldNum" sz="quarter" idx="2"/>
          </p:nvPr>
        </p:nvSpPr>
        <p:spPr/>
        <p:txBody>
          <a:bodyPr/>
          <a:lstStyle/>
          <a:p>
            <a:fld id="{86CB4B4D-7CA3-9044-876B-883B54F8677D}" type="slidenum">
              <a:rPr lang="es-ES" smtClean="0"/>
              <a:t>1</a:t>
            </a:fld>
            <a:endParaRPr lang="es-ES" dirty="0"/>
          </a:p>
        </p:txBody>
      </p:sp>
      <p:pic>
        <p:nvPicPr>
          <p:cNvPr id="4" name="Imagen 3" descr="Logotipo&#10;&#10;Descripción generada automáticamente">
            <a:extLst>
              <a:ext uri="{FF2B5EF4-FFF2-40B4-BE49-F238E27FC236}">
                <a16:creationId xmlns:a16="http://schemas.microsoft.com/office/drawing/2014/main" id="{34440D5B-C58D-4B46-8065-564632A5BA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203" y="-409714"/>
            <a:ext cx="2449529" cy="2449529"/>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9" name="Picture 2" descr="Picture 2"/>
          <p:cNvPicPr>
            <a:picLocks noChangeAspect="1"/>
          </p:cNvPicPr>
          <p:nvPr/>
        </p:nvPicPr>
        <p:blipFill>
          <a:blip r:embed="rId2"/>
          <a:srcRect l="15" b="35395"/>
          <a:stretch>
            <a:fillRect/>
          </a:stretch>
        </p:blipFill>
        <p:spPr>
          <a:xfrm>
            <a:off x="1793" y="0"/>
            <a:ext cx="12188378" cy="6858000"/>
          </a:xfrm>
          <a:prstGeom prst="rect">
            <a:avLst/>
          </a:prstGeom>
          <a:ln w="12700">
            <a:miter lim="400000"/>
          </a:ln>
        </p:spPr>
      </p:pic>
      <p:sp>
        <p:nvSpPr>
          <p:cNvPr id="220" name="4 Rectángulo"/>
          <p:cNvSpPr/>
          <p:nvPr/>
        </p:nvSpPr>
        <p:spPr>
          <a:xfrm>
            <a:off x="1793" y="1"/>
            <a:ext cx="12188378" cy="5968382"/>
          </a:xfrm>
          <a:prstGeom prst="rect">
            <a:avLst/>
          </a:prstGeom>
          <a:solidFill>
            <a:srgbClr val="7F7F7F">
              <a:alpha val="43922"/>
            </a:srgbClr>
          </a:solidFill>
          <a:ln w="12700">
            <a:miter lim="400000"/>
          </a:ln>
        </p:spPr>
        <p:txBody>
          <a:bodyPr lIns="45719" rIns="45719" anchor="ctr"/>
          <a:lstStyle/>
          <a:p>
            <a:pPr algn="ctr">
              <a:defRPr>
                <a:solidFill>
                  <a:srgbClr val="FFFFFF"/>
                </a:solidFill>
              </a:defRPr>
            </a:pPr>
            <a:endParaRPr dirty="0"/>
          </a:p>
        </p:txBody>
      </p:sp>
      <p:sp>
        <p:nvSpPr>
          <p:cNvPr id="222" name="5 CuadroTexto"/>
          <p:cNvSpPr txBox="1"/>
          <p:nvPr/>
        </p:nvSpPr>
        <p:spPr>
          <a:xfrm>
            <a:off x="-1" y="320986"/>
            <a:ext cx="3610099" cy="523220"/>
          </a:xfrm>
          <a:prstGeom prst="rect">
            <a:avLst/>
          </a:prstGeom>
          <a:solidFill>
            <a:srgbClr val="002060"/>
          </a:solid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r">
              <a:defRPr sz="2800" b="1">
                <a:solidFill>
                  <a:srgbClr val="FFFFFF"/>
                </a:solidFill>
              </a:defRPr>
            </a:lvl1pPr>
          </a:lstStyle>
          <a:p>
            <a:pPr algn="ctr"/>
            <a:r>
              <a:rPr lang="es-CO" dirty="0"/>
              <a:t>¿Quiénes somos?</a:t>
            </a:r>
            <a:endParaRPr dirty="0"/>
          </a:p>
        </p:txBody>
      </p:sp>
      <p:sp>
        <p:nvSpPr>
          <p:cNvPr id="10" name="2 Marcador de contenido"/>
          <p:cNvSpPr txBox="1">
            <a:spLocks/>
          </p:cNvSpPr>
          <p:nvPr/>
        </p:nvSpPr>
        <p:spPr>
          <a:xfrm>
            <a:off x="2470245" y="1247593"/>
            <a:ext cx="9719925" cy="1429054"/>
          </a:xfrm>
          <a:prstGeom prst="rect">
            <a:avLst/>
          </a:prstGeom>
          <a:solidFill>
            <a:srgbClr val="002060">
              <a:alpha val="69804"/>
            </a:srgbClr>
          </a:solid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9pPr>
          </a:lstStyle>
          <a:p>
            <a:pPr marL="0" indent="0" algn="ctr">
              <a:buSzTx/>
              <a:buFont typeface="Arial"/>
              <a:buNone/>
              <a:defRPr sz="2000" b="1">
                <a:solidFill>
                  <a:srgbClr val="FF6600"/>
                </a:solidFill>
              </a:defRPr>
            </a:pPr>
            <a:endParaRPr lang="es-ES" sz="2000" b="1" dirty="0">
              <a:solidFill>
                <a:srgbClr val="FFFFFF"/>
              </a:solidFill>
            </a:endParaRPr>
          </a:p>
        </p:txBody>
      </p:sp>
      <p:sp>
        <p:nvSpPr>
          <p:cNvPr id="2" name="1 CuadroTexto"/>
          <p:cNvSpPr txBox="1"/>
          <p:nvPr/>
        </p:nvSpPr>
        <p:spPr>
          <a:xfrm>
            <a:off x="2833270" y="1454289"/>
            <a:ext cx="8993874" cy="101566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s-ES" sz="2000" b="1" dirty="0">
                <a:solidFill>
                  <a:schemeClr val="bg1"/>
                </a:solidFill>
              </a:rPr>
              <a:t>LiSim</a:t>
            </a:r>
            <a:r>
              <a:rPr lang="es-ES" sz="2000" dirty="0">
                <a:solidFill>
                  <a:schemeClr val="bg1"/>
                </a:solidFill>
              </a:rPr>
              <a:t> es una empresa colombiana, enfocada en </a:t>
            </a:r>
            <a:r>
              <a:rPr lang="es-ES" sz="2000" dirty="0">
                <a:solidFill>
                  <a:srgbClr val="FF6600"/>
                </a:solidFill>
                <a:effectLst>
                  <a:outerShdw blurRad="38100" dist="38100" dir="2700000" algn="tl">
                    <a:srgbClr val="000000">
                      <a:alpha val="43137"/>
                    </a:srgbClr>
                  </a:outerShdw>
                </a:effectLst>
              </a:rPr>
              <a:t>desarrollos analíticos,  de consultorías  </a:t>
            </a:r>
            <a:r>
              <a:rPr lang="es-ES" sz="2000" dirty="0">
                <a:solidFill>
                  <a:schemeClr val="bg1"/>
                </a:solidFill>
              </a:rPr>
              <a:t>y </a:t>
            </a:r>
            <a:r>
              <a:rPr lang="es-ES" sz="2000" dirty="0">
                <a:solidFill>
                  <a:srgbClr val="FF6600"/>
                </a:solidFill>
                <a:effectLst>
                  <a:outerShdw blurRad="38100" dist="38100" dir="2700000" algn="tl">
                    <a:srgbClr val="000000">
                      <a:alpha val="43137"/>
                    </a:srgbClr>
                  </a:outerShdw>
                </a:effectLst>
              </a:rPr>
              <a:t>software especializados </a:t>
            </a:r>
            <a:r>
              <a:rPr lang="es-ES" sz="2000" dirty="0">
                <a:solidFill>
                  <a:schemeClr val="bg1"/>
                </a:solidFill>
              </a:rPr>
              <a:t>en el conocimiento del </a:t>
            </a:r>
            <a:r>
              <a:rPr lang="es-ES" sz="2000" dirty="0">
                <a:solidFill>
                  <a:srgbClr val="FF6600"/>
                </a:solidFill>
                <a:effectLst>
                  <a:outerShdw blurRad="38100" dist="38100" dir="2700000" algn="tl">
                    <a:srgbClr val="000000">
                      <a:alpha val="43137"/>
                    </a:srgbClr>
                  </a:outerShdw>
                </a:effectLst>
              </a:rPr>
              <a:t>ciclo de crédito </a:t>
            </a:r>
            <a:r>
              <a:rPr lang="es-ES" sz="2000" dirty="0">
                <a:solidFill>
                  <a:schemeClr val="bg1"/>
                </a:solidFill>
              </a:rPr>
              <a:t>y </a:t>
            </a:r>
            <a:r>
              <a:rPr lang="es-ES" sz="2000" dirty="0">
                <a:solidFill>
                  <a:srgbClr val="FF6600"/>
                </a:solidFill>
                <a:effectLst>
                  <a:outerShdw blurRad="38100" dist="38100" dir="2700000" algn="tl">
                    <a:srgbClr val="000000">
                      <a:alpha val="43137"/>
                    </a:srgbClr>
                  </a:outerShdw>
                </a:effectLst>
              </a:rPr>
              <a:t>ciclo de vida </a:t>
            </a:r>
            <a:r>
              <a:rPr lang="es-ES" sz="2000" dirty="0">
                <a:solidFill>
                  <a:schemeClr val="bg1"/>
                </a:solidFill>
              </a:rPr>
              <a:t>del cliente. Con 26 años de experiencia en el desarrollo de soluciones </a:t>
            </a:r>
            <a:r>
              <a:rPr lang="es-ES" sz="2000" dirty="0">
                <a:solidFill>
                  <a:srgbClr val="FF6600"/>
                </a:solidFill>
                <a:effectLst>
                  <a:outerShdw blurRad="38100" dist="38100" dir="2700000" algn="tl">
                    <a:srgbClr val="000000">
                      <a:alpha val="43137"/>
                    </a:srgbClr>
                  </a:outerShdw>
                </a:effectLst>
              </a:rPr>
              <a:t>a la medida</a:t>
            </a:r>
            <a:r>
              <a:rPr lang="es-ES" sz="2000" dirty="0">
                <a:solidFill>
                  <a:schemeClr val="bg1"/>
                </a:solidFill>
              </a:rPr>
              <a:t>.</a:t>
            </a:r>
            <a:endParaRPr kumimoji="0" lang="es-ES" sz="2000" b="0" i="0" u="none" strike="noStrike" cap="none" spc="0" normalizeH="0" baseline="0" dirty="0">
              <a:ln>
                <a:noFill/>
              </a:ln>
              <a:solidFill>
                <a:schemeClr val="bg1"/>
              </a:solidFill>
              <a:effectLst/>
              <a:uFillTx/>
              <a:sym typeface="Calibri"/>
            </a:endParaRPr>
          </a:p>
        </p:txBody>
      </p:sp>
      <p:sp>
        <p:nvSpPr>
          <p:cNvPr id="12" name="2 Marcador de contenido"/>
          <p:cNvSpPr txBox="1">
            <a:spLocks/>
          </p:cNvSpPr>
          <p:nvPr/>
        </p:nvSpPr>
        <p:spPr>
          <a:xfrm>
            <a:off x="-1" y="5968382"/>
            <a:ext cx="12190171" cy="889617"/>
          </a:xfrm>
          <a:prstGeom prst="rect">
            <a:avLst/>
          </a:prstGeom>
          <a:solidFill>
            <a:srgbClr val="002060">
              <a:alpha val="69804"/>
            </a:srgbClr>
          </a:solid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chemeClr val="accent1"/>
                </a:solidFill>
                <a:uFillTx/>
                <a:latin typeface="+mn-lt"/>
                <a:ea typeface="+mn-ea"/>
                <a:cs typeface="+mn-cs"/>
                <a:sym typeface="Calibri"/>
              </a:defRPr>
            </a:lvl9pPr>
          </a:lstStyle>
          <a:p>
            <a:pPr marL="0" indent="0" algn="ctr">
              <a:buSzTx/>
              <a:buFont typeface="Arial"/>
              <a:buNone/>
              <a:defRPr sz="2000" b="1">
                <a:solidFill>
                  <a:srgbClr val="FF6600"/>
                </a:solidFill>
              </a:defRPr>
            </a:pPr>
            <a:endParaRPr lang="es-ES" sz="2000" b="1" dirty="0">
              <a:solidFill>
                <a:srgbClr val="FFFFFF"/>
              </a:solidFill>
            </a:endParaRPr>
          </a:p>
        </p:txBody>
      </p:sp>
      <p:sp>
        <p:nvSpPr>
          <p:cNvPr id="13" name="12 CuadroTexto"/>
          <p:cNvSpPr txBox="1"/>
          <p:nvPr/>
        </p:nvSpPr>
        <p:spPr>
          <a:xfrm>
            <a:off x="1599063" y="6063918"/>
            <a:ext cx="8993874" cy="70788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ctr"/>
            <a:r>
              <a:rPr lang="es-ES" sz="2000" b="1" dirty="0">
                <a:solidFill>
                  <a:srgbClr val="FF6600"/>
                </a:solidFill>
                <a:effectLst>
                  <a:outerShdw blurRad="38100" dist="38100" dir="2700000" algn="tl">
                    <a:srgbClr val="000000">
                      <a:alpha val="43137"/>
                    </a:srgbClr>
                  </a:outerShdw>
                </a:effectLst>
              </a:rPr>
              <a:t>Reconocida a nivel nacional e internacional  </a:t>
            </a:r>
            <a:r>
              <a:rPr lang="es-ES" sz="2000" dirty="0">
                <a:solidFill>
                  <a:schemeClr val="bg1"/>
                </a:solidFill>
              </a:rPr>
              <a:t>por su presencia en el sector financiero, micro financiero, TELCOS, sector real, servicios públicos, Fintech, entre otros.</a:t>
            </a:r>
            <a:endParaRPr kumimoji="0" lang="es-ES" sz="2000" b="0" i="0" u="none" strike="noStrike" cap="none" spc="0" normalizeH="0" baseline="0" dirty="0">
              <a:ln>
                <a:noFill/>
              </a:ln>
              <a:solidFill>
                <a:schemeClr val="bg1"/>
              </a:solidFill>
              <a:effectLst/>
              <a:uFillTx/>
              <a:sym typeface="Calibri"/>
            </a:endParaRPr>
          </a:p>
        </p:txBody>
      </p:sp>
      <p:sp>
        <p:nvSpPr>
          <p:cNvPr id="4" name="3 Marcador de número de diapositiva"/>
          <p:cNvSpPr>
            <a:spLocks noGrp="1"/>
          </p:cNvSpPr>
          <p:nvPr>
            <p:ph type="sldNum" sz="quarter" idx="2"/>
          </p:nvPr>
        </p:nvSpPr>
        <p:spPr/>
        <p:txBody>
          <a:bodyPr/>
          <a:lstStyle/>
          <a:p>
            <a:fld id="{86CB4B4D-7CA3-9044-876B-883B54F8677D}" type="slidenum">
              <a:rPr lang="es-ES" smtClean="0"/>
              <a:t>2</a:t>
            </a:fld>
            <a:endParaRPr lang="es-ES" dirty="0"/>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32778" y="-88810"/>
            <a:ext cx="7677150" cy="6858000"/>
          </a:xfrm>
          <a:prstGeom prst="rect">
            <a:avLst/>
          </a:prstGeom>
          <a:ln>
            <a:noFill/>
          </a:ln>
          <a:effectLst>
            <a:outerShdw blurRad="292100" dist="139700" dir="2700000" algn="tl" rotWithShape="0">
              <a:srgbClr val="333333">
                <a:alpha val="65000"/>
              </a:srgbClr>
            </a:outerShdw>
          </a:effectLst>
        </p:spPr>
      </p:pic>
      <p:sp>
        <p:nvSpPr>
          <p:cNvPr id="321" name="5 Rectángulo"/>
          <p:cNvSpPr/>
          <p:nvPr/>
        </p:nvSpPr>
        <p:spPr>
          <a:xfrm>
            <a:off x="1" y="0"/>
            <a:ext cx="4043362" cy="6858000"/>
          </a:xfrm>
          <a:prstGeom prst="rect">
            <a:avLst/>
          </a:prstGeom>
          <a:solidFill>
            <a:srgbClr val="FF8233"/>
          </a:solidFill>
          <a:ln w="12700">
            <a:miter lim="400000"/>
          </a:ln>
        </p:spPr>
        <p:txBody>
          <a:bodyPr lIns="45719" rIns="45719" anchor="ctr"/>
          <a:lstStyle/>
          <a:p>
            <a:pPr algn="ctr">
              <a:defRPr>
                <a:solidFill>
                  <a:srgbClr val="FFFFFF"/>
                </a:solidFill>
              </a:defRPr>
            </a:pPr>
            <a:endParaRPr/>
          </a:p>
        </p:txBody>
      </p:sp>
      <p:sp>
        <p:nvSpPr>
          <p:cNvPr id="322" name="Google Shape;113;p17"/>
          <p:cNvSpPr txBox="1">
            <a:spLocks noGrp="1"/>
          </p:cNvSpPr>
          <p:nvPr>
            <p:ph type="title"/>
          </p:nvPr>
        </p:nvSpPr>
        <p:spPr>
          <a:xfrm>
            <a:off x="449900" y="1529264"/>
            <a:ext cx="3191938" cy="3831021"/>
          </a:xfrm>
          <a:prstGeom prst="rect">
            <a:avLst/>
          </a:prstGeom>
        </p:spPr>
        <p:txBody>
          <a:bodyPr lIns="91424" tIns="91424" rIns="91424" bIns="91424" anchor="t">
            <a:noAutofit/>
          </a:bodyPr>
          <a:lstStyle/>
          <a:p>
            <a:pPr>
              <a:defRPr sz="2400">
                <a:solidFill>
                  <a:srgbClr val="FFFFFF"/>
                </a:solidFill>
              </a:defRPr>
            </a:pPr>
            <a:r>
              <a:rPr lang="es-ES_tradnl" sz="2400" dirty="0">
                <a:latin typeface="Calibri" pitchFamily="34" charset="0"/>
                <a:cs typeface="Calibri" pitchFamily="34" charset="0"/>
              </a:rPr>
              <a:t>Entendemos que </a:t>
            </a:r>
            <a:br>
              <a:rPr lang="es-ES_tradnl" sz="2400" dirty="0">
                <a:latin typeface="Calibri" pitchFamily="34" charset="0"/>
                <a:cs typeface="Calibri" pitchFamily="34" charset="0"/>
              </a:rPr>
            </a:br>
            <a:r>
              <a:rPr lang="es-ES_tradnl" sz="2400" dirty="0">
                <a:latin typeface="Calibri" pitchFamily="34" charset="0"/>
                <a:cs typeface="Calibri" pitchFamily="34" charset="0"/>
              </a:rPr>
              <a:t>el cliente debe ser </a:t>
            </a:r>
            <a:br>
              <a:rPr lang="es-ES_tradnl" sz="2400" dirty="0">
                <a:latin typeface="Calibri" pitchFamily="34" charset="0"/>
                <a:cs typeface="Calibri" pitchFamily="34" charset="0"/>
              </a:rPr>
            </a:br>
            <a:r>
              <a:rPr lang="es-ES_tradnl" sz="2400" dirty="0">
                <a:latin typeface="Calibri" pitchFamily="34" charset="0"/>
                <a:cs typeface="Calibri" pitchFamily="34" charset="0"/>
              </a:rPr>
              <a:t>tratado dependiendo </a:t>
            </a:r>
            <a:br>
              <a:rPr lang="es-ES_tradnl" sz="2400" dirty="0">
                <a:latin typeface="Calibri" pitchFamily="34" charset="0"/>
                <a:cs typeface="Calibri" pitchFamily="34" charset="0"/>
              </a:rPr>
            </a:br>
            <a:r>
              <a:rPr lang="es-ES_tradnl" sz="2400" dirty="0">
                <a:latin typeface="Calibri" pitchFamily="34" charset="0"/>
                <a:cs typeface="Calibri" pitchFamily="34" charset="0"/>
              </a:rPr>
              <a:t>del ciclo de vida en </a:t>
            </a:r>
            <a:br>
              <a:rPr lang="es-ES_tradnl" sz="2400" dirty="0">
                <a:latin typeface="Calibri" pitchFamily="34" charset="0"/>
                <a:cs typeface="Calibri" pitchFamily="34" charset="0"/>
              </a:rPr>
            </a:br>
            <a:r>
              <a:rPr lang="es-ES_tradnl" sz="2400" dirty="0">
                <a:latin typeface="Calibri" pitchFamily="34" charset="0"/>
                <a:cs typeface="Calibri" pitchFamily="34" charset="0"/>
              </a:rPr>
              <a:t>el que se encuentre. </a:t>
            </a:r>
            <a:br>
              <a:rPr lang="es-ES_tradnl" sz="2400" dirty="0">
                <a:latin typeface="Calibri" pitchFamily="34" charset="0"/>
                <a:cs typeface="Calibri" pitchFamily="34" charset="0"/>
              </a:rPr>
            </a:br>
            <a:br>
              <a:rPr lang="es-ES_tradnl" sz="2400" dirty="0">
                <a:latin typeface="Calibri" pitchFamily="34" charset="0"/>
                <a:cs typeface="Calibri" pitchFamily="34" charset="0"/>
              </a:rPr>
            </a:br>
            <a:r>
              <a:rPr lang="es-ES_tradnl" sz="2400" dirty="0">
                <a:latin typeface="Calibri" pitchFamily="34" charset="0"/>
                <a:cs typeface="Calibri" pitchFamily="34" charset="0"/>
              </a:rPr>
              <a:t>Por eso tenemos soluciones que integran </a:t>
            </a:r>
            <a:r>
              <a:rPr lang="es-ES_tradnl" sz="2400" b="1" dirty="0">
                <a:solidFill>
                  <a:srgbClr val="0070C0"/>
                </a:solidFill>
                <a:effectLst>
                  <a:outerShdw blurRad="38100" dist="38100" dir="2700000" rotWithShape="0">
                    <a:srgbClr val="000000">
                      <a:alpha val="43137"/>
                    </a:srgbClr>
                  </a:outerShdw>
                </a:effectLst>
                <a:latin typeface="Calibri" pitchFamily="34" charset="0"/>
                <a:cs typeface="Calibri" pitchFamily="34" charset="0"/>
              </a:rPr>
              <a:t>la visión de riesgos </a:t>
            </a:r>
            <a:br>
              <a:rPr lang="es-ES_tradnl" sz="2400" b="1" dirty="0">
                <a:solidFill>
                  <a:srgbClr val="0070C0"/>
                </a:solidFill>
                <a:effectLst>
                  <a:outerShdw blurRad="38100" dist="38100" dir="2700000" rotWithShape="0">
                    <a:srgbClr val="000000">
                      <a:alpha val="43137"/>
                    </a:srgbClr>
                  </a:outerShdw>
                </a:effectLst>
                <a:latin typeface="Calibri" pitchFamily="34" charset="0"/>
                <a:cs typeface="Calibri" pitchFamily="34" charset="0"/>
              </a:rPr>
            </a:br>
            <a:r>
              <a:rPr lang="es-ES_tradnl" sz="2400" b="1" dirty="0">
                <a:solidFill>
                  <a:srgbClr val="0070C0"/>
                </a:solidFill>
                <a:effectLst>
                  <a:outerShdw blurRad="38100" dist="38100" dir="2700000" rotWithShape="0">
                    <a:srgbClr val="000000">
                      <a:alpha val="43137"/>
                    </a:srgbClr>
                  </a:outerShdw>
                </a:effectLst>
                <a:latin typeface="Calibri" pitchFamily="34" charset="0"/>
                <a:cs typeface="Calibri" pitchFamily="34" charset="0"/>
              </a:rPr>
              <a:t>más el ciclo de vida </a:t>
            </a:r>
            <a:br>
              <a:rPr lang="es-ES_tradnl" sz="2400" b="1" dirty="0">
                <a:solidFill>
                  <a:srgbClr val="0070C0"/>
                </a:solidFill>
                <a:effectLst>
                  <a:outerShdw blurRad="38100" dist="38100" dir="2700000" rotWithShape="0">
                    <a:srgbClr val="000000">
                      <a:alpha val="43137"/>
                    </a:srgbClr>
                  </a:outerShdw>
                </a:effectLst>
                <a:latin typeface="Calibri" pitchFamily="34" charset="0"/>
                <a:cs typeface="Calibri" pitchFamily="34" charset="0"/>
              </a:rPr>
            </a:br>
            <a:r>
              <a:rPr lang="es-ES_tradnl" sz="2400" b="1" dirty="0">
                <a:solidFill>
                  <a:srgbClr val="0070C0"/>
                </a:solidFill>
                <a:effectLst>
                  <a:outerShdw blurRad="38100" dist="38100" dir="2700000" rotWithShape="0">
                    <a:srgbClr val="000000">
                      <a:alpha val="43137"/>
                    </a:srgbClr>
                  </a:outerShdw>
                </a:effectLst>
                <a:latin typeface="Calibri" pitchFamily="34" charset="0"/>
                <a:cs typeface="Calibri" pitchFamily="34" charset="0"/>
              </a:rPr>
              <a:t>del cliente.</a:t>
            </a:r>
          </a:p>
        </p:txBody>
      </p:sp>
      <p:sp>
        <p:nvSpPr>
          <p:cNvPr id="2" name="1 Marcador de número de diapositiva"/>
          <p:cNvSpPr>
            <a:spLocks noGrp="1"/>
          </p:cNvSpPr>
          <p:nvPr>
            <p:ph type="sldNum" sz="quarter" idx="2"/>
          </p:nvPr>
        </p:nvSpPr>
        <p:spPr/>
        <p:txBody>
          <a:bodyPr/>
          <a:lstStyle/>
          <a:p>
            <a:fld id="{86CB4B4D-7CA3-9044-876B-883B54F8677D}" type="slidenum">
              <a:rPr lang="es-ES" smtClean="0"/>
              <a:t>3</a:t>
            </a:fld>
            <a:endParaRPr lang="es-ES"/>
          </a:p>
        </p:txBody>
      </p:sp>
      <p:pic>
        <p:nvPicPr>
          <p:cNvPr id="6" name="5 Imagen">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0108" y="3325985"/>
            <a:ext cx="1573718" cy="1620000"/>
          </a:xfrm>
          <a:prstGeom prst="rect">
            <a:avLst/>
          </a:prstGeom>
        </p:spPr>
      </p:pic>
      <p:pic>
        <p:nvPicPr>
          <p:cNvPr id="8" name="7 Imagen">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84494" y="60966"/>
            <a:ext cx="1573718" cy="1620000"/>
          </a:xfrm>
          <a:prstGeom prst="rect">
            <a:avLst/>
          </a:prstGeom>
        </p:spPr>
      </p:pic>
      <p:pic>
        <p:nvPicPr>
          <p:cNvPr id="10" name="9 Imagen">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216820" y="3325985"/>
            <a:ext cx="1573718" cy="1620000"/>
          </a:xfrm>
          <a:prstGeom prst="rect">
            <a:avLst/>
          </a:prstGeom>
        </p:spPr>
      </p:pic>
      <p:pic>
        <p:nvPicPr>
          <p:cNvPr id="12" name="11 Imagen">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954429" y="5144896"/>
            <a:ext cx="1573718" cy="1620000"/>
          </a:xfrm>
          <a:prstGeom prst="rect">
            <a:avLst/>
          </a:prstGeom>
        </p:spPr>
      </p:pic>
      <p:pic>
        <p:nvPicPr>
          <p:cNvPr id="14" name="13 Imagen">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8778308" y="5144896"/>
            <a:ext cx="1573718" cy="1620000"/>
          </a:xfrm>
          <a:prstGeom prst="rect">
            <a:avLst/>
          </a:prstGeom>
        </p:spPr>
      </p:pic>
      <p:pic>
        <p:nvPicPr>
          <p:cNvPr id="17" name="16 Imagen">
            <a:hlinkClick r:id="rId9"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122349" y="1002827"/>
            <a:ext cx="1573718" cy="1620000"/>
          </a:xfrm>
          <a:prstGeom prst="rect">
            <a:avLst/>
          </a:prstGeom>
        </p:spPr>
      </p:pic>
      <p:pic>
        <p:nvPicPr>
          <p:cNvPr id="18" name="17 Imagen">
            <a:hlinkClick r:id="" action="ppaction://noaction"/>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9652596" y="1002827"/>
            <a:ext cx="1573718" cy="1620000"/>
          </a:xfrm>
          <a:prstGeom prst="rect">
            <a:avLst/>
          </a:prstGeom>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 name="6 Rectángulo"/>
          <p:cNvSpPr/>
          <p:nvPr/>
        </p:nvSpPr>
        <p:spPr>
          <a:xfrm>
            <a:off x="0" y="0"/>
            <a:ext cx="4354287" cy="6858000"/>
          </a:xfrm>
          <a:prstGeom prst="rect">
            <a:avLst/>
          </a:prstGeom>
          <a:solidFill>
            <a:srgbClr val="002060"/>
          </a:solidFill>
          <a:ln w="12700">
            <a:miter lim="400000"/>
          </a:ln>
        </p:spPr>
        <p:txBody>
          <a:bodyPr lIns="45719" rIns="45719" anchor="ctr"/>
          <a:lstStyle/>
          <a:p>
            <a:pPr algn="ctr">
              <a:defRPr>
                <a:solidFill>
                  <a:srgbClr val="FFFFFF"/>
                </a:solidFill>
              </a:defRPr>
            </a:pPr>
            <a:endParaRPr/>
          </a:p>
        </p:txBody>
      </p:sp>
      <p:sp>
        <p:nvSpPr>
          <p:cNvPr id="291" name="Google Shape;113;p17"/>
          <p:cNvSpPr txBox="1">
            <a:spLocks noGrp="1"/>
          </p:cNvSpPr>
          <p:nvPr>
            <p:ph type="title"/>
          </p:nvPr>
        </p:nvSpPr>
        <p:spPr>
          <a:xfrm>
            <a:off x="275391" y="367417"/>
            <a:ext cx="3734183" cy="1857165"/>
          </a:xfrm>
          <a:prstGeom prst="rect">
            <a:avLst/>
          </a:prstGeom>
        </p:spPr>
        <p:txBody>
          <a:bodyPr lIns="91424" tIns="91424" rIns="91424" bIns="91424" anchor="t"/>
          <a:lstStyle/>
          <a:p>
            <a:pPr algn="ctr">
              <a:defRPr sz="2400">
                <a:solidFill>
                  <a:srgbClr val="FFFFFF"/>
                </a:solidFill>
                <a:latin typeface="+mn-lt"/>
                <a:ea typeface="+mn-ea"/>
                <a:cs typeface="+mn-cs"/>
                <a:sym typeface="Calibri"/>
              </a:defRPr>
            </a:pPr>
            <a:r>
              <a:rPr lang="es-ES" dirty="0"/>
              <a:t>Algunos de nuestros </a:t>
            </a:r>
            <a:br>
              <a:rPr lang="es-ES" dirty="0"/>
            </a:br>
            <a:r>
              <a:rPr lang="es-ES" dirty="0"/>
              <a:t>clientes en </a:t>
            </a:r>
            <a:r>
              <a:rPr lang="es-ES" dirty="0" err="1"/>
              <a:t>Latam</a:t>
            </a:r>
            <a:br>
              <a:rPr lang="es-ES" dirty="0"/>
            </a:br>
            <a:r>
              <a:rPr lang="es-ES" sz="3200" b="1" dirty="0">
                <a:solidFill>
                  <a:srgbClr val="FF6600"/>
                </a:solidFill>
                <a:effectLst>
                  <a:outerShdw blurRad="38100" dist="38100" dir="2700000" rotWithShape="0">
                    <a:srgbClr val="000000">
                      <a:alpha val="43137"/>
                    </a:srgbClr>
                  </a:outerShdw>
                </a:effectLst>
              </a:rPr>
              <a:t>Microfinanzas y Pymes</a:t>
            </a:r>
          </a:p>
        </p:txBody>
      </p:sp>
      <p:pic>
        <p:nvPicPr>
          <p:cNvPr id="295" name="Picture 10" descr="Picture 10"/>
          <p:cNvPicPr>
            <a:picLocks noChangeAspect="1"/>
          </p:cNvPicPr>
          <p:nvPr/>
        </p:nvPicPr>
        <p:blipFill>
          <a:blip r:embed="rId2"/>
          <a:stretch>
            <a:fillRect/>
          </a:stretch>
        </p:blipFill>
        <p:spPr>
          <a:xfrm>
            <a:off x="5033201" y="1831325"/>
            <a:ext cx="1184720" cy="841883"/>
          </a:xfrm>
          <a:prstGeom prst="rect">
            <a:avLst/>
          </a:prstGeom>
          <a:ln w="12700">
            <a:miter lim="400000"/>
          </a:ln>
        </p:spPr>
      </p:pic>
      <p:pic>
        <p:nvPicPr>
          <p:cNvPr id="296" name="Picture 2" descr="Picture 2"/>
          <p:cNvPicPr>
            <a:picLocks noChangeAspect="1"/>
          </p:cNvPicPr>
          <p:nvPr/>
        </p:nvPicPr>
        <p:blipFill>
          <a:blip r:embed="rId3"/>
          <a:stretch>
            <a:fillRect/>
          </a:stretch>
        </p:blipFill>
        <p:spPr>
          <a:xfrm>
            <a:off x="7830783" y="764947"/>
            <a:ext cx="1186610" cy="861490"/>
          </a:xfrm>
          <a:prstGeom prst="rect">
            <a:avLst/>
          </a:prstGeom>
          <a:ln w="12700">
            <a:miter lim="400000"/>
          </a:ln>
        </p:spPr>
      </p:pic>
      <p:pic>
        <p:nvPicPr>
          <p:cNvPr id="299" name="Imagen 4" descr="Imagen 4"/>
          <p:cNvPicPr>
            <a:picLocks noChangeAspect="1"/>
          </p:cNvPicPr>
          <p:nvPr/>
        </p:nvPicPr>
        <p:blipFill>
          <a:blip r:embed="rId4"/>
          <a:stretch>
            <a:fillRect/>
          </a:stretch>
        </p:blipFill>
        <p:spPr>
          <a:xfrm>
            <a:off x="7467832" y="2721903"/>
            <a:ext cx="2387301" cy="1106339"/>
          </a:xfrm>
          <a:prstGeom prst="rect">
            <a:avLst/>
          </a:prstGeom>
          <a:ln w="12700">
            <a:miter lim="400000"/>
          </a:ln>
        </p:spPr>
      </p:pic>
      <p:pic>
        <p:nvPicPr>
          <p:cNvPr id="300" name="Picture 5" descr="Picture 5"/>
          <p:cNvPicPr>
            <a:picLocks noChangeAspect="1"/>
          </p:cNvPicPr>
          <p:nvPr/>
        </p:nvPicPr>
        <p:blipFill>
          <a:blip r:embed="rId5"/>
          <a:stretch>
            <a:fillRect/>
          </a:stretch>
        </p:blipFill>
        <p:spPr>
          <a:xfrm>
            <a:off x="7654388" y="1740438"/>
            <a:ext cx="1721826" cy="579462"/>
          </a:xfrm>
          <a:prstGeom prst="rect">
            <a:avLst/>
          </a:prstGeom>
          <a:ln w="12700">
            <a:miter lim="400000"/>
          </a:ln>
        </p:spPr>
      </p:pic>
      <p:pic>
        <p:nvPicPr>
          <p:cNvPr id="301" name="Picture 13" descr="Picture 13"/>
          <p:cNvPicPr>
            <a:picLocks noChangeAspect="1"/>
          </p:cNvPicPr>
          <p:nvPr/>
        </p:nvPicPr>
        <p:blipFill>
          <a:blip r:embed="rId6"/>
          <a:stretch>
            <a:fillRect/>
          </a:stretch>
        </p:blipFill>
        <p:spPr>
          <a:xfrm>
            <a:off x="4876816" y="3813441"/>
            <a:ext cx="2081951" cy="407478"/>
          </a:xfrm>
          <a:prstGeom prst="rect">
            <a:avLst/>
          </a:prstGeom>
          <a:ln w="12700">
            <a:miter lim="400000"/>
          </a:ln>
        </p:spPr>
      </p:pic>
      <p:pic>
        <p:nvPicPr>
          <p:cNvPr id="304" name="Picture 1" descr="Picture 1"/>
          <p:cNvPicPr>
            <a:picLocks noChangeAspect="1"/>
          </p:cNvPicPr>
          <p:nvPr/>
        </p:nvPicPr>
        <p:blipFill>
          <a:blip r:embed="rId7"/>
          <a:stretch>
            <a:fillRect/>
          </a:stretch>
        </p:blipFill>
        <p:spPr>
          <a:xfrm>
            <a:off x="10337700" y="2596904"/>
            <a:ext cx="1423472" cy="900302"/>
          </a:xfrm>
          <a:prstGeom prst="rect">
            <a:avLst/>
          </a:prstGeom>
          <a:ln w="12700">
            <a:miter lim="400000"/>
          </a:ln>
        </p:spPr>
      </p:pic>
      <p:pic>
        <p:nvPicPr>
          <p:cNvPr id="305" name="Picture 2" descr="Picture 2"/>
          <p:cNvPicPr>
            <a:picLocks noChangeAspect="1"/>
          </p:cNvPicPr>
          <p:nvPr/>
        </p:nvPicPr>
        <p:blipFill>
          <a:blip r:embed="rId8"/>
          <a:stretch>
            <a:fillRect/>
          </a:stretch>
        </p:blipFill>
        <p:spPr>
          <a:xfrm>
            <a:off x="10055750" y="1057236"/>
            <a:ext cx="1389890" cy="403068"/>
          </a:xfrm>
          <a:prstGeom prst="rect">
            <a:avLst/>
          </a:prstGeom>
          <a:ln w="12700">
            <a:miter lim="400000"/>
          </a:ln>
        </p:spPr>
      </p:pic>
      <p:pic>
        <p:nvPicPr>
          <p:cNvPr id="306" name="Picture 47" descr="Picture 47"/>
          <p:cNvPicPr>
            <a:picLocks noChangeAspect="1"/>
          </p:cNvPicPr>
          <p:nvPr/>
        </p:nvPicPr>
        <p:blipFill>
          <a:blip r:embed="rId9"/>
          <a:stretch>
            <a:fillRect/>
          </a:stretch>
        </p:blipFill>
        <p:spPr>
          <a:xfrm>
            <a:off x="4341822" y="4527727"/>
            <a:ext cx="3173171" cy="1082611"/>
          </a:xfrm>
          <a:prstGeom prst="rect">
            <a:avLst/>
          </a:prstGeom>
          <a:ln w="12700">
            <a:miter lim="400000"/>
          </a:ln>
        </p:spPr>
      </p:pic>
      <p:sp>
        <p:nvSpPr>
          <p:cNvPr id="308" name="Rectángulo 2"/>
          <p:cNvSpPr txBox="1"/>
          <p:nvPr/>
        </p:nvSpPr>
        <p:spPr>
          <a:xfrm>
            <a:off x="275391" y="2896550"/>
            <a:ext cx="3734183" cy="31393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285750" indent="-285750">
              <a:buSzPct val="100000"/>
              <a:buChar char="▪"/>
              <a:defRPr>
                <a:solidFill>
                  <a:srgbClr val="FFFFFF"/>
                </a:solidFill>
              </a:defRPr>
            </a:pPr>
            <a:r>
              <a:rPr lang="es-ES" dirty="0"/>
              <a:t>Modelos de originación y provisiones.</a:t>
            </a:r>
          </a:p>
          <a:p>
            <a:pPr marL="285750" indent="-285750">
              <a:buSzPct val="100000"/>
              <a:buChar char="▪"/>
              <a:defRPr>
                <a:solidFill>
                  <a:srgbClr val="FFFFFF"/>
                </a:solidFill>
              </a:defRPr>
            </a:pPr>
            <a:r>
              <a:rPr lang="es-ES" dirty="0"/>
              <a:t>Consultorías - Diagnóstico</a:t>
            </a:r>
          </a:p>
          <a:p>
            <a:pPr marL="285750" indent="-285750">
              <a:buSzPct val="100000"/>
              <a:buChar char="▪"/>
              <a:defRPr>
                <a:solidFill>
                  <a:srgbClr val="FFFFFF"/>
                </a:solidFill>
              </a:defRPr>
            </a:pPr>
            <a:r>
              <a:rPr lang="es-ES" dirty="0"/>
              <a:t>Software para automatización de flujos de negocio y originación.</a:t>
            </a:r>
          </a:p>
          <a:p>
            <a:pPr marL="285750" indent="-285750">
              <a:buSzPct val="100000"/>
              <a:buChar char="▪"/>
              <a:defRPr>
                <a:solidFill>
                  <a:srgbClr val="FFFFFF"/>
                </a:solidFill>
              </a:defRPr>
            </a:pPr>
            <a:r>
              <a:rPr lang="es-ES" dirty="0"/>
              <a:t>Modelos de </a:t>
            </a:r>
            <a:r>
              <a:rPr lang="es-ES" dirty="0" err="1"/>
              <a:t>Churn</a:t>
            </a:r>
            <a:r>
              <a:rPr lang="es-ES" dirty="0"/>
              <a:t>.</a:t>
            </a:r>
          </a:p>
          <a:p>
            <a:pPr marL="285750" indent="-285750">
              <a:buSzPct val="100000"/>
              <a:buChar char="▪"/>
              <a:defRPr>
                <a:solidFill>
                  <a:srgbClr val="FFFFFF"/>
                </a:solidFill>
              </a:defRPr>
            </a:pPr>
            <a:r>
              <a:rPr lang="es-ES" dirty="0" err="1"/>
              <a:t>Behavior</a:t>
            </a:r>
            <a:r>
              <a:rPr lang="es-ES" dirty="0"/>
              <a:t>.</a:t>
            </a:r>
          </a:p>
          <a:p>
            <a:pPr marL="285750" indent="-285750">
              <a:buSzPct val="100000"/>
              <a:buChar char="▪"/>
              <a:defRPr>
                <a:solidFill>
                  <a:srgbClr val="FFFFFF"/>
                </a:solidFill>
              </a:defRPr>
            </a:pPr>
            <a:r>
              <a:rPr lang="es-ES" dirty="0"/>
              <a:t>Modelo de Originación para Pymes.</a:t>
            </a:r>
          </a:p>
          <a:p>
            <a:pPr marL="285750" indent="-285750">
              <a:buSzPct val="100000"/>
              <a:buChar char="▪"/>
              <a:defRPr>
                <a:solidFill>
                  <a:srgbClr val="FFFFFF"/>
                </a:solidFill>
              </a:defRPr>
            </a:pPr>
            <a:r>
              <a:rPr lang="es-ES" dirty="0"/>
              <a:t>Herramienta para cálculo de provisiones. </a:t>
            </a:r>
          </a:p>
          <a:p>
            <a:pPr marL="285750" indent="-285750">
              <a:buSzPct val="100000"/>
              <a:buChar char="▪"/>
              <a:defRPr>
                <a:solidFill>
                  <a:srgbClr val="FFFFFF"/>
                </a:solidFill>
              </a:defRPr>
            </a:pPr>
            <a:r>
              <a:rPr lang="es-ES" dirty="0"/>
              <a:t>Conocimiento del  cliente.</a:t>
            </a:r>
          </a:p>
        </p:txBody>
      </p:sp>
      <p:sp>
        <p:nvSpPr>
          <p:cNvPr id="2" name="1 Marcador de número de diapositiva"/>
          <p:cNvSpPr>
            <a:spLocks noGrp="1"/>
          </p:cNvSpPr>
          <p:nvPr>
            <p:ph type="sldNum" sz="quarter" idx="2"/>
          </p:nvPr>
        </p:nvSpPr>
        <p:spPr>
          <a:xfrm>
            <a:off x="11089818" y="6010394"/>
            <a:ext cx="263983" cy="269241"/>
          </a:xfrm>
        </p:spPr>
        <p:txBody>
          <a:bodyPr/>
          <a:lstStyle/>
          <a:p>
            <a:fld id="{86CB4B4D-7CA3-9044-876B-883B54F8677D}" type="slidenum">
              <a:rPr lang="es-ES" smtClean="0"/>
              <a:t>4</a:t>
            </a:fld>
            <a:endParaRPr lang="es-ES"/>
          </a:p>
        </p:txBody>
      </p:sp>
      <p:sp>
        <p:nvSpPr>
          <p:cNvPr id="26" name="Conector recto 29"/>
          <p:cNvSpPr/>
          <p:nvPr/>
        </p:nvSpPr>
        <p:spPr>
          <a:xfrm>
            <a:off x="354220" y="2295924"/>
            <a:ext cx="3587159" cy="1"/>
          </a:xfrm>
          <a:prstGeom prst="line">
            <a:avLst/>
          </a:prstGeom>
          <a:ln w="28575">
            <a:solidFill>
              <a:srgbClr val="FFFFFF"/>
            </a:solidFill>
            <a:miter/>
          </a:ln>
        </p:spPr>
        <p:txBody>
          <a:bodyPr lIns="45719" rIns="45719"/>
          <a:lstStyle/>
          <a:p>
            <a:endParaRPr/>
          </a:p>
        </p:txBody>
      </p:sp>
      <p:pic>
        <p:nvPicPr>
          <p:cNvPr id="28" name="Picture 4" descr="Resultado de imagen para clientes logo png">
            <a:hlinkClick r:id="rId10" action="ppaction://hlinksldjump"/>
          </p:cNvPr>
          <p:cNvPicPr>
            <a:picLocks noChangeAspect="1" noChangeArrowheads="1"/>
          </p:cNvPicPr>
          <p:nvPr/>
        </p:nvPicPr>
        <p:blipFill>
          <a:blip r:embed="rId11" cstate="print">
            <a:biLevel thresh="25000"/>
            <a:extLst>
              <a:ext uri="{28A0092B-C50C-407E-A947-70E740481C1C}">
                <a14:useLocalDpi xmlns:a14="http://schemas.microsoft.com/office/drawing/2010/main" val="0"/>
              </a:ext>
            </a:extLst>
          </a:blip>
          <a:srcRect/>
          <a:stretch>
            <a:fillRect/>
          </a:stretch>
        </p:blipFill>
        <p:spPr bwMode="auto">
          <a:xfrm>
            <a:off x="370121" y="6030664"/>
            <a:ext cx="648000" cy="648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Servicios Financieros Fincomún">
            <a:extLst>
              <a:ext uri="{FF2B5EF4-FFF2-40B4-BE49-F238E27FC236}">
                <a16:creationId xmlns:a16="http://schemas.microsoft.com/office/drawing/2014/main" id="{ECD0DE69-0BB4-438B-AD9E-306FF2418320}"/>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77039" y="974907"/>
            <a:ext cx="2391838" cy="44157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6E962BEE-AF1E-41FC-AD26-ACA2B709B4AB}"/>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718239" y="318036"/>
            <a:ext cx="1657975" cy="384016"/>
          </a:xfrm>
          <a:prstGeom prst="rect">
            <a:avLst/>
          </a:prstGeom>
        </p:spPr>
      </p:pic>
      <p:pic>
        <p:nvPicPr>
          <p:cNvPr id="29" name="Picture 7" descr="C:\Users\margarita.pombo\Pictures\FINO.jpg">
            <a:extLst>
              <a:ext uri="{FF2B5EF4-FFF2-40B4-BE49-F238E27FC236}">
                <a16:creationId xmlns:a16="http://schemas.microsoft.com/office/drawing/2014/main" id="{DB5E6C14-D132-4F6F-AE6C-C8C20795DD8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0223521" y="139108"/>
            <a:ext cx="1389890" cy="697137"/>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51">
            <a:extLst>
              <a:ext uri="{FF2B5EF4-FFF2-40B4-BE49-F238E27FC236}">
                <a16:creationId xmlns:a16="http://schemas.microsoft.com/office/drawing/2014/main" id="{F37CECA8-58E0-4C17-92F9-D6D6D4C8A484}"/>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0337700" y="3754034"/>
            <a:ext cx="1170341" cy="512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26">
            <a:extLst>
              <a:ext uri="{FF2B5EF4-FFF2-40B4-BE49-F238E27FC236}">
                <a16:creationId xmlns:a16="http://schemas.microsoft.com/office/drawing/2014/main" id="{FF2350BF-4929-4AC6-85CF-D56E0036F258}"/>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998091" y="5752966"/>
            <a:ext cx="1558598" cy="618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31">
            <a:extLst>
              <a:ext uri="{FF2B5EF4-FFF2-40B4-BE49-F238E27FC236}">
                <a16:creationId xmlns:a16="http://schemas.microsoft.com/office/drawing/2014/main" id="{D7783B3C-4328-4334-A61F-757967143567}"/>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180425" y="6366318"/>
            <a:ext cx="3003035" cy="365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3" descr="C:\Users\margarita.pombo\Pictures\BAJIO.jpg">
            <a:extLst>
              <a:ext uri="{FF2B5EF4-FFF2-40B4-BE49-F238E27FC236}">
                <a16:creationId xmlns:a16="http://schemas.microsoft.com/office/drawing/2014/main" id="{3A2AE710-AFDC-44C9-A7D0-B80430762C2A}"/>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014202" y="5961063"/>
            <a:ext cx="1637928" cy="77801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1">
            <a:extLst>
              <a:ext uri="{FF2B5EF4-FFF2-40B4-BE49-F238E27FC236}">
                <a16:creationId xmlns:a16="http://schemas.microsoft.com/office/drawing/2014/main" id="{C58A18DA-D2DD-4F27-AD64-F15BD532CF1E}"/>
              </a:ext>
            </a:extLst>
          </p:cNvPr>
          <p:cNvPicPr>
            <a:picLocks noChangeAspect="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7334016" y="3671324"/>
            <a:ext cx="1045933" cy="612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31" descr="Picture 31">
            <a:extLst>
              <a:ext uri="{FF2B5EF4-FFF2-40B4-BE49-F238E27FC236}">
                <a16:creationId xmlns:a16="http://schemas.microsoft.com/office/drawing/2014/main" id="{D919452A-2782-477A-AC6F-591DAD9D32BC}"/>
              </a:ext>
            </a:extLst>
          </p:cNvPr>
          <p:cNvPicPr>
            <a:picLocks noChangeAspect="1"/>
          </p:cNvPicPr>
          <p:nvPr/>
        </p:nvPicPr>
        <p:blipFill>
          <a:blip r:embed="rId20"/>
          <a:stretch>
            <a:fillRect/>
          </a:stretch>
        </p:blipFill>
        <p:spPr>
          <a:xfrm>
            <a:off x="7338140" y="2493676"/>
            <a:ext cx="2253532" cy="436434"/>
          </a:xfrm>
          <a:prstGeom prst="rect">
            <a:avLst/>
          </a:prstGeom>
          <a:ln w="12700">
            <a:miter lim="400000"/>
          </a:ln>
        </p:spPr>
      </p:pic>
      <p:pic>
        <p:nvPicPr>
          <p:cNvPr id="36" name="Picture 46">
            <a:extLst>
              <a:ext uri="{FF2B5EF4-FFF2-40B4-BE49-F238E27FC236}">
                <a16:creationId xmlns:a16="http://schemas.microsoft.com/office/drawing/2014/main" id="{0BF5BF41-DA29-4A74-82AE-BAB16C8A9911}"/>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9744869" y="1840024"/>
            <a:ext cx="2387301" cy="452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71">
            <a:extLst>
              <a:ext uri="{FF2B5EF4-FFF2-40B4-BE49-F238E27FC236}">
                <a16:creationId xmlns:a16="http://schemas.microsoft.com/office/drawing/2014/main" id="{2E861201-C924-4D5C-9BFD-F493ABDC925B}"/>
              </a:ext>
            </a:extLst>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7589732" y="4509114"/>
            <a:ext cx="2081951" cy="37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51" descr="Picture 51">
            <a:extLst>
              <a:ext uri="{FF2B5EF4-FFF2-40B4-BE49-F238E27FC236}">
                <a16:creationId xmlns:a16="http://schemas.microsoft.com/office/drawing/2014/main" id="{C684F5E3-C93D-4371-899D-5467C3ECAF86}"/>
              </a:ext>
            </a:extLst>
          </p:cNvPr>
          <p:cNvPicPr>
            <a:picLocks noChangeAspect="1"/>
          </p:cNvPicPr>
          <p:nvPr/>
        </p:nvPicPr>
        <p:blipFill>
          <a:blip r:embed="rId23"/>
          <a:stretch>
            <a:fillRect/>
          </a:stretch>
        </p:blipFill>
        <p:spPr>
          <a:xfrm>
            <a:off x="10293397" y="4437638"/>
            <a:ext cx="1464304" cy="478827"/>
          </a:xfrm>
          <a:prstGeom prst="rect">
            <a:avLst/>
          </a:prstGeom>
          <a:ln w="12700">
            <a:miter lim="400000"/>
          </a:ln>
        </p:spPr>
      </p:pic>
      <p:pic>
        <p:nvPicPr>
          <p:cNvPr id="41" name="Picture 38" descr="Picture 38">
            <a:extLst>
              <a:ext uri="{FF2B5EF4-FFF2-40B4-BE49-F238E27FC236}">
                <a16:creationId xmlns:a16="http://schemas.microsoft.com/office/drawing/2014/main" id="{4165FCD7-6248-4FA7-9EC8-8DAA0BDD8DB4}"/>
              </a:ext>
            </a:extLst>
          </p:cNvPr>
          <p:cNvPicPr>
            <a:picLocks noChangeAspect="1"/>
          </p:cNvPicPr>
          <p:nvPr/>
        </p:nvPicPr>
        <p:blipFill>
          <a:blip r:embed="rId24"/>
          <a:stretch>
            <a:fillRect/>
          </a:stretch>
        </p:blipFill>
        <p:spPr>
          <a:xfrm>
            <a:off x="7710554" y="5062645"/>
            <a:ext cx="1840306" cy="510093"/>
          </a:xfrm>
          <a:prstGeom prst="rect">
            <a:avLst/>
          </a:prstGeom>
          <a:ln w="12700">
            <a:miter lim="400000"/>
          </a:ln>
        </p:spPr>
      </p:pic>
      <p:pic>
        <p:nvPicPr>
          <p:cNvPr id="45" name="Picture 1">
            <a:extLst>
              <a:ext uri="{FF2B5EF4-FFF2-40B4-BE49-F238E27FC236}">
                <a16:creationId xmlns:a16="http://schemas.microsoft.com/office/drawing/2014/main" id="{774B5C78-9CB5-47AF-83CE-2F18017D510A}"/>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10213138" y="5207234"/>
            <a:ext cx="1703471" cy="382515"/>
          </a:xfrm>
          <a:prstGeom prst="rect">
            <a:avLst/>
          </a:prstGeom>
        </p:spPr>
      </p:pic>
      <p:pic>
        <p:nvPicPr>
          <p:cNvPr id="46" name="Picture 66">
            <a:extLst>
              <a:ext uri="{FF2B5EF4-FFF2-40B4-BE49-F238E27FC236}">
                <a16:creationId xmlns:a16="http://schemas.microsoft.com/office/drawing/2014/main" id="{12B37FF5-11AC-408A-AC71-10C1AADA34E2}"/>
              </a:ext>
            </a:extLst>
          </p:cNvPr>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10307927" y="6002612"/>
            <a:ext cx="1696254" cy="617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41">
            <a:extLst>
              <a:ext uri="{FF2B5EF4-FFF2-40B4-BE49-F238E27FC236}">
                <a16:creationId xmlns:a16="http://schemas.microsoft.com/office/drawing/2014/main" id="{D86DBC6C-5414-4598-B9F3-5A4D92FA996F}"/>
              </a:ext>
            </a:extLst>
          </p:cNvPr>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8813816" y="3687853"/>
            <a:ext cx="1286008" cy="548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2" descr="BANCOLOMBIA - Parque La Colina">
            <a:extLst>
              <a:ext uri="{FF2B5EF4-FFF2-40B4-BE49-F238E27FC236}">
                <a16:creationId xmlns:a16="http://schemas.microsoft.com/office/drawing/2014/main" id="{6560985D-2D98-B798-13F7-38D739021997}"/>
              </a:ext>
            </a:extLst>
          </p:cNvPr>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4961443" y="-613900"/>
            <a:ext cx="1961704" cy="2162187"/>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n 6">
            <a:extLst>
              <a:ext uri="{FF2B5EF4-FFF2-40B4-BE49-F238E27FC236}">
                <a16:creationId xmlns:a16="http://schemas.microsoft.com/office/drawing/2014/main" id="{20A55917-2473-742A-A385-E0D43332E568}"/>
              </a:ext>
            </a:extLst>
          </p:cNvPr>
          <p:cNvPicPr>
            <a:picLocks noChangeAspect="1"/>
          </p:cNvPicPr>
          <p:nvPr/>
        </p:nvPicPr>
        <p:blipFill>
          <a:blip r:embed="rId29"/>
          <a:stretch>
            <a:fillRect/>
          </a:stretch>
        </p:blipFill>
        <p:spPr>
          <a:xfrm>
            <a:off x="4724169" y="2944471"/>
            <a:ext cx="2076468" cy="571571"/>
          </a:xfrm>
          <a:prstGeom prst="rect">
            <a:avLst/>
          </a:prstGeom>
        </p:spPr>
      </p:pic>
    </p:spTree>
    <p:extLst>
      <p:ext uri="{BB962C8B-B14F-4D97-AF65-F5344CB8AC3E}">
        <p14:creationId xmlns:p14="http://schemas.microsoft.com/office/powerpoint/2010/main" val="3517609920"/>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 name="6 Rectángulo"/>
          <p:cNvSpPr/>
          <p:nvPr/>
        </p:nvSpPr>
        <p:spPr>
          <a:xfrm>
            <a:off x="-30666" y="0"/>
            <a:ext cx="2886212" cy="6858000"/>
          </a:xfrm>
          <a:prstGeom prst="rect">
            <a:avLst/>
          </a:prstGeom>
          <a:solidFill>
            <a:srgbClr val="002060"/>
          </a:solidFill>
          <a:ln w="12700">
            <a:solidFill>
              <a:srgbClr val="00709D"/>
            </a:solidFill>
            <a:miter/>
          </a:ln>
        </p:spPr>
        <p:txBody>
          <a:bodyPr lIns="45719" rIns="45719" anchor="ctr"/>
          <a:lstStyle/>
          <a:p>
            <a:pPr algn="ctr">
              <a:defRPr>
                <a:solidFill>
                  <a:srgbClr val="FFFFFF"/>
                </a:solidFill>
              </a:defRPr>
            </a:pPr>
            <a:endParaRPr/>
          </a:p>
        </p:txBody>
      </p:sp>
      <p:sp>
        <p:nvSpPr>
          <p:cNvPr id="267" name="Google Shape;113;p17"/>
          <p:cNvSpPr txBox="1">
            <a:spLocks noGrp="1"/>
          </p:cNvSpPr>
          <p:nvPr>
            <p:ph type="title"/>
          </p:nvPr>
        </p:nvSpPr>
        <p:spPr>
          <a:xfrm>
            <a:off x="32763" y="296390"/>
            <a:ext cx="2791251" cy="1402072"/>
          </a:xfrm>
          <a:prstGeom prst="rect">
            <a:avLst/>
          </a:prstGeom>
        </p:spPr>
        <p:txBody>
          <a:bodyPr lIns="91424" tIns="91424" rIns="91424" bIns="91424" anchor="t">
            <a:normAutofit/>
          </a:bodyPr>
          <a:lstStyle/>
          <a:p>
            <a:pPr algn="ctr" defTabSz="905255">
              <a:defRPr sz="2376">
                <a:solidFill>
                  <a:srgbClr val="FFFFFF"/>
                </a:solidFill>
                <a:latin typeface="+mn-lt"/>
                <a:ea typeface="+mn-ea"/>
                <a:cs typeface="+mn-cs"/>
                <a:sym typeface="Calibri"/>
              </a:defRPr>
            </a:pPr>
            <a:r>
              <a:rPr lang="es-ES_tradnl" sz="2400"/>
              <a:t>Algunos de nuestros clientes en</a:t>
            </a:r>
            <a:br>
              <a:rPr lang="es-ES_tradnl" sz="2400"/>
            </a:br>
            <a:r>
              <a:rPr lang="es-ES_tradnl" sz="3600" b="1">
                <a:solidFill>
                  <a:srgbClr val="FF6633"/>
                </a:solidFill>
                <a:effectLst>
                  <a:outerShdw blurRad="37719" dist="37719" dir="2700000" rotWithShape="0">
                    <a:srgbClr val="000000">
                      <a:alpha val="43137"/>
                    </a:srgbClr>
                  </a:outerShdw>
                </a:effectLst>
              </a:rPr>
              <a:t>LatAm</a:t>
            </a:r>
          </a:p>
        </p:txBody>
      </p:sp>
      <p:sp>
        <p:nvSpPr>
          <p:cNvPr id="287" name="Rectángulo 4"/>
          <p:cNvSpPr txBox="1"/>
          <p:nvPr/>
        </p:nvSpPr>
        <p:spPr>
          <a:xfrm>
            <a:off x="258394" y="2961992"/>
            <a:ext cx="2354295" cy="203132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285750" indent="-285750">
              <a:buSzPct val="100000"/>
              <a:buChar char="▪"/>
              <a:defRPr>
                <a:solidFill>
                  <a:srgbClr val="FFFFFF"/>
                </a:solidFill>
              </a:defRPr>
            </a:pPr>
            <a:r>
              <a:rPr lang="es-CO" dirty="0"/>
              <a:t>Consultoría </a:t>
            </a:r>
          </a:p>
          <a:p>
            <a:pPr marL="285750" indent="-285750">
              <a:buSzPct val="100000"/>
              <a:buChar char="▪"/>
              <a:defRPr>
                <a:solidFill>
                  <a:srgbClr val="FFFFFF"/>
                </a:solidFill>
              </a:defRPr>
            </a:pPr>
            <a:r>
              <a:rPr lang="es-CO" dirty="0"/>
              <a:t>Modelos a la Medida</a:t>
            </a:r>
          </a:p>
          <a:p>
            <a:pPr marL="285750" indent="-285750">
              <a:buSzPct val="100000"/>
              <a:buChar char="▪"/>
              <a:defRPr>
                <a:solidFill>
                  <a:srgbClr val="FFFFFF"/>
                </a:solidFill>
              </a:defRPr>
            </a:pPr>
            <a:r>
              <a:rPr lang="es-CO" dirty="0"/>
              <a:t>Acompañamiento </a:t>
            </a:r>
          </a:p>
          <a:p>
            <a:pPr marL="285750" indent="-285750">
              <a:buSzPct val="100000"/>
              <a:buChar char="▪"/>
              <a:defRPr>
                <a:solidFill>
                  <a:srgbClr val="FFFFFF"/>
                </a:solidFill>
              </a:defRPr>
            </a:pPr>
            <a:r>
              <a:rPr lang="es-CO" dirty="0"/>
              <a:t>Integraciones</a:t>
            </a:r>
          </a:p>
          <a:p>
            <a:pPr marL="285750" indent="-285750">
              <a:buSzPct val="100000"/>
              <a:buChar char="▪"/>
              <a:defRPr>
                <a:solidFill>
                  <a:srgbClr val="FFFFFF"/>
                </a:solidFill>
              </a:defRPr>
            </a:pPr>
            <a:r>
              <a:rPr lang="es-CO" dirty="0"/>
              <a:t>Mejores prácticas</a:t>
            </a:r>
          </a:p>
          <a:p>
            <a:pPr marL="285750" indent="-285750">
              <a:buSzPct val="100000"/>
              <a:buChar char="▪"/>
              <a:defRPr>
                <a:solidFill>
                  <a:srgbClr val="FFFFFF"/>
                </a:solidFill>
              </a:defRPr>
            </a:pPr>
            <a:r>
              <a:rPr lang="es-CO" dirty="0"/>
              <a:t>Benchmark</a:t>
            </a:r>
          </a:p>
          <a:p>
            <a:pPr marL="285750" indent="-285750">
              <a:buSzPct val="100000"/>
              <a:buChar char="▪"/>
              <a:defRPr>
                <a:solidFill>
                  <a:srgbClr val="FFFFFF"/>
                </a:solidFill>
              </a:defRPr>
            </a:pPr>
            <a:r>
              <a:rPr lang="es-CO" dirty="0"/>
              <a:t>Innovación</a:t>
            </a:r>
            <a:endParaRPr dirty="0"/>
          </a:p>
        </p:txBody>
      </p:sp>
      <p:sp>
        <p:nvSpPr>
          <p:cNvPr id="288" name="Conector recto 29"/>
          <p:cNvSpPr/>
          <p:nvPr/>
        </p:nvSpPr>
        <p:spPr>
          <a:xfrm>
            <a:off x="-14559" y="2231571"/>
            <a:ext cx="2880000" cy="1"/>
          </a:xfrm>
          <a:prstGeom prst="line">
            <a:avLst/>
          </a:prstGeom>
          <a:ln w="12700">
            <a:solidFill>
              <a:srgbClr val="FFFFFF"/>
            </a:solidFill>
            <a:miter/>
          </a:ln>
        </p:spPr>
        <p:txBody>
          <a:bodyPr lIns="45719" rIns="45719"/>
          <a:lstStyle/>
          <a:p>
            <a:endParaRPr/>
          </a:p>
        </p:txBody>
      </p:sp>
      <p:graphicFrame>
        <p:nvGraphicFramePr>
          <p:cNvPr id="27" name="Tabla 26">
            <a:extLst>
              <a:ext uri="{FF2B5EF4-FFF2-40B4-BE49-F238E27FC236}">
                <a16:creationId xmlns:a16="http://schemas.microsoft.com/office/drawing/2014/main" id="{B044DB30-4DB6-4D59-AA10-0ADDBFC3F575}"/>
              </a:ext>
            </a:extLst>
          </p:cNvPr>
          <p:cNvGraphicFramePr>
            <a:graphicFrameLocks noGrp="1"/>
          </p:cNvGraphicFramePr>
          <p:nvPr>
            <p:extLst>
              <p:ext uri="{D42A27DB-BD31-4B8C-83A1-F6EECF244321}">
                <p14:modId xmlns:p14="http://schemas.microsoft.com/office/powerpoint/2010/main" val="2107213169"/>
              </p:ext>
            </p:extLst>
          </p:nvPr>
        </p:nvGraphicFramePr>
        <p:xfrm>
          <a:off x="3293255" y="199146"/>
          <a:ext cx="8476132" cy="6441316"/>
        </p:xfrm>
        <a:graphic>
          <a:graphicData uri="http://schemas.openxmlformats.org/drawingml/2006/table">
            <a:tbl>
              <a:tblPr firstRow="1" bandRow="1">
                <a:tableStyleId>{5940675A-B579-460E-94D1-54222C63F5DA}</a:tableStyleId>
              </a:tblPr>
              <a:tblGrid>
                <a:gridCol w="1719313">
                  <a:extLst>
                    <a:ext uri="{9D8B030D-6E8A-4147-A177-3AD203B41FA5}">
                      <a16:colId xmlns:a16="http://schemas.microsoft.com/office/drawing/2014/main" val="3170511575"/>
                    </a:ext>
                  </a:extLst>
                </a:gridCol>
                <a:gridCol w="4570116">
                  <a:extLst>
                    <a:ext uri="{9D8B030D-6E8A-4147-A177-3AD203B41FA5}">
                      <a16:colId xmlns:a16="http://schemas.microsoft.com/office/drawing/2014/main" val="4256805741"/>
                    </a:ext>
                  </a:extLst>
                </a:gridCol>
                <a:gridCol w="2186703">
                  <a:extLst>
                    <a:ext uri="{9D8B030D-6E8A-4147-A177-3AD203B41FA5}">
                      <a16:colId xmlns:a16="http://schemas.microsoft.com/office/drawing/2014/main" val="2247585812"/>
                    </a:ext>
                  </a:extLst>
                </a:gridCol>
              </a:tblGrid>
              <a:tr h="718147">
                <a:tc>
                  <a:txBody>
                    <a:bodyPr/>
                    <a:lstStyle/>
                    <a:p>
                      <a:pPr algn="ctr"/>
                      <a:r>
                        <a:rPr lang="es-CO" sz="2800" b="1" dirty="0">
                          <a:solidFill>
                            <a:schemeClr val="bg1"/>
                          </a:solidFill>
                          <a:latin typeface="+mn-lt"/>
                        </a:rPr>
                        <a:t>SECTOR</a:t>
                      </a:r>
                      <a:endParaRPr lang="es-CO" sz="1600" b="1" dirty="0">
                        <a:solidFill>
                          <a:schemeClr val="bg1"/>
                        </a:solidFill>
                        <a:latin typeface="+mn-lt"/>
                      </a:endParaRPr>
                    </a:p>
                  </a:txBody>
                  <a:tcPr anchor="ctr">
                    <a:lnL w="12700" cap="flat" cmpd="sng" algn="ctr">
                      <a:solidFill>
                        <a:schemeClr val="bg1">
                          <a:lumMod val="50000"/>
                        </a:schemeClr>
                      </a:solidFill>
                      <a:prstDash val="dot"/>
                      <a:round/>
                      <a:headEnd type="none" w="med" len="med"/>
                      <a:tailEnd type="none" w="med" len="med"/>
                    </a:lnL>
                    <a:lnR w="12700" cap="flat" cmpd="sng" algn="ctr">
                      <a:solidFill>
                        <a:schemeClr val="bg1">
                          <a:lumMod val="50000"/>
                        </a:schemeClr>
                      </a:solidFill>
                      <a:prstDash val="dot"/>
                      <a:round/>
                      <a:headEnd type="none" w="med" len="med"/>
                      <a:tailEnd type="none" w="med" len="med"/>
                    </a:lnR>
                    <a:lnT w="12700" cap="flat" cmpd="sng" algn="ctr">
                      <a:solidFill>
                        <a:schemeClr val="bg1">
                          <a:lumMod val="50000"/>
                        </a:schemeClr>
                      </a:solidFill>
                      <a:prstDash val="dot"/>
                      <a:round/>
                      <a:headEnd type="none" w="med" len="med"/>
                      <a:tailEnd type="none" w="med" len="med"/>
                    </a:lnT>
                    <a:lnB w="12700" cap="flat" cmpd="sng" algn="ctr">
                      <a:solidFill>
                        <a:schemeClr val="bg1">
                          <a:lumMod val="50000"/>
                        </a:schemeClr>
                      </a:solidFill>
                      <a:prstDash val="dot"/>
                      <a:round/>
                      <a:headEnd type="none" w="med" len="med"/>
                      <a:tailEnd type="none" w="med" len="med"/>
                    </a:lnB>
                    <a:solidFill>
                      <a:srgbClr val="002060"/>
                    </a:solidFill>
                  </a:tcPr>
                </a:tc>
                <a:tc>
                  <a:txBody>
                    <a:bodyPr/>
                    <a:lstStyle/>
                    <a:p>
                      <a:pPr algn="ctr"/>
                      <a:r>
                        <a:rPr lang="es-CO" sz="2800" b="1" i="0" u="none" strike="noStrike" cap="none" spc="0" baseline="0" dirty="0">
                          <a:ln>
                            <a:noFill/>
                          </a:ln>
                          <a:solidFill>
                            <a:schemeClr val="bg1"/>
                          </a:solidFill>
                          <a:uFillTx/>
                          <a:latin typeface="+mn-lt"/>
                          <a:ea typeface="+mn-ea"/>
                          <a:cs typeface="+mn-cs"/>
                          <a:sym typeface="Calibri"/>
                        </a:rPr>
                        <a:t>CLIENTES</a:t>
                      </a:r>
                    </a:p>
                  </a:txBody>
                  <a:tcPr anchor="ctr">
                    <a:lnL w="12700" cap="flat" cmpd="sng" algn="ctr">
                      <a:solidFill>
                        <a:schemeClr val="bg1">
                          <a:lumMod val="50000"/>
                        </a:schemeClr>
                      </a:solidFill>
                      <a:prstDash val="dot"/>
                      <a:round/>
                      <a:headEnd type="none" w="med" len="med"/>
                      <a:tailEnd type="none" w="med" len="med"/>
                    </a:lnL>
                    <a:lnR w="12700" cap="flat" cmpd="sng" algn="ctr">
                      <a:solidFill>
                        <a:schemeClr val="bg1">
                          <a:lumMod val="50000"/>
                        </a:schemeClr>
                      </a:solidFill>
                      <a:prstDash val="dot"/>
                      <a:round/>
                      <a:headEnd type="none" w="med" len="med"/>
                      <a:tailEnd type="none" w="med" len="med"/>
                    </a:lnR>
                    <a:lnT w="12700" cap="flat" cmpd="sng" algn="ctr">
                      <a:solidFill>
                        <a:schemeClr val="bg1">
                          <a:lumMod val="50000"/>
                        </a:schemeClr>
                      </a:solidFill>
                      <a:prstDash val="dot"/>
                      <a:round/>
                      <a:headEnd type="none" w="med" len="med"/>
                      <a:tailEnd type="none" w="med" len="med"/>
                    </a:lnT>
                    <a:lnB w="12700" cap="flat" cmpd="sng" algn="ctr">
                      <a:solidFill>
                        <a:schemeClr val="bg1">
                          <a:lumMod val="50000"/>
                        </a:schemeClr>
                      </a:solidFill>
                      <a:prstDash val="dot"/>
                      <a:round/>
                      <a:headEnd type="none" w="med" len="med"/>
                      <a:tailEnd type="none" w="med" len="med"/>
                    </a:lnB>
                    <a:solidFill>
                      <a:srgbClr val="00206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O" sz="1800" b="1" dirty="0">
                          <a:solidFill>
                            <a:schemeClr val="bg1"/>
                          </a:solidFill>
                          <a:latin typeface="+mn-lt"/>
                        </a:rPr>
                        <a:t>SOLUCIONES IMPLEMENTADAS</a:t>
                      </a:r>
                    </a:p>
                  </a:txBody>
                  <a:tcPr anchor="ctr">
                    <a:lnL w="12700" cap="flat" cmpd="sng" algn="ctr">
                      <a:solidFill>
                        <a:schemeClr val="bg1">
                          <a:lumMod val="50000"/>
                        </a:schemeClr>
                      </a:solidFill>
                      <a:prstDash val="dot"/>
                      <a:round/>
                      <a:headEnd type="none" w="med" len="med"/>
                      <a:tailEnd type="none" w="med" len="med"/>
                    </a:lnL>
                    <a:lnR w="12700" cap="flat" cmpd="sng" algn="ctr">
                      <a:solidFill>
                        <a:schemeClr val="bg1">
                          <a:lumMod val="50000"/>
                        </a:schemeClr>
                      </a:solidFill>
                      <a:prstDash val="dot"/>
                      <a:round/>
                      <a:headEnd type="none" w="med" len="med"/>
                      <a:tailEnd type="none" w="med" len="med"/>
                    </a:lnR>
                    <a:lnT w="12700" cap="flat" cmpd="sng" algn="ctr">
                      <a:solidFill>
                        <a:schemeClr val="bg1">
                          <a:lumMod val="50000"/>
                        </a:schemeClr>
                      </a:solidFill>
                      <a:prstDash val="dot"/>
                      <a:round/>
                      <a:headEnd type="none" w="med" len="med"/>
                      <a:tailEnd type="none" w="med" len="med"/>
                    </a:lnT>
                    <a:lnB w="12700" cap="flat" cmpd="sng" algn="ctr">
                      <a:solidFill>
                        <a:schemeClr val="bg1">
                          <a:lumMod val="50000"/>
                        </a:schemeClr>
                      </a:solidFill>
                      <a:prstDash val="dot"/>
                      <a:round/>
                      <a:headEnd type="none" w="med" len="med"/>
                      <a:tailEnd type="none" w="med" len="med"/>
                    </a:lnB>
                    <a:solidFill>
                      <a:srgbClr val="002060"/>
                    </a:solidFill>
                  </a:tcPr>
                </a:tc>
                <a:extLst>
                  <a:ext uri="{0D108BD9-81ED-4DB2-BD59-A6C34878D82A}">
                    <a16:rowId xmlns:a16="http://schemas.microsoft.com/office/drawing/2014/main" val="1697037068"/>
                  </a:ext>
                </a:extLst>
              </a:tr>
              <a:tr h="2097242">
                <a:tc>
                  <a:txBody>
                    <a:bodyPr/>
                    <a:lstStyle/>
                    <a:p>
                      <a:pPr algn="ctr"/>
                      <a:r>
                        <a:rPr lang="es-CO" sz="2400" dirty="0">
                          <a:solidFill>
                            <a:srgbClr val="002060"/>
                          </a:solidFill>
                          <a:latin typeface="Calibri" pitchFamily="34" charset="0"/>
                          <a:cs typeface="Calibri" pitchFamily="34" charset="0"/>
                          <a:hlinkClick r:id="rId4" action="ppaction://hlinksldjump"/>
                        </a:rPr>
                        <a:t>Financiero</a:t>
                      </a:r>
                      <a:endParaRPr lang="es-CO" sz="1400" dirty="0">
                        <a:solidFill>
                          <a:srgbClr val="002060"/>
                        </a:solidFill>
                        <a:latin typeface="Calibri" pitchFamily="34" charset="0"/>
                        <a:cs typeface="Calibri" pitchFamily="34" charset="0"/>
                      </a:endParaRPr>
                    </a:p>
                  </a:txBody>
                  <a:tcPr anchor="ctr">
                    <a:lnL w="12700" cap="flat" cmpd="sng" algn="ctr">
                      <a:solidFill>
                        <a:schemeClr val="bg1">
                          <a:lumMod val="50000"/>
                        </a:schemeClr>
                      </a:solidFill>
                      <a:prstDash val="dot"/>
                      <a:round/>
                      <a:headEnd type="none" w="med" len="med"/>
                      <a:tailEnd type="none" w="med" len="med"/>
                    </a:lnL>
                    <a:lnR w="12700" cap="flat" cmpd="sng" algn="ctr">
                      <a:solidFill>
                        <a:schemeClr val="bg1">
                          <a:lumMod val="50000"/>
                        </a:schemeClr>
                      </a:solidFill>
                      <a:prstDash val="dot"/>
                      <a:round/>
                      <a:headEnd type="none" w="med" len="med"/>
                      <a:tailEnd type="none" w="med" len="med"/>
                    </a:lnR>
                    <a:lnT w="12700" cap="flat" cmpd="sng" algn="ctr">
                      <a:solidFill>
                        <a:schemeClr val="bg1">
                          <a:lumMod val="50000"/>
                        </a:schemeClr>
                      </a:solidFill>
                      <a:prstDash val="dot"/>
                      <a:round/>
                      <a:headEnd type="none" w="med" len="med"/>
                      <a:tailEnd type="none" w="med" len="med"/>
                    </a:lnT>
                    <a:lnB w="12700" cap="flat" cmpd="sng" algn="ctr">
                      <a:solidFill>
                        <a:schemeClr val="bg1">
                          <a:lumMod val="50000"/>
                        </a:schemeClr>
                      </a:solidFill>
                      <a:prstDash val="dot"/>
                      <a:round/>
                      <a:headEnd type="none" w="med" len="med"/>
                      <a:tailEnd type="none" w="med" len="med"/>
                    </a:lnB>
                  </a:tcPr>
                </a:tc>
                <a:tc>
                  <a:txBody>
                    <a:bodyPr/>
                    <a:lstStyle/>
                    <a:p>
                      <a:pPr algn="ctr" fontAlgn="ctr"/>
                      <a:endParaRPr lang="es-ES" sz="1100" b="0" i="0" u="none" strike="noStrike" dirty="0">
                        <a:solidFill>
                          <a:srgbClr val="000000"/>
                        </a:solidFill>
                        <a:effectLst/>
                        <a:latin typeface="+mj-lt"/>
                      </a:endParaRPr>
                    </a:p>
                  </a:txBody>
                  <a:tcPr anchor="ctr">
                    <a:lnL w="12700" cap="flat" cmpd="sng" algn="ctr">
                      <a:solidFill>
                        <a:schemeClr val="bg1">
                          <a:lumMod val="50000"/>
                        </a:schemeClr>
                      </a:solidFill>
                      <a:prstDash val="dot"/>
                      <a:round/>
                      <a:headEnd type="none" w="med" len="med"/>
                      <a:tailEnd type="none" w="med" len="med"/>
                    </a:lnL>
                    <a:lnR w="12700" cap="flat" cmpd="sng" algn="ctr">
                      <a:solidFill>
                        <a:schemeClr val="bg1">
                          <a:lumMod val="50000"/>
                        </a:schemeClr>
                      </a:solidFill>
                      <a:prstDash val="dot"/>
                      <a:round/>
                      <a:headEnd type="none" w="med" len="med"/>
                      <a:tailEnd type="none" w="med" len="med"/>
                    </a:lnR>
                    <a:lnT w="12700" cap="flat" cmpd="sng" algn="ctr">
                      <a:solidFill>
                        <a:schemeClr val="bg1">
                          <a:lumMod val="50000"/>
                        </a:schemeClr>
                      </a:solidFill>
                      <a:prstDash val="dot"/>
                      <a:round/>
                      <a:headEnd type="none" w="med" len="med"/>
                      <a:tailEnd type="none" w="med" len="med"/>
                    </a:lnT>
                    <a:lnB w="12700" cap="flat" cmpd="sng" algn="ctr">
                      <a:solidFill>
                        <a:schemeClr val="bg1">
                          <a:lumMod val="50000"/>
                        </a:schemeClr>
                      </a:solidFill>
                      <a:prstDash val="dot"/>
                      <a:round/>
                      <a:headEnd type="none" w="med" len="med"/>
                      <a:tailEnd type="none" w="med" len="med"/>
                    </a:lnB>
                  </a:tcPr>
                </a:tc>
                <a:tc>
                  <a:txBody>
                    <a:bodyPr/>
                    <a:lstStyle/>
                    <a:p>
                      <a:pPr marL="171450" indent="-171450" algn="l" fontAlgn="ctr">
                        <a:buFont typeface="Arial" panose="020B0604020202020204" pitchFamily="34" charset="0"/>
                        <a:buChar char="•"/>
                      </a:pPr>
                      <a:r>
                        <a:rPr lang="es-ES" sz="1400" b="0" i="0" u="none" strike="noStrike" dirty="0">
                          <a:solidFill>
                            <a:srgbClr val="000000"/>
                          </a:solidFill>
                          <a:effectLst/>
                          <a:latin typeface="+mn-lt"/>
                        </a:rPr>
                        <a:t>Consultoría</a:t>
                      </a:r>
                      <a:r>
                        <a:rPr lang="es-ES" sz="1400" b="0" i="0" u="none" strike="noStrike" baseline="0" dirty="0">
                          <a:solidFill>
                            <a:srgbClr val="000000"/>
                          </a:solidFill>
                          <a:effectLst/>
                          <a:latin typeface="+mn-lt"/>
                        </a:rPr>
                        <a:t> en riesgo</a:t>
                      </a:r>
                      <a:endParaRPr lang="es-ES" sz="1400" b="0" i="0" u="none" strike="noStrike" dirty="0">
                        <a:solidFill>
                          <a:srgbClr val="000000"/>
                        </a:solidFill>
                        <a:effectLst/>
                        <a:latin typeface="+mn-lt"/>
                      </a:endParaRPr>
                    </a:p>
                    <a:p>
                      <a:pPr marL="171450" indent="-171450" algn="l" fontAlgn="ctr">
                        <a:buFont typeface="Arial" panose="020B0604020202020204" pitchFamily="34" charset="0"/>
                        <a:buChar char="•"/>
                      </a:pPr>
                      <a:r>
                        <a:rPr lang="es-ES" sz="1400" b="0" i="0" u="none" strike="noStrike" dirty="0">
                          <a:solidFill>
                            <a:srgbClr val="000000"/>
                          </a:solidFill>
                          <a:effectLst/>
                          <a:latin typeface="+mn-lt"/>
                        </a:rPr>
                        <a:t>Desarrollo de modelos (originación, cobranza, renovación y venta cruzada, deserción)</a:t>
                      </a:r>
                    </a:p>
                    <a:p>
                      <a:pPr marL="171450" indent="-171450" algn="l" fontAlgn="ctr">
                        <a:buFont typeface="Arial" panose="020B0604020202020204" pitchFamily="34" charset="0"/>
                        <a:buChar char="•"/>
                      </a:pPr>
                      <a:r>
                        <a:rPr lang="es-ES" sz="1400" b="0" i="0" u="none" strike="noStrike" dirty="0">
                          <a:solidFill>
                            <a:srgbClr val="000000"/>
                          </a:solidFill>
                          <a:effectLst/>
                          <a:latin typeface="+mn-lt"/>
                        </a:rPr>
                        <a:t>Estimación de ingresos</a:t>
                      </a:r>
                    </a:p>
                    <a:p>
                      <a:pPr marL="171450" indent="-171450" algn="l" fontAlgn="ctr">
                        <a:buFont typeface="Arial" panose="020B0604020202020204" pitchFamily="34" charset="0"/>
                        <a:buChar char="•"/>
                      </a:pPr>
                      <a:r>
                        <a:rPr lang="es-ES" sz="1400" b="0" i="0" u="none" strike="noStrike" dirty="0">
                          <a:solidFill>
                            <a:srgbClr val="000000"/>
                          </a:solidFill>
                          <a:effectLst/>
                          <a:latin typeface="+mn-lt"/>
                        </a:rPr>
                        <a:t>Predictor de ingresos</a:t>
                      </a:r>
                    </a:p>
                    <a:p>
                      <a:pPr marL="171450" indent="-171450" algn="l" fontAlgn="ctr">
                        <a:buFont typeface="Arial" panose="020B0604020202020204" pitchFamily="34" charset="0"/>
                        <a:buChar char="•"/>
                      </a:pPr>
                      <a:r>
                        <a:rPr lang="es-ES" sz="1400" b="0" i="0" u="none" strike="noStrike" dirty="0">
                          <a:solidFill>
                            <a:srgbClr val="000000"/>
                          </a:solidFill>
                          <a:effectLst/>
                          <a:latin typeface="+mn-lt"/>
                        </a:rPr>
                        <a:t>Software</a:t>
                      </a:r>
                      <a:r>
                        <a:rPr lang="es-ES" sz="1400" b="0" i="0" u="none" strike="noStrike" baseline="0" dirty="0">
                          <a:solidFill>
                            <a:srgbClr val="000000"/>
                          </a:solidFill>
                          <a:effectLst/>
                          <a:latin typeface="+mn-lt"/>
                        </a:rPr>
                        <a:t> a la medida</a:t>
                      </a:r>
                      <a:endParaRPr lang="es-ES" sz="1400" b="0" i="0" u="none" strike="noStrike" dirty="0">
                        <a:solidFill>
                          <a:srgbClr val="000000"/>
                        </a:solidFill>
                        <a:effectLst/>
                        <a:latin typeface="+mn-lt"/>
                      </a:endParaRPr>
                    </a:p>
                  </a:txBody>
                  <a:tcPr marL="5193" marR="5193" marT="5193" marB="0" anchor="ctr">
                    <a:lnL w="12700" cap="flat" cmpd="sng" algn="ctr">
                      <a:solidFill>
                        <a:schemeClr val="bg1">
                          <a:lumMod val="50000"/>
                        </a:schemeClr>
                      </a:solidFill>
                      <a:prstDash val="dot"/>
                      <a:round/>
                      <a:headEnd type="none" w="med" len="med"/>
                      <a:tailEnd type="none" w="med" len="med"/>
                    </a:lnL>
                    <a:lnR w="12700" cap="flat" cmpd="sng" algn="ctr">
                      <a:solidFill>
                        <a:schemeClr val="bg1">
                          <a:lumMod val="50000"/>
                        </a:schemeClr>
                      </a:solidFill>
                      <a:prstDash val="dot"/>
                      <a:round/>
                      <a:headEnd type="none" w="med" len="med"/>
                      <a:tailEnd type="none" w="med" len="med"/>
                    </a:lnR>
                    <a:lnT w="12700" cap="flat" cmpd="sng" algn="ctr">
                      <a:solidFill>
                        <a:schemeClr val="bg1">
                          <a:lumMod val="50000"/>
                        </a:schemeClr>
                      </a:solidFill>
                      <a:prstDash val="dot"/>
                      <a:round/>
                      <a:headEnd type="none" w="med" len="med"/>
                      <a:tailEnd type="none" w="med" len="med"/>
                    </a:lnT>
                    <a:lnB w="12700" cap="flat" cmpd="sng" algn="ctr">
                      <a:solidFill>
                        <a:schemeClr val="bg1">
                          <a:lumMod val="50000"/>
                        </a:schemeClr>
                      </a:solidFill>
                      <a:prstDash val="dot"/>
                      <a:round/>
                      <a:headEnd type="none" w="med" len="med"/>
                      <a:tailEnd type="none" w="med" len="med"/>
                    </a:lnB>
                  </a:tcPr>
                </a:tc>
                <a:extLst>
                  <a:ext uri="{0D108BD9-81ED-4DB2-BD59-A6C34878D82A}">
                    <a16:rowId xmlns:a16="http://schemas.microsoft.com/office/drawing/2014/main" val="2066853017"/>
                  </a:ext>
                </a:extLst>
              </a:tr>
              <a:tr h="1925053">
                <a:tc>
                  <a:txBody>
                    <a:bodyPr/>
                    <a:lstStyle/>
                    <a:p>
                      <a:pPr algn="ctr"/>
                      <a:r>
                        <a:rPr lang="es-CO" sz="2400" dirty="0" err="1">
                          <a:solidFill>
                            <a:srgbClr val="002060"/>
                          </a:solidFill>
                          <a:latin typeface="Calibri" pitchFamily="34" charset="0"/>
                          <a:cs typeface="Calibri" pitchFamily="34" charset="0"/>
                          <a:hlinkClick r:id="rId4" action="ppaction://hlinksldjump"/>
                        </a:rPr>
                        <a:t>Telcos</a:t>
                      </a:r>
                      <a:r>
                        <a:rPr lang="es-CO" sz="2400" dirty="0">
                          <a:solidFill>
                            <a:srgbClr val="002060"/>
                          </a:solidFill>
                          <a:latin typeface="Calibri" pitchFamily="34" charset="0"/>
                          <a:cs typeface="Calibri" pitchFamily="34" charset="0"/>
                          <a:hlinkClick r:id="rId4" action="ppaction://hlinksldjump"/>
                        </a:rPr>
                        <a:t> y Servicios</a:t>
                      </a:r>
                      <a:r>
                        <a:rPr lang="es-CO" sz="2400" baseline="0" dirty="0">
                          <a:solidFill>
                            <a:srgbClr val="002060"/>
                          </a:solidFill>
                          <a:latin typeface="Calibri" pitchFamily="34" charset="0"/>
                          <a:cs typeface="Calibri" pitchFamily="34" charset="0"/>
                          <a:hlinkClick r:id="rId4" action="ppaction://hlinksldjump"/>
                        </a:rPr>
                        <a:t> Públicos</a:t>
                      </a:r>
                      <a:endParaRPr lang="es-CO" sz="2400" dirty="0">
                        <a:solidFill>
                          <a:srgbClr val="002060"/>
                        </a:solidFill>
                        <a:latin typeface="Calibri" pitchFamily="34" charset="0"/>
                        <a:cs typeface="Calibri" pitchFamily="34" charset="0"/>
                      </a:endParaRPr>
                    </a:p>
                  </a:txBody>
                  <a:tcPr anchor="ctr">
                    <a:lnL w="12700" cap="flat" cmpd="sng" algn="ctr">
                      <a:solidFill>
                        <a:schemeClr val="bg1">
                          <a:lumMod val="50000"/>
                        </a:schemeClr>
                      </a:solidFill>
                      <a:prstDash val="dot"/>
                      <a:round/>
                      <a:headEnd type="none" w="med" len="med"/>
                      <a:tailEnd type="none" w="med" len="med"/>
                    </a:lnL>
                    <a:lnR w="12700" cap="flat" cmpd="sng" algn="ctr">
                      <a:solidFill>
                        <a:schemeClr val="bg1">
                          <a:lumMod val="50000"/>
                        </a:schemeClr>
                      </a:solidFill>
                      <a:prstDash val="dot"/>
                      <a:round/>
                      <a:headEnd type="none" w="med" len="med"/>
                      <a:tailEnd type="none" w="med" len="med"/>
                    </a:lnR>
                    <a:lnT w="12700" cap="flat" cmpd="sng" algn="ctr">
                      <a:solidFill>
                        <a:schemeClr val="bg1">
                          <a:lumMod val="50000"/>
                        </a:schemeClr>
                      </a:solidFill>
                      <a:prstDash val="dot"/>
                      <a:round/>
                      <a:headEnd type="none" w="med" len="med"/>
                      <a:tailEnd type="none" w="med" len="med"/>
                    </a:lnT>
                    <a:lnB w="12700" cap="flat" cmpd="sng" algn="ctr">
                      <a:solidFill>
                        <a:schemeClr val="bg1">
                          <a:lumMod val="50000"/>
                        </a:schemeClr>
                      </a:solidFill>
                      <a:prstDash val="dot"/>
                      <a:round/>
                      <a:headEnd type="none" w="med" len="med"/>
                      <a:tailEnd type="none" w="med" len="med"/>
                    </a:lnB>
                  </a:tcPr>
                </a:tc>
                <a:tc>
                  <a:txBody>
                    <a:bodyPr/>
                    <a:lstStyle/>
                    <a:p>
                      <a:pPr algn="ctr"/>
                      <a:endParaRPr lang="es-CO" sz="1100" kern="1200" dirty="0">
                        <a:solidFill>
                          <a:schemeClr val="tx1"/>
                        </a:solidFill>
                        <a:effectLst/>
                        <a:latin typeface="+mj-lt"/>
                        <a:ea typeface="+mn-ea"/>
                        <a:cs typeface="+mn-cs"/>
                      </a:endParaRPr>
                    </a:p>
                  </a:txBody>
                  <a:tcPr anchor="ctr">
                    <a:lnL w="12700" cap="flat" cmpd="sng" algn="ctr">
                      <a:solidFill>
                        <a:schemeClr val="bg1">
                          <a:lumMod val="50000"/>
                        </a:schemeClr>
                      </a:solidFill>
                      <a:prstDash val="dot"/>
                      <a:round/>
                      <a:headEnd type="none" w="med" len="med"/>
                      <a:tailEnd type="none" w="med" len="med"/>
                    </a:lnL>
                    <a:lnR w="12700" cap="flat" cmpd="sng" algn="ctr">
                      <a:solidFill>
                        <a:schemeClr val="bg1">
                          <a:lumMod val="50000"/>
                        </a:schemeClr>
                      </a:solidFill>
                      <a:prstDash val="dot"/>
                      <a:round/>
                      <a:headEnd type="none" w="med" len="med"/>
                      <a:tailEnd type="none" w="med" len="med"/>
                    </a:lnR>
                    <a:lnT w="12700" cap="flat" cmpd="sng" algn="ctr">
                      <a:solidFill>
                        <a:schemeClr val="bg1">
                          <a:lumMod val="50000"/>
                        </a:schemeClr>
                      </a:solidFill>
                      <a:prstDash val="dot"/>
                      <a:round/>
                      <a:headEnd type="none" w="med" len="med"/>
                      <a:tailEnd type="none" w="med" len="med"/>
                    </a:lnT>
                    <a:lnB w="12700" cap="flat" cmpd="sng" algn="ctr">
                      <a:solidFill>
                        <a:schemeClr val="bg1">
                          <a:lumMod val="50000"/>
                        </a:schemeClr>
                      </a:solidFill>
                      <a:prstDash val="dot"/>
                      <a:round/>
                      <a:headEnd type="none" w="med" len="med"/>
                      <a:tailEnd type="none" w="med" len="med"/>
                    </a:lnB>
                  </a:tcPr>
                </a:tc>
                <a:tc>
                  <a:txBody>
                    <a:bodyPr/>
                    <a:lstStyle/>
                    <a:p>
                      <a:pPr marL="171450" indent="-171450" algn="l" fontAlgn="ctr">
                        <a:buFont typeface="Arial" panose="020B0604020202020204" pitchFamily="34" charset="0"/>
                        <a:buChar char="•"/>
                      </a:pPr>
                      <a:r>
                        <a:rPr lang="es-ES" sz="1400" b="0" i="0" u="none" strike="noStrike" kern="1200" dirty="0">
                          <a:solidFill>
                            <a:srgbClr val="000000"/>
                          </a:solidFill>
                          <a:effectLst/>
                          <a:latin typeface="+mn-lt"/>
                          <a:ea typeface="+mn-ea"/>
                          <a:cs typeface="+mn-cs"/>
                        </a:rPr>
                        <a:t>Consultoría en riesgo</a:t>
                      </a:r>
                    </a:p>
                    <a:p>
                      <a:pPr marL="171450" indent="-171450" algn="l" fontAlgn="ctr">
                        <a:buFont typeface="Arial" panose="020B0604020202020204" pitchFamily="34" charset="0"/>
                        <a:buChar char="•"/>
                      </a:pPr>
                      <a:r>
                        <a:rPr lang="es-ES" sz="1400" b="0" i="0" u="none" strike="noStrike" kern="1200" dirty="0">
                          <a:solidFill>
                            <a:srgbClr val="000000"/>
                          </a:solidFill>
                          <a:effectLst/>
                          <a:latin typeface="+mn-lt"/>
                          <a:ea typeface="+mn-ea"/>
                          <a:cs typeface="+mn-cs"/>
                        </a:rPr>
                        <a:t>Desarrollo de modelos (originación, cobranza, provisiones,</a:t>
                      </a:r>
                      <a:r>
                        <a:rPr lang="es-ES" sz="1400" b="0" i="0" u="none" strike="noStrike" kern="1200" baseline="0" dirty="0">
                          <a:solidFill>
                            <a:srgbClr val="000000"/>
                          </a:solidFill>
                          <a:effectLst/>
                          <a:latin typeface="+mn-lt"/>
                          <a:ea typeface="+mn-ea"/>
                          <a:cs typeface="+mn-cs"/>
                        </a:rPr>
                        <a:t> fraudes</a:t>
                      </a:r>
                      <a:r>
                        <a:rPr lang="es-ES" sz="1400" b="0" i="0" u="none" strike="noStrike" kern="1200" dirty="0">
                          <a:solidFill>
                            <a:srgbClr val="000000"/>
                          </a:solidFill>
                          <a:effectLst/>
                          <a:latin typeface="+mn-lt"/>
                          <a:ea typeface="+mn-ea"/>
                          <a:cs typeface="+mn-cs"/>
                        </a:rPr>
                        <a:t>)</a:t>
                      </a:r>
                    </a:p>
                    <a:p>
                      <a:pPr marL="171450" indent="-171450" algn="l" fontAlgn="ctr">
                        <a:buFont typeface="Arial" panose="020B0604020202020204" pitchFamily="34" charset="0"/>
                        <a:buChar char="•"/>
                      </a:pPr>
                      <a:r>
                        <a:rPr lang="es-ES" sz="1400" b="0" i="0" u="none" strike="noStrike" kern="1200" dirty="0">
                          <a:solidFill>
                            <a:srgbClr val="000000"/>
                          </a:solidFill>
                          <a:effectLst/>
                          <a:latin typeface="+mn-lt"/>
                          <a:ea typeface="+mn-ea"/>
                          <a:cs typeface="+mn-cs"/>
                        </a:rPr>
                        <a:t>Procesos en </a:t>
                      </a:r>
                      <a:r>
                        <a:rPr lang="es-ES" sz="1400" b="0" i="0" u="none" strike="noStrike" kern="1200" dirty="0" err="1">
                          <a:solidFill>
                            <a:srgbClr val="000000"/>
                          </a:solidFill>
                          <a:effectLst/>
                          <a:latin typeface="+mn-lt"/>
                          <a:ea typeface="+mn-ea"/>
                          <a:cs typeface="+mn-cs"/>
                        </a:rPr>
                        <a:t>Outsourcing</a:t>
                      </a:r>
                      <a:endParaRPr lang="es-ES" sz="1400" b="0" i="0" u="none" strike="noStrike" kern="1200" dirty="0">
                        <a:solidFill>
                          <a:srgbClr val="000000"/>
                        </a:solidFill>
                        <a:effectLst/>
                        <a:latin typeface="+mn-lt"/>
                        <a:ea typeface="+mn-ea"/>
                        <a:cs typeface="+mn-cs"/>
                      </a:endParaRPr>
                    </a:p>
                    <a:p>
                      <a:pPr marL="171450" marR="0" lvl="0" indent="-171450" algn="l" defTabSz="914400" rtl="0" eaLnBrk="1" fontAlgn="ctr" latinLnBrk="0" hangingPunct="1">
                        <a:lnSpc>
                          <a:spcPct val="100000"/>
                        </a:lnSpc>
                        <a:spcBef>
                          <a:spcPts val="0"/>
                        </a:spcBef>
                        <a:spcAft>
                          <a:spcPts val="0"/>
                        </a:spcAft>
                        <a:buClrTx/>
                        <a:buSzTx/>
                        <a:buFont typeface="Arial" panose="020B0604020202020204" pitchFamily="34" charset="0"/>
                        <a:buChar char="•"/>
                        <a:tabLst/>
                        <a:defRPr/>
                      </a:pPr>
                      <a:r>
                        <a:rPr lang="es-ES" sz="1400" b="0" i="0" u="none" strike="noStrike" kern="1200" dirty="0">
                          <a:solidFill>
                            <a:srgbClr val="000000"/>
                          </a:solidFill>
                          <a:effectLst/>
                          <a:latin typeface="+mn-lt"/>
                          <a:ea typeface="+mn-ea"/>
                          <a:cs typeface="+mn-cs"/>
                        </a:rPr>
                        <a:t>Software</a:t>
                      </a:r>
                      <a:r>
                        <a:rPr lang="es-ES" sz="1400" b="0" i="0" u="none" strike="noStrike" kern="1200" baseline="0" dirty="0">
                          <a:solidFill>
                            <a:srgbClr val="000000"/>
                          </a:solidFill>
                          <a:effectLst/>
                          <a:latin typeface="+mn-lt"/>
                          <a:ea typeface="+mn-ea"/>
                          <a:cs typeface="+mn-cs"/>
                        </a:rPr>
                        <a:t> a la medida</a:t>
                      </a:r>
                      <a:endParaRPr lang="es-ES" sz="1400" b="0" i="0" u="none" strike="noStrike" kern="1200" dirty="0">
                        <a:solidFill>
                          <a:srgbClr val="000000"/>
                        </a:solidFill>
                        <a:effectLst/>
                        <a:latin typeface="+mn-lt"/>
                        <a:ea typeface="+mn-ea"/>
                        <a:cs typeface="+mn-cs"/>
                      </a:endParaRPr>
                    </a:p>
                  </a:txBody>
                  <a:tcPr marL="5193" marR="5193" marT="5193" marB="0" anchor="ctr">
                    <a:lnL w="12700" cap="flat" cmpd="sng" algn="ctr">
                      <a:solidFill>
                        <a:schemeClr val="bg1">
                          <a:lumMod val="50000"/>
                        </a:schemeClr>
                      </a:solidFill>
                      <a:prstDash val="dot"/>
                      <a:round/>
                      <a:headEnd type="none" w="med" len="med"/>
                      <a:tailEnd type="none" w="med" len="med"/>
                    </a:lnL>
                    <a:lnR w="12700" cap="flat" cmpd="sng" algn="ctr">
                      <a:solidFill>
                        <a:schemeClr val="bg1">
                          <a:lumMod val="50000"/>
                        </a:schemeClr>
                      </a:solidFill>
                      <a:prstDash val="dot"/>
                      <a:round/>
                      <a:headEnd type="none" w="med" len="med"/>
                      <a:tailEnd type="none" w="med" len="med"/>
                    </a:lnR>
                    <a:lnT w="12700" cap="flat" cmpd="sng" algn="ctr">
                      <a:solidFill>
                        <a:schemeClr val="bg1">
                          <a:lumMod val="50000"/>
                        </a:schemeClr>
                      </a:solidFill>
                      <a:prstDash val="dot"/>
                      <a:round/>
                      <a:headEnd type="none" w="med" len="med"/>
                      <a:tailEnd type="none" w="med" len="med"/>
                    </a:lnT>
                    <a:lnB w="12700" cap="flat" cmpd="sng" algn="ctr">
                      <a:solidFill>
                        <a:schemeClr val="bg1">
                          <a:lumMod val="50000"/>
                        </a:schemeClr>
                      </a:solidFill>
                      <a:prstDash val="dot"/>
                      <a:round/>
                      <a:headEnd type="none" w="med" len="med"/>
                      <a:tailEnd type="none" w="med" len="med"/>
                    </a:lnB>
                  </a:tcPr>
                </a:tc>
                <a:extLst>
                  <a:ext uri="{0D108BD9-81ED-4DB2-BD59-A6C34878D82A}">
                    <a16:rowId xmlns:a16="http://schemas.microsoft.com/office/drawing/2014/main" val="2256120761"/>
                  </a:ext>
                </a:extLst>
              </a:tr>
              <a:tr h="1700874">
                <a:tc>
                  <a:txBody>
                    <a:bodyPr/>
                    <a:lstStyle/>
                    <a:p>
                      <a:pPr algn="ctr"/>
                      <a:r>
                        <a:rPr lang="es-CO" sz="2400" dirty="0">
                          <a:solidFill>
                            <a:srgbClr val="002060"/>
                          </a:solidFill>
                          <a:latin typeface="Calibri" pitchFamily="34" charset="0"/>
                          <a:cs typeface="Calibri" pitchFamily="34" charset="0"/>
                          <a:hlinkClick r:id="rId5" action="ppaction://hlinksldjump"/>
                        </a:rPr>
                        <a:t>Real y </a:t>
                      </a:r>
                      <a:r>
                        <a:rPr lang="es-CO" sz="2400" dirty="0" err="1">
                          <a:solidFill>
                            <a:srgbClr val="002060"/>
                          </a:solidFill>
                          <a:latin typeface="Calibri" pitchFamily="34" charset="0"/>
                          <a:cs typeface="Calibri" pitchFamily="34" charset="0"/>
                          <a:hlinkClick r:id="rId5" action="ppaction://hlinksldjump"/>
                        </a:rPr>
                        <a:t>Fintech</a:t>
                      </a:r>
                      <a:endParaRPr lang="es-CO" sz="2400" dirty="0">
                        <a:solidFill>
                          <a:srgbClr val="002060"/>
                        </a:solidFill>
                        <a:latin typeface="Calibri" pitchFamily="34" charset="0"/>
                        <a:cs typeface="Calibri" pitchFamily="34" charset="0"/>
                      </a:endParaRPr>
                    </a:p>
                  </a:txBody>
                  <a:tcPr anchor="ctr">
                    <a:lnL w="12700" cap="flat" cmpd="sng" algn="ctr">
                      <a:solidFill>
                        <a:schemeClr val="bg1">
                          <a:lumMod val="50000"/>
                        </a:schemeClr>
                      </a:solidFill>
                      <a:prstDash val="dot"/>
                      <a:round/>
                      <a:headEnd type="none" w="med" len="med"/>
                      <a:tailEnd type="none" w="med" len="med"/>
                    </a:lnL>
                    <a:lnR w="12700" cap="flat" cmpd="sng" algn="ctr">
                      <a:solidFill>
                        <a:schemeClr val="bg1">
                          <a:lumMod val="50000"/>
                        </a:schemeClr>
                      </a:solidFill>
                      <a:prstDash val="dot"/>
                      <a:round/>
                      <a:headEnd type="none" w="med" len="med"/>
                      <a:tailEnd type="none" w="med" len="med"/>
                    </a:lnR>
                    <a:lnT w="12700" cap="flat" cmpd="sng" algn="ctr">
                      <a:solidFill>
                        <a:schemeClr val="bg1">
                          <a:lumMod val="50000"/>
                        </a:schemeClr>
                      </a:solidFill>
                      <a:prstDash val="dot"/>
                      <a:round/>
                      <a:headEnd type="none" w="med" len="med"/>
                      <a:tailEnd type="none" w="med" len="med"/>
                    </a:lnT>
                    <a:lnB w="12700" cap="flat" cmpd="sng" algn="ctr">
                      <a:solidFill>
                        <a:schemeClr val="bg1">
                          <a:lumMod val="50000"/>
                        </a:schemeClr>
                      </a:solidFill>
                      <a:prstDash val="dot"/>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s-CO" sz="1100" u="none" kern="1200" dirty="0">
                        <a:solidFill>
                          <a:schemeClr val="tx1"/>
                        </a:solidFill>
                        <a:effectLst/>
                        <a:latin typeface="+mj-lt"/>
                        <a:ea typeface="+mn-ea"/>
                        <a:cs typeface="+mn-cs"/>
                      </a:endParaRPr>
                    </a:p>
                  </a:txBody>
                  <a:tcPr anchor="ctr">
                    <a:lnL w="12700" cap="flat" cmpd="sng" algn="ctr">
                      <a:solidFill>
                        <a:schemeClr val="bg1">
                          <a:lumMod val="50000"/>
                        </a:schemeClr>
                      </a:solidFill>
                      <a:prstDash val="dot"/>
                      <a:round/>
                      <a:headEnd type="none" w="med" len="med"/>
                      <a:tailEnd type="none" w="med" len="med"/>
                    </a:lnL>
                    <a:lnR w="12700" cap="flat" cmpd="sng" algn="ctr">
                      <a:solidFill>
                        <a:schemeClr val="bg1">
                          <a:lumMod val="50000"/>
                        </a:schemeClr>
                      </a:solidFill>
                      <a:prstDash val="dot"/>
                      <a:round/>
                      <a:headEnd type="none" w="med" len="med"/>
                      <a:tailEnd type="none" w="med" len="med"/>
                    </a:lnR>
                    <a:lnT w="12700" cap="flat" cmpd="sng" algn="ctr">
                      <a:solidFill>
                        <a:schemeClr val="bg1">
                          <a:lumMod val="50000"/>
                        </a:schemeClr>
                      </a:solidFill>
                      <a:prstDash val="dot"/>
                      <a:round/>
                      <a:headEnd type="none" w="med" len="med"/>
                      <a:tailEnd type="none" w="med" len="med"/>
                    </a:lnT>
                    <a:lnB w="12700" cap="flat" cmpd="sng" algn="ctr">
                      <a:solidFill>
                        <a:schemeClr val="bg1">
                          <a:lumMod val="50000"/>
                        </a:schemeClr>
                      </a:solidFill>
                      <a:prstDash val="dot"/>
                      <a:round/>
                      <a:headEnd type="none" w="med" len="med"/>
                      <a:tailEnd type="none" w="med" len="med"/>
                    </a:lnB>
                  </a:tcPr>
                </a:tc>
                <a:tc>
                  <a:txBody>
                    <a:bodyPr/>
                    <a:lstStyle/>
                    <a:p>
                      <a:pPr marL="171450" indent="-171450" algn="l" fontAlgn="ctr">
                        <a:buFont typeface="Arial" panose="020B0604020202020204" pitchFamily="34" charset="0"/>
                        <a:buChar char="•"/>
                      </a:pPr>
                      <a:r>
                        <a:rPr lang="es-ES" sz="1400" b="0" i="0" u="none" strike="noStrike" kern="1200" dirty="0">
                          <a:solidFill>
                            <a:srgbClr val="000000"/>
                          </a:solidFill>
                          <a:effectLst/>
                          <a:latin typeface="+mn-lt"/>
                          <a:ea typeface="+mn-ea"/>
                          <a:cs typeface="+mn-cs"/>
                        </a:rPr>
                        <a:t>Consultoría en riesgo</a:t>
                      </a:r>
                      <a:r>
                        <a:rPr lang="es-ES" sz="1400" b="0" i="0" u="none" strike="noStrike" kern="1200" baseline="0" dirty="0">
                          <a:solidFill>
                            <a:srgbClr val="000000"/>
                          </a:solidFill>
                          <a:effectLst/>
                          <a:latin typeface="+mn-lt"/>
                          <a:ea typeface="+mn-ea"/>
                          <a:cs typeface="+mn-cs"/>
                        </a:rPr>
                        <a:t> y procesos de gestión de fraude</a:t>
                      </a:r>
                      <a:endParaRPr lang="es-ES" sz="1400" b="0" i="0" u="none" strike="noStrike" kern="1200" dirty="0">
                        <a:solidFill>
                          <a:srgbClr val="000000"/>
                        </a:solidFill>
                        <a:effectLst/>
                        <a:latin typeface="+mn-lt"/>
                        <a:ea typeface="+mn-ea"/>
                        <a:cs typeface="+mn-cs"/>
                      </a:endParaRPr>
                    </a:p>
                    <a:p>
                      <a:pPr marL="171450" indent="-171450" algn="l" fontAlgn="ctr">
                        <a:buFont typeface="Arial" panose="020B0604020202020204" pitchFamily="34" charset="0"/>
                        <a:buChar char="•"/>
                      </a:pPr>
                      <a:r>
                        <a:rPr lang="es-ES" sz="1400" b="0" i="0" u="none" strike="noStrike" kern="1200" dirty="0">
                          <a:solidFill>
                            <a:srgbClr val="000000"/>
                          </a:solidFill>
                          <a:effectLst/>
                          <a:latin typeface="+mn-lt"/>
                          <a:ea typeface="+mn-ea"/>
                          <a:cs typeface="+mn-cs"/>
                        </a:rPr>
                        <a:t>Desarrollo de modelos (originación, cobranza,</a:t>
                      </a:r>
                      <a:r>
                        <a:rPr lang="es-ES" sz="1400" b="0" i="0" u="none" strike="noStrike" kern="1200" baseline="0" dirty="0">
                          <a:solidFill>
                            <a:srgbClr val="000000"/>
                          </a:solidFill>
                          <a:effectLst/>
                          <a:latin typeface="+mn-lt"/>
                          <a:ea typeface="+mn-ea"/>
                          <a:cs typeface="+mn-cs"/>
                        </a:rPr>
                        <a:t> fraudes</a:t>
                      </a:r>
                      <a:r>
                        <a:rPr lang="es-ES" sz="1400" b="0" i="0" u="none" strike="noStrike" kern="1200" dirty="0">
                          <a:solidFill>
                            <a:srgbClr val="000000"/>
                          </a:solidFill>
                          <a:effectLst/>
                          <a:latin typeface="+mn-lt"/>
                          <a:ea typeface="+mn-ea"/>
                          <a:cs typeface="+mn-cs"/>
                        </a:rPr>
                        <a:t>)</a:t>
                      </a:r>
                    </a:p>
                    <a:p>
                      <a:pPr marL="171450" indent="-171450" algn="l" fontAlgn="ctr">
                        <a:buFont typeface="Arial" panose="020B0604020202020204" pitchFamily="34" charset="0"/>
                        <a:buChar char="•"/>
                      </a:pPr>
                      <a:r>
                        <a:rPr lang="es-ES" sz="1400" b="0" i="0" u="none" strike="noStrike" kern="1200" dirty="0">
                          <a:solidFill>
                            <a:srgbClr val="000000"/>
                          </a:solidFill>
                          <a:effectLst/>
                          <a:latin typeface="+mn-lt"/>
                          <a:ea typeface="+mn-ea"/>
                          <a:cs typeface="+mn-cs"/>
                        </a:rPr>
                        <a:t>Software a la medida</a:t>
                      </a:r>
                      <a:endParaRPr lang="en-US" sz="1400" b="0" i="0" u="none" strike="noStrike" kern="1200" dirty="0">
                        <a:solidFill>
                          <a:srgbClr val="000000"/>
                        </a:solidFill>
                        <a:effectLst/>
                        <a:latin typeface="+mn-lt"/>
                        <a:ea typeface="+mn-ea"/>
                        <a:cs typeface="+mn-cs"/>
                      </a:endParaRPr>
                    </a:p>
                  </a:txBody>
                  <a:tcPr anchor="ctr">
                    <a:lnL w="12700" cap="flat" cmpd="sng" algn="ctr">
                      <a:solidFill>
                        <a:schemeClr val="bg1">
                          <a:lumMod val="50000"/>
                        </a:schemeClr>
                      </a:solidFill>
                      <a:prstDash val="dot"/>
                      <a:round/>
                      <a:headEnd type="none" w="med" len="med"/>
                      <a:tailEnd type="none" w="med" len="med"/>
                    </a:lnL>
                    <a:lnR w="12700" cap="flat" cmpd="sng" algn="ctr">
                      <a:solidFill>
                        <a:schemeClr val="bg1">
                          <a:lumMod val="50000"/>
                        </a:schemeClr>
                      </a:solidFill>
                      <a:prstDash val="dot"/>
                      <a:round/>
                      <a:headEnd type="none" w="med" len="med"/>
                      <a:tailEnd type="none" w="med" len="med"/>
                    </a:lnR>
                    <a:lnT w="12700" cap="flat" cmpd="sng" algn="ctr">
                      <a:solidFill>
                        <a:schemeClr val="bg1">
                          <a:lumMod val="50000"/>
                        </a:schemeClr>
                      </a:solidFill>
                      <a:prstDash val="dot"/>
                      <a:round/>
                      <a:headEnd type="none" w="med" len="med"/>
                      <a:tailEnd type="none" w="med" len="med"/>
                    </a:lnT>
                    <a:lnB w="12700" cap="flat" cmpd="sng" algn="ctr">
                      <a:solidFill>
                        <a:schemeClr val="bg1">
                          <a:lumMod val="50000"/>
                        </a:schemeClr>
                      </a:solidFill>
                      <a:prstDash val="dot"/>
                      <a:round/>
                      <a:headEnd type="none" w="med" len="med"/>
                      <a:tailEnd type="none" w="med" len="med"/>
                    </a:lnB>
                  </a:tcPr>
                </a:tc>
                <a:extLst>
                  <a:ext uri="{0D108BD9-81ED-4DB2-BD59-A6C34878D82A}">
                    <a16:rowId xmlns:a16="http://schemas.microsoft.com/office/drawing/2014/main" val="2957011833"/>
                  </a:ext>
                </a:extLst>
              </a:tr>
            </a:tbl>
          </a:graphicData>
        </a:graphic>
      </p:graphicFrame>
      <p:pic>
        <p:nvPicPr>
          <p:cNvPr id="29" name="Picture 1">
            <a:extLst>
              <a:ext uri="{FF2B5EF4-FFF2-40B4-BE49-F238E27FC236}">
                <a16:creationId xmlns:a16="http://schemas.microsoft.com/office/drawing/2014/main" id="{5181A0B1-31AC-4898-A4C4-ABD5AB7E995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55576" y="1699259"/>
            <a:ext cx="1282564" cy="288000"/>
          </a:xfrm>
          <a:prstGeom prst="rect">
            <a:avLst/>
          </a:prstGeom>
        </p:spPr>
      </p:pic>
      <p:pic>
        <p:nvPicPr>
          <p:cNvPr id="30" name="Imagen 29">
            <a:extLst>
              <a:ext uri="{FF2B5EF4-FFF2-40B4-BE49-F238E27FC236}">
                <a16:creationId xmlns:a16="http://schemas.microsoft.com/office/drawing/2014/main" id="{8AEF139B-FDF1-46E5-81E3-5B7193565989}"/>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4541" r="3950" b="7109"/>
          <a:stretch/>
        </p:blipFill>
        <p:spPr>
          <a:xfrm>
            <a:off x="6303949" y="1294617"/>
            <a:ext cx="1153524" cy="288000"/>
          </a:xfrm>
          <a:prstGeom prst="rect">
            <a:avLst/>
          </a:prstGeom>
        </p:spPr>
      </p:pic>
      <p:pic>
        <p:nvPicPr>
          <p:cNvPr id="31" name="Picture 1">
            <a:extLst>
              <a:ext uri="{FF2B5EF4-FFF2-40B4-BE49-F238E27FC236}">
                <a16:creationId xmlns:a16="http://schemas.microsoft.com/office/drawing/2014/main" id="{BB419B73-C6E4-4F66-86E3-96B78C6FFBCF}"/>
              </a:ext>
            </a:extLst>
          </p:cNvPr>
          <p:cNvPicPr>
            <a:picLocks noChangeAspect="1"/>
          </p:cNvPicPr>
          <p:nvPr/>
        </p:nvPicPr>
        <p:blipFill>
          <a:blip r:embed="rId8"/>
          <a:stretch>
            <a:fillRect/>
          </a:stretch>
        </p:blipFill>
        <p:spPr>
          <a:xfrm>
            <a:off x="5110148" y="1837806"/>
            <a:ext cx="576000" cy="576000"/>
          </a:xfrm>
          <a:prstGeom prst="rect">
            <a:avLst/>
          </a:prstGeom>
        </p:spPr>
      </p:pic>
      <p:pic>
        <p:nvPicPr>
          <p:cNvPr id="34" name="Picture 20">
            <a:extLst>
              <a:ext uri="{FF2B5EF4-FFF2-40B4-BE49-F238E27FC236}">
                <a16:creationId xmlns:a16="http://schemas.microsoft.com/office/drawing/2014/main" id="{99A6BBEC-2A1B-48CC-BA5C-961D6C018D2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936965" y="1689908"/>
            <a:ext cx="533443" cy="28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Imagen 35">
            <a:extLst>
              <a:ext uri="{FF2B5EF4-FFF2-40B4-BE49-F238E27FC236}">
                <a16:creationId xmlns:a16="http://schemas.microsoft.com/office/drawing/2014/main" id="{537529B1-A5D4-48E3-AF29-A705C7B45751}"/>
              </a:ext>
            </a:extLst>
          </p:cNvPr>
          <p:cNvPicPr>
            <a:picLocks noChangeAspect="1"/>
          </p:cNvPicPr>
          <p:nvPr/>
        </p:nvPicPr>
        <p:blipFill>
          <a:blip r:embed="rId10"/>
          <a:stretch>
            <a:fillRect/>
          </a:stretch>
        </p:blipFill>
        <p:spPr>
          <a:xfrm>
            <a:off x="5639598" y="1976074"/>
            <a:ext cx="942156" cy="468000"/>
          </a:xfrm>
          <a:prstGeom prst="rect">
            <a:avLst/>
          </a:prstGeom>
        </p:spPr>
      </p:pic>
      <p:pic>
        <p:nvPicPr>
          <p:cNvPr id="37" name="Picture 8">
            <a:extLst>
              <a:ext uri="{FF2B5EF4-FFF2-40B4-BE49-F238E27FC236}">
                <a16:creationId xmlns:a16="http://schemas.microsoft.com/office/drawing/2014/main" id="{2F792C6F-5962-45F3-8DF2-3366986AA1A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345474" y="943606"/>
            <a:ext cx="932572" cy="216000"/>
          </a:xfrm>
          <a:prstGeom prst="rect">
            <a:avLst/>
          </a:prstGeom>
        </p:spPr>
      </p:pic>
      <p:pic>
        <p:nvPicPr>
          <p:cNvPr id="38" name="Imagen 52" descr="Imagen 52">
            <a:extLst>
              <a:ext uri="{FF2B5EF4-FFF2-40B4-BE49-F238E27FC236}">
                <a16:creationId xmlns:a16="http://schemas.microsoft.com/office/drawing/2014/main" id="{4DACB67B-6291-48C6-A5A1-47B940751475}"/>
              </a:ext>
            </a:extLst>
          </p:cNvPr>
          <p:cNvPicPr>
            <a:picLocks noChangeAspect="1"/>
          </p:cNvPicPr>
          <p:nvPr/>
        </p:nvPicPr>
        <p:blipFill>
          <a:blip r:embed="rId12"/>
          <a:srcRect l="4159" t="23930" r="3858" b="25761"/>
          <a:stretch>
            <a:fillRect/>
          </a:stretch>
        </p:blipFill>
        <p:spPr>
          <a:xfrm>
            <a:off x="6880864" y="1945998"/>
            <a:ext cx="973120" cy="252000"/>
          </a:xfrm>
          <a:prstGeom prst="rect">
            <a:avLst/>
          </a:prstGeom>
          <a:ln w="12700">
            <a:miter lim="400000"/>
          </a:ln>
        </p:spPr>
      </p:pic>
      <p:pic>
        <p:nvPicPr>
          <p:cNvPr id="39" name="Picture 2" descr="Resultado de imagen para BID logo">
            <a:extLst>
              <a:ext uri="{FF2B5EF4-FFF2-40B4-BE49-F238E27FC236}">
                <a16:creationId xmlns:a16="http://schemas.microsoft.com/office/drawing/2014/main" id="{18BF0C9B-A893-4C69-8B86-4E1F2A8E6724}"/>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412655" y="2411224"/>
            <a:ext cx="950825" cy="672159"/>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20">
            <a:extLst>
              <a:ext uri="{FF2B5EF4-FFF2-40B4-BE49-F238E27FC236}">
                <a16:creationId xmlns:a16="http://schemas.microsoft.com/office/drawing/2014/main" id="{4C7F7D0B-3E93-42A5-AACC-C4DBDF617D6E}"/>
              </a:ext>
            </a:extLst>
          </p:cNvPr>
          <p:cNvPicPr>
            <a:picLocks noChangeAspect="1"/>
          </p:cNvPicPr>
          <p:nvPr/>
        </p:nvPicPr>
        <p:blipFill rotWithShape="1">
          <a:blip r:embed="rId14">
            <a:extLst>
              <a:ext uri="{28A0092B-C50C-407E-A947-70E740481C1C}">
                <a14:useLocalDpi xmlns:a14="http://schemas.microsoft.com/office/drawing/2010/main" val="0"/>
              </a:ext>
            </a:extLst>
          </a:blip>
          <a:srcRect t="16886" b="28093"/>
          <a:stretch/>
        </p:blipFill>
        <p:spPr>
          <a:xfrm>
            <a:off x="8252842" y="3106219"/>
            <a:ext cx="1145008" cy="504000"/>
          </a:xfrm>
          <a:prstGeom prst="rect">
            <a:avLst/>
          </a:prstGeom>
        </p:spPr>
      </p:pic>
      <p:pic>
        <p:nvPicPr>
          <p:cNvPr id="44" name="Imagen 43">
            <a:extLst>
              <a:ext uri="{FF2B5EF4-FFF2-40B4-BE49-F238E27FC236}">
                <a16:creationId xmlns:a16="http://schemas.microsoft.com/office/drawing/2014/main" id="{CEC8588B-1D45-4BD7-AFD5-44D818A5D207}"/>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377130" y="3154064"/>
            <a:ext cx="504000" cy="504000"/>
          </a:xfrm>
          <a:prstGeom prst="rect">
            <a:avLst/>
          </a:prstGeom>
        </p:spPr>
      </p:pic>
      <p:pic>
        <p:nvPicPr>
          <p:cNvPr id="45" name="Picture 25">
            <a:extLst>
              <a:ext uri="{FF2B5EF4-FFF2-40B4-BE49-F238E27FC236}">
                <a16:creationId xmlns:a16="http://schemas.microsoft.com/office/drawing/2014/main" id="{EDB604E4-8E7B-4949-984F-49F14AE8325B}"/>
              </a:ext>
            </a:extLst>
          </p:cNvPr>
          <p:cNvPicPr>
            <a:picLocks noChangeAspect="1"/>
          </p:cNvPicPr>
          <p:nvPr/>
        </p:nvPicPr>
        <p:blipFill rotWithShape="1">
          <a:blip r:embed="rId16"/>
          <a:srcRect l="15687" t="12594" r="74837" b="74609"/>
          <a:stretch/>
        </p:blipFill>
        <p:spPr>
          <a:xfrm>
            <a:off x="6818090" y="4369451"/>
            <a:ext cx="663792" cy="504000"/>
          </a:xfrm>
          <a:prstGeom prst="rect">
            <a:avLst/>
          </a:prstGeom>
        </p:spPr>
      </p:pic>
      <p:pic>
        <p:nvPicPr>
          <p:cNvPr id="46" name="Imagen 45">
            <a:extLst>
              <a:ext uri="{FF2B5EF4-FFF2-40B4-BE49-F238E27FC236}">
                <a16:creationId xmlns:a16="http://schemas.microsoft.com/office/drawing/2014/main" id="{BA527BCD-0579-438C-8145-D8810AC1E298}"/>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5413325" y="4327914"/>
            <a:ext cx="947590" cy="504000"/>
          </a:xfrm>
          <a:prstGeom prst="rect">
            <a:avLst/>
          </a:prstGeom>
        </p:spPr>
      </p:pic>
      <p:pic>
        <p:nvPicPr>
          <p:cNvPr id="47" name="Imagen 46">
            <a:extLst>
              <a:ext uri="{FF2B5EF4-FFF2-40B4-BE49-F238E27FC236}">
                <a16:creationId xmlns:a16="http://schemas.microsoft.com/office/drawing/2014/main" id="{5423A635-FDAA-4E03-A4E8-D8216D814F68}"/>
              </a:ext>
            </a:extLst>
          </p:cNvPr>
          <p:cNvPicPr>
            <a:picLocks noChangeAspect="1"/>
          </p:cNvPicPr>
          <p:nvPr/>
        </p:nvPicPr>
        <p:blipFill rotWithShape="1">
          <a:blip r:embed="rId18" cstate="print">
            <a:extLst>
              <a:ext uri="{28A0092B-C50C-407E-A947-70E740481C1C}">
                <a14:useLocalDpi xmlns:a14="http://schemas.microsoft.com/office/drawing/2010/main" val="0"/>
              </a:ext>
            </a:extLst>
          </a:blip>
          <a:srcRect l="22163" t="16667" r="20482" b="12402"/>
          <a:stretch/>
        </p:blipFill>
        <p:spPr>
          <a:xfrm>
            <a:off x="6705091" y="3730157"/>
            <a:ext cx="713187" cy="504000"/>
          </a:xfrm>
          <a:prstGeom prst="rect">
            <a:avLst/>
          </a:prstGeom>
        </p:spPr>
      </p:pic>
      <p:pic>
        <p:nvPicPr>
          <p:cNvPr id="48" name="Imagen 47">
            <a:extLst>
              <a:ext uri="{FF2B5EF4-FFF2-40B4-BE49-F238E27FC236}">
                <a16:creationId xmlns:a16="http://schemas.microsoft.com/office/drawing/2014/main" id="{7021EBE9-B3FB-4279-8B34-2B5F32362487}"/>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7810230" y="4294263"/>
            <a:ext cx="686628" cy="504000"/>
          </a:xfrm>
          <a:prstGeom prst="rect">
            <a:avLst/>
          </a:prstGeom>
        </p:spPr>
      </p:pic>
      <p:pic>
        <p:nvPicPr>
          <p:cNvPr id="59" name="Picture 25">
            <a:extLst>
              <a:ext uri="{FF2B5EF4-FFF2-40B4-BE49-F238E27FC236}">
                <a16:creationId xmlns:a16="http://schemas.microsoft.com/office/drawing/2014/main" id="{1796B15F-4C07-4E82-A1B3-EF91D973B86C}"/>
              </a:ext>
            </a:extLst>
          </p:cNvPr>
          <p:cNvPicPr>
            <a:picLocks noChangeAspect="1"/>
          </p:cNvPicPr>
          <p:nvPr/>
        </p:nvPicPr>
        <p:blipFill>
          <a:blip r:embed="rId20"/>
          <a:stretch>
            <a:fillRect/>
          </a:stretch>
        </p:blipFill>
        <p:spPr>
          <a:xfrm>
            <a:off x="5141587" y="5011030"/>
            <a:ext cx="750000" cy="360000"/>
          </a:xfrm>
          <a:prstGeom prst="rect">
            <a:avLst/>
          </a:prstGeom>
        </p:spPr>
      </p:pic>
      <p:pic>
        <p:nvPicPr>
          <p:cNvPr id="60" name="Picture 4" descr="C:\Users\margarita.pombo\Pictures\hyundai.bmp">
            <a:extLst>
              <a:ext uri="{FF2B5EF4-FFF2-40B4-BE49-F238E27FC236}">
                <a16:creationId xmlns:a16="http://schemas.microsoft.com/office/drawing/2014/main" id="{2776132D-0DEE-4A2F-8246-B2F7442AFD94}"/>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6160627" y="4999620"/>
            <a:ext cx="482276" cy="3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Imagen 60">
            <a:extLst>
              <a:ext uri="{FF2B5EF4-FFF2-40B4-BE49-F238E27FC236}">
                <a16:creationId xmlns:a16="http://schemas.microsoft.com/office/drawing/2014/main" id="{89A068C1-9FE7-4227-8D48-6165BC4977C3}"/>
              </a:ext>
            </a:extLst>
          </p:cNvPr>
          <p:cNvPicPr>
            <a:picLocks noChangeAspect="1"/>
          </p:cNvPicPr>
          <p:nvPr/>
        </p:nvPicPr>
        <p:blipFill rotWithShape="1">
          <a:blip r:embed="rId22" cstate="print">
            <a:extLst>
              <a:ext uri="{28A0092B-C50C-407E-A947-70E740481C1C}">
                <a14:useLocalDpi xmlns:a14="http://schemas.microsoft.com/office/drawing/2010/main" val="0"/>
              </a:ext>
            </a:extLst>
          </a:blip>
          <a:srcRect l="1520" t="2093"/>
          <a:stretch/>
        </p:blipFill>
        <p:spPr>
          <a:xfrm>
            <a:off x="5241754" y="6195724"/>
            <a:ext cx="1810539" cy="360000"/>
          </a:xfrm>
          <a:prstGeom prst="rect">
            <a:avLst/>
          </a:prstGeom>
        </p:spPr>
      </p:pic>
      <p:pic>
        <p:nvPicPr>
          <p:cNvPr id="62" name="Imagen 61">
            <a:extLst>
              <a:ext uri="{FF2B5EF4-FFF2-40B4-BE49-F238E27FC236}">
                <a16:creationId xmlns:a16="http://schemas.microsoft.com/office/drawing/2014/main" id="{A98B02D7-752C-43CD-82E0-49C77AB8249C}"/>
              </a:ext>
            </a:extLst>
          </p:cNvPr>
          <p:cNvPicPr>
            <a:picLocks noChangeAspect="1"/>
          </p:cNvPicPr>
          <p:nvPr/>
        </p:nvPicPr>
        <p:blipFill rotWithShape="1">
          <a:blip r:embed="rId23" cstate="print">
            <a:extLst>
              <a:ext uri="{28A0092B-C50C-407E-A947-70E740481C1C}">
                <a14:useLocalDpi xmlns:a14="http://schemas.microsoft.com/office/drawing/2010/main" val="0"/>
              </a:ext>
            </a:extLst>
          </a:blip>
          <a:srcRect l="6575" t="5318" r="7124" b="12191"/>
          <a:stretch/>
        </p:blipFill>
        <p:spPr>
          <a:xfrm>
            <a:off x="6875592" y="5010267"/>
            <a:ext cx="547826" cy="360000"/>
          </a:xfrm>
          <a:prstGeom prst="rect">
            <a:avLst/>
          </a:prstGeom>
        </p:spPr>
      </p:pic>
      <p:pic>
        <p:nvPicPr>
          <p:cNvPr id="63" name="Imagen 62">
            <a:extLst>
              <a:ext uri="{FF2B5EF4-FFF2-40B4-BE49-F238E27FC236}">
                <a16:creationId xmlns:a16="http://schemas.microsoft.com/office/drawing/2014/main" id="{CBFE8236-51BF-4D1B-9463-E44DF6F0416C}"/>
              </a:ext>
            </a:extLst>
          </p:cNvPr>
          <p:cNvPicPr>
            <a:picLocks noChangeAspect="1"/>
          </p:cNvPicPr>
          <p:nvPr/>
        </p:nvPicPr>
        <p:blipFill rotWithShape="1">
          <a:blip r:embed="rId24" cstate="print">
            <a:extLst>
              <a:ext uri="{28A0092B-C50C-407E-A947-70E740481C1C}">
                <a14:useLocalDpi xmlns:a14="http://schemas.microsoft.com/office/drawing/2010/main" val="0"/>
              </a:ext>
            </a:extLst>
          </a:blip>
          <a:srcRect l="4077" r="4673"/>
          <a:stretch/>
        </p:blipFill>
        <p:spPr>
          <a:xfrm>
            <a:off x="7193166" y="5631513"/>
            <a:ext cx="1006026" cy="360000"/>
          </a:xfrm>
          <a:prstGeom prst="rect">
            <a:avLst/>
          </a:prstGeom>
        </p:spPr>
      </p:pic>
      <p:pic>
        <p:nvPicPr>
          <p:cNvPr id="64" name="Imagen 63">
            <a:extLst>
              <a:ext uri="{FF2B5EF4-FFF2-40B4-BE49-F238E27FC236}">
                <a16:creationId xmlns:a16="http://schemas.microsoft.com/office/drawing/2014/main" id="{F7C6C3A8-A1E3-4955-93D9-FF38EFCC27DA}"/>
              </a:ext>
            </a:extLst>
          </p:cNvPr>
          <p:cNvPicPr>
            <a:picLocks noChangeAspect="1"/>
          </p:cNvPicPr>
          <p:nvPr/>
        </p:nvPicPr>
        <p:blipFill rotWithShape="1">
          <a:blip r:embed="rId25" cstate="print">
            <a:extLst>
              <a:ext uri="{28A0092B-C50C-407E-A947-70E740481C1C}">
                <a14:useLocalDpi xmlns:a14="http://schemas.microsoft.com/office/drawing/2010/main" val="0"/>
              </a:ext>
            </a:extLst>
          </a:blip>
          <a:srcRect t="19819" b="25388"/>
          <a:stretch/>
        </p:blipFill>
        <p:spPr>
          <a:xfrm>
            <a:off x="8682435" y="5002994"/>
            <a:ext cx="657021" cy="360000"/>
          </a:xfrm>
          <a:prstGeom prst="rect">
            <a:avLst/>
          </a:prstGeom>
        </p:spPr>
      </p:pic>
      <p:pic>
        <p:nvPicPr>
          <p:cNvPr id="69" name="Picture 3" descr="Picture 3">
            <a:extLst>
              <a:ext uri="{FF2B5EF4-FFF2-40B4-BE49-F238E27FC236}">
                <a16:creationId xmlns:a16="http://schemas.microsoft.com/office/drawing/2014/main" id="{2196A4D3-39C9-4DD4-9CA8-F52539F000B7}"/>
              </a:ext>
            </a:extLst>
          </p:cNvPr>
          <p:cNvPicPr>
            <a:picLocks noChangeAspect="1"/>
          </p:cNvPicPr>
          <p:nvPr/>
        </p:nvPicPr>
        <p:blipFill>
          <a:blip r:embed="rId26"/>
          <a:stretch>
            <a:fillRect/>
          </a:stretch>
        </p:blipFill>
        <p:spPr>
          <a:xfrm>
            <a:off x="8481481" y="1013192"/>
            <a:ext cx="835052" cy="252000"/>
          </a:xfrm>
          <a:prstGeom prst="rect">
            <a:avLst/>
          </a:prstGeom>
          <a:ln w="12700">
            <a:miter lim="400000"/>
          </a:ln>
        </p:spPr>
      </p:pic>
      <p:pic>
        <p:nvPicPr>
          <p:cNvPr id="70" name="Picture 39" descr="Picture 39">
            <a:extLst>
              <a:ext uri="{FF2B5EF4-FFF2-40B4-BE49-F238E27FC236}">
                <a16:creationId xmlns:a16="http://schemas.microsoft.com/office/drawing/2014/main" id="{0DB53A96-2C33-4FCE-A0DD-D515362FAA6C}"/>
              </a:ext>
            </a:extLst>
          </p:cNvPr>
          <p:cNvPicPr>
            <a:picLocks noChangeAspect="1"/>
          </p:cNvPicPr>
          <p:nvPr/>
        </p:nvPicPr>
        <p:blipFill>
          <a:blip r:embed="rId27"/>
          <a:stretch>
            <a:fillRect/>
          </a:stretch>
        </p:blipFill>
        <p:spPr>
          <a:xfrm>
            <a:off x="5042920" y="2613721"/>
            <a:ext cx="904577" cy="252000"/>
          </a:xfrm>
          <a:prstGeom prst="rect">
            <a:avLst/>
          </a:prstGeom>
          <a:ln w="12700">
            <a:miter lim="400000"/>
          </a:ln>
        </p:spPr>
      </p:pic>
      <p:pic>
        <p:nvPicPr>
          <p:cNvPr id="71" name="Picture 1" descr="Picture 1">
            <a:extLst>
              <a:ext uri="{FF2B5EF4-FFF2-40B4-BE49-F238E27FC236}">
                <a16:creationId xmlns:a16="http://schemas.microsoft.com/office/drawing/2014/main" id="{76B71118-C204-480E-BE2F-ECC09DBACB1B}"/>
              </a:ext>
            </a:extLst>
          </p:cNvPr>
          <p:cNvPicPr>
            <a:picLocks noChangeAspect="1"/>
          </p:cNvPicPr>
          <p:nvPr/>
        </p:nvPicPr>
        <p:blipFill>
          <a:blip r:embed="rId28"/>
          <a:stretch>
            <a:fillRect/>
          </a:stretch>
        </p:blipFill>
        <p:spPr>
          <a:xfrm>
            <a:off x="7638604" y="2183082"/>
            <a:ext cx="699429" cy="333181"/>
          </a:xfrm>
          <a:prstGeom prst="rect">
            <a:avLst/>
          </a:prstGeom>
          <a:ln w="12700">
            <a:miter lim="400000"/>
          </a:ln>
        </p:spPr>
      </p:pic>
      <p:pic>
        <p:nvPicPr>
          <p:cNvPr id="72" name="Picture 51" descr="Picture 51">
            <a:extLst>
              <a:ext uri="{FF2B5EF4-FFF2-40B4-BE49-F238E27FC236}">
                <a16:creationId xmlns:a16="http://schemas.microsoft.com/office/drawing/2014/main" id="{06E35D0A-F9EF-4AC3-9A35-ED377368F5F7}"/>
              </a:ext>
            </a:extLst>
          </p:cNvPr>
          <p:cNvPicPr>
            <a:picLocks noChangeAspect="1"/>
          </p:cNvPicPr>
          <p:nvPr/>
        </p:nvPicPr>
        <p:blipFill>
          <a:blip r:embed="rId29"/>
          <a:stretch>
            <a:fillRect/>
          </a:stretch>
        </p:blipFill>
        <p:spPr>
          <a:xfrm>
            <a:off x="8429252" y="1406760"/>
            <a:ext cx="822871" cy="269079"/>
          </a:xfrm>
          <a:prstGeom prst="rect">
            <a:avLst/>
          </a:prstGeom>
          <a:ln w="12700">
            <a:miter lim="400000"/>
          </a:ln>
        </p:spPr>
      </p:pic>
      <p:pic>
        <p:nvPicPr>
          <p:cNvPr id="73" name="Picture 31" descr="Picture 31">
            <a:extLst>
              <a:ext uri="{FF2B5EF4-FFF2-40B4-BE49-F238E27FC236}">
                <a16:creationId xmlns:a16="http://schemas.microsoft.com/office/drawing/2014/main" id="{0798A219-7D1A-4576-A080-3C956CD91359}"/>
              </a:ext>
            </a:extLst>
          </p:cNvPr>
          <p:cNvPicPr>
            <a:picLocks noChangeAspect="1"/>
          </p:cNvPicPr>
          <p:nvPr/>
        </p:nvPicPr>
        <p:blipFill>
          <a:blip r:embed="rId30"/>
          <a:stretch>
            <a:fillRect/>
          </a:stretch>
        </p:blipFill>
        <p:spPr>
          <a:xfrm>
            <a:off x="6727986" y="1682466"/>
            <a:ext cx="1008000" cy="195216"/>
          </a:xfrm>
          <a:prstGeom prst="rect">
            <a:avLst/>
          </a:prstGeom>
          <a:ln w="12700">
            <a:miter lim="400000"/>
          </a:ln>
        </p:spPr>
      </p:pic>
      <p:pic>
        <p:nvPicPr>
          <p:cNvPr id="75" name="Imagen 4" descr="Imagen 4">
            <a:extLst>
              <a:ext uri="{FF2B5EF4-FFF2-40B4-BE49-F238E27FC236}">
                <a16:creationId xmlns:a16="http://schemas.microsoft.com/office/drawing/2014/main" id="{26F1722A-F551-4CFB-A110-DA1AC8B0BF49}"/>
              </a:ext>
            </a:extLst>
          </p:cNvPr>
          <p:cNvPicPr>
            <a:picLocks noChangeAspect="1"/>
          </p:cNvPicPr>
          <p:nvPr/>
        </p:nvPicPr>
        <p:blipFill>
          <a:blip r:embed="rId31"/>
          <a:stretch>
            <a:fillRect/>
          </a:stretch>
        </p:blipFill>
        <p:spPr>
          <a:xfrm>
            <a:off x="7442530" y="1264186"/>
            <a:ext cx="994297" cy="460784"/>
          </a:xfrm>
          <a:prstGeom prst="rect">
            <a:avLst/>
          </a:prstGeom>
          <a:ln w="12700">
            <a:miter lim="400000"/>
          </a:ln>
        </p:spPr>
      </p:pic>
      <p:pic>
        <p:nvPicPr>
          <p:cNvPr id="76" name="Picture 13" descr="Picture 13">
            <a:extLst>
              <a:ext uri="{FF2B5EF4-FFF2-40B4-BE49-F238E27FC236}">
                <a16:creationId xmlns:a16="http://schemas.microsoft.com/office/drawing/2014/main" id="{76DD3C66-3E1C-40B8-BFEB-90EAB79C6E1F}"/>
              </a:ext>
            </a:extLst>
          </p:cNvPr>
          <p:cNvPicPr>
            <a:picLocks noChangeAspect="1"/>
          </p:cNvPicPr>
          <p:nvPr/>
        </p:nvPicPr>
        <p:blipFill>
          <a:blip r:embed="rId32"/>
          <a:stretch>
            <a:fillRect/>
          </a:stretch>
        </p:blipFill>
        <p:spPr>
          <a:xfrm>
            <a:off x="6036446" y="2657967"/>
            <a:ext cx="1061489" cy="207754"/>
          </a:xfrm>
          <a:prstGeom prst="rect">
            <a:avLst/>
          </a:prstGeom>
          <a:ln w="12700">
            <a:miter lim="400000"/>
          </a:ln>
        </p:spPr>
      </p:pic>
      <p:pic>
        <p:nvPicPr>
          <p:cNvPr id="1026" name="Picture 2" descr="Resultado de imagen para bandera de mexico png">
            <a:extLst>
              <a:ext uri="{FF2B5EF4-FFF2-40B4-BE49-F238E27FC236}">
                <a16:creationId xmlns:a16="http://schemas.microsoft.com/office/drawing/2014/main" id="{E5305E14-7854-48E4-8E77-2CC0C489FD04}"/>
              </a:ext>
            </a:extLst>
          </p:cNvPr>
          <p:cNvPicPr>
            <a:picLocks noChangeAspect="1" noChangeArrowheads="1"/>
          </p:cNvPicPr>
          <p:nvPr/>
        </p:nvPicPr>
        <p:blipFill>
          <a:blip r:embed="rId33" cstate="print">
            <a:alphaModFix amt="70000"/>
            <a:extLst>
              <a:ext uri="{28A0092B-C50C-407E-A947-70E740481C1C}">
                <a14:useLocalDpi xmlns:a14="http://schemas.microsoft.com/office/drawing/2010/main" val="0"/>
              </a:ext>
            </a:extLst>
          </a:blip>
          <a:srcRect/>
          <a:stretch>
            <a:fillRect/>
          </a:stretch>
        </p:blipFill>
        <p:spPr bwMode="auto">
          <a:xfrm>
            <a:off x="185019" y="1760030"/>
            <a:ext cx="504000" cy="287628"/>
          </a:xfrm>
          <a:prstGeom prst="rect">
            <a:avLst/>
          </a:prstGeom>
          <a:noFill/>
          <a:effectLst>
            <a:innerShdw blurRad="63500" dist="50800" dir="16200000">
              <a:prstClr val="black">
                <a:alpha val="50000"/>
              </a:prstClr>
            </a:innerShdw>
          </a:effectLst>
          <a:extLst>
            <a:ext uri="{909E8E84-426E-40DD-AFC4-6F175D3DCCD1}">
              <a14:hiddenFill xmlns:a14="http://schemas.microsoft.com/office/drawing/2010/main">
                <a:solidFill>
                  <a:srgbClr val="FFFFFF"/>
                </a:solidFill>
              </a14:hiddenFill>
            </a:ext>
          </a:extLst>
        </p:spPr>
      </p:pic>
      <p:pic>
        <p:nvPicPr>
          <p:cNvPr id="1028" name="Picture 4" descr="Resultado de imagen para bandera de peru png">
            <a:extLst>
              <a:ext uri="{FF2B5EF4-FFF2-40B4-BE49-F238E27FC236}">
                <a16:creationId xmlns:a16="http://schemas.microsoft.com/office/drawing/2014/main" id="{AB81E48F-F780-4721-A3D2-33F8B5A2A5D6}"/>
              </a:ext>
            </a:extLst>
          </p:cNvPr>
          <p:cNvPicPr>
            <a:picLocks noChangeAspect="1" noChangeArrowheads="1"/>
          </p:cNvPicPr>
          <p:nvPr/>
        </p:nvPicPr>
        <p:blipFill>
          <a:blip r:embed="rId34" cstate="print">
            <a:alphaModFix amt="70000"/>
            <a:extLst>
              <a:ext uri="{28A0092B-C50C-407E-A947-70E740481C1C}">
                <a14:useLocalDpi xmlns:a14="http://schemas.microsoft.com/office/drawing/2010/main" val="0"/>
              </a:ext>
            </a:extLst>
          </a:blip>
          <a:srcRect/>
          <a:stretch>
            <a:fillRect/>
          </a:stretch>
        </p:blipFill>
        <p:spPr bwMode="auto">
          <a:xfrm>
            <a:off x="837455" y="1762095"/>
            <a:ext cx="504000" cy="283499"/>
          </a:xfrm>
          <a:prstGeom prst="rect">
            <a:avLst/>
          </a:prstGeom>
          <a:noFill/>
          <a:effectLst>
            <a:innerShdw blurRad="63500" dist="50800" dir="16200000">
              <a:prstClr val="black">
                <a:alpha val="50000"/>
              </a:prstClr>
            </a:innerShdw>
          </a:effectLst>
          <a:extLst>
            <a:ext uri="{909E8E84-426E-40DD-AFC4-6F175D3DCCD1}">
              <a14:hiddenFill xmlns:a14="http://schemas.microsoft.com/office/drawing/2010/main">
                <a:solidFill>
                  <a:srgbClr val="FFFFFF"/>
                </a:solidFill>
              </a14:hiddenFill>
            </a:ext>
          </a:extLst>
        </p:spPr>
      </p:pic>
      <p:pic>
        <p:nvPicPr>
          <p:cNvPr id="1030" name="Picture 6" descr="Resultado de imagen para bandera de ecuador png">
            <a:extLst>
              <a:ext uri="{FF2B5EF4-FFF2-40B4-BE49-F238E27FC236}">
                <a16:creationId xmlns:a16="http://schemas.microsoft.com/office/drawing/2014/main" id="{389C6F05-D880-4BE1-AEF3-A318EEB976A0}"/>
              </a:ext>
            </a:extLst>
          </p:cNvPr>
          <p:cNvPicPr>
            <a:picLocks noChangeAspect="1" noChangeArrowheads="1"/>
          </p:cNvPicPr>
          <p:nvPr/>
        </p:nvPicPr>
        <p:blipFill>
          <a:blip r:embed="rId35" cstate="print">
            <a:alphaModFix amt="70000"/>
            <a:extLst>
              <a:ext uri="{28A0092B-C50C-407E-A947-70E740481C1C}">
                <a14:useLocalDpi xmlns:a14="http://schemas.microsoft.com/office/drawing/2010/main" val="0"/>
              </a:ext>
            </a:extLst>
          </a:blip>
          <a:srcRect/>
          <a:stretch>
            <a:fillRect/>
          </a:stretch>
        </p:blipFill>
        <p:spPr bwMode="auto">
          <a:xfrm>
            <a:off x="1489891" y="1759720"/>
            <a:ext cx="432000" cy="288248"/>
          </a:xfrm>
          <a:prstGeom prst="rect">
            <a:avLst/>
          </a:prstGeom>
          <a:noFill/>
          <a:effectLst>
            <a:innerShdw blurRad="63500" dist="50800" dir="16200000">
              <a:prstClr val="black">
                <a:alpha val="50000"/>
              </a:prstClr>
            </a:innerShdw>
          </a:effectLst>
          <a:extLst>
            <a:ext uri="{909E8E84-426E-40DD-AFC4-6F175D3DCCD1}">
              <a14:hiddenFill xmlns:a14="http://schemas.microsoft.com/office/drawing/2010/main">
                <a:solidFill>
                  <a:srgbClr val="FFFFFF"/>
                </a:solidFill>
              </a14:hiddenFill>
            </a:ext>
          </a:extLst>
        </p:spPr>
      </p:pic>
      <p:pic>
        <p:nvPicPr>
          <p:cNvPr id="1032" name="Picture 8" descr="Resultado de imagen para bandera de colombia png">
            <a:extLst>
              <a:ext uri="{FF2B5EF4-FFF2-40B4-BE49-F238E27FC236}">
                <a16:creationId xmlns:a16="http://schemas.microsoft.com/office/drawing/2014/main" id="{776AD9C3-41DF-4D78-8750-C28BFC10FA30}"/>
              </a:ext>
            </a:extLst>
          </p:cNvPr>
          <p:cNvPicPr>
            <a:picLocks noChangeAspect="1" noChangeArrowheads="1"/>
          </p:cNvPicPr>
          <p:nvPr/>
        </p:nvPicPr>
        <p:blipFill>
          <a:blip r:embed="rId36" cstate="print">
            <a:alphaModFix amt="70000"/>
            <a:extLst>
              <a:ext uri="{28A0092B-C50C-407E-A947-70E740481C1C}">
                <a14:useLocalDpi xmlns:a14="http://schemas.microsoft.com/office/drawing/2010/main" val="0"/>
              </a:ext>
            </a:extLst>
          </a:blip>
          <a:srcRect/>
          <a:stretch>
            <a:fillRect/>
          </a:stretch>
        </p:blipFill>
        <p:spPr bwMode="auto">
          <a:xfrm>
            <a:off x="2070327" y="1759720"/>
            <a:ext cx="432000" cy="288248"/>
          </a:xfrm>
          <a:prstGeom prst="rect">
            <a:avLst/>
          </a:prstGeom>
          <a:noFill/>
          <a:effectLst>
            <a:innerShdw blurRad="63500" dist="50800" dir="16200000">
              <a:prstClr val="black">
                <a:alpha val="50000"/>
              </a:prstClr>
            </a:innerShdw>
          </a:effectLst>
          <a:extLst>
            <a:ext uri="{909E8E84-426E-40DD-AFC4-6F175D3DCCD1}">
              <a14:hiddenFill xmlns:a14="http://schemas.microsoft.com/office/drawing/2010/main">
                <a:solidFill>
                  <a:srgbClr val="FFFFFF"/>
                </a:solidFill>
              </a14:hiddenFill>
            </a:ext>
          </a:extLst>
        </p:spPr>
      </p:pic>
      <p:pic>
        <p:nvPicPr>
          <p:cNvPr id="81" name="Picture 2" descr="Picture 2">
            <a:extLst>
              <a:ext uri="{FF2B5EF4-FFF2-40B4-BE49-F238E27FC236}">
                <a16:creationId xmlns:a16="http://schemas.microsoft.com/office/drawing/2014/main" id="{BD959A64-6765-481A-81E7-226502C4BE79}"/>
              </a:ext>
            </a:extLst>
          </p:cNvPr>
          <p:cNvPicPr>
            <a:picLocks noChangeAspect="1"/>
          </p:cNvPicPr>
          <p:nvPr/>
        </p:nvPicPr>
        <p:blipFill>
          <a:blip r:embed="rId37"/>
          <a:stretch>
            <a:fillRect/>
          </a:stretch>
        </p:blipFill>
        <p:spPr>
          <a:xfrm>
            <a:off x="8663419" y="2765305"/>
            <a:ext cx="468000" cy="170102"/>
          </a:xfrm>
          <a:prstGeom prst="rect">
            <a:avLst/>
          </a:prstGeom>
          <a:ln w="12700">
            <a:miter lim="400000"/>
          </a:ln>
        </p:spPr>
      </p:pic>
      <p:pic>
        <p:nvPicPr>
          <p:cNvPr id="82" name="Picture 2" descr="Picture 2">
            <a:extLst>
              <a:ext uri="{FF2B5EF4-FFF2-40B4-BE49-F238E27FC236}">
                <a16:creationId xmlns:a16="http://schemas.microsoft.com/office/drawing/2014/main" id="{3DBFFE41-6F81-4A82-A0B0-D1DEE223EA02}"/>
              </a:ext>
            </a:extLst>
          </p:cNvPr>
          <p:cNvPicPr>
            <a:picLocks noChangeAspect="1"/>
          </p:cNvPicPr>
          <p:nvPr/>
        </p:nvPicPr>
        <p:blipFill>
          <a:blip r:embed="rId38"/>
          <a:stretch>
            <a:fillRect/>
          </a:stretch>
        </p:blipFill>
        <p:spPr>
          <a:xfrm>
            <a:off x="8486974" y="6123690"/>
            <a:ext cx="576000" cy="380160"/>
          </a:xfrm>
          <a:prstGeom prst="rect">
            <a:avLst/>
          </a:prstGeom>
          <a:ln w="12700">
            <a:miter lim="400000"/>
          </a:ln>
        </p:spPr>
      </p:pic>
      <p:pic>
        <p:nvPicPr>
          <p:cNvPr id="83" name="Gráfico 82" descr="Hogar">
            <a:hlinkClick r:id="rId39" action="ppaction://hlinksldjump"/>
            <a:extLst>
              <a:ext uri="{FF2B5EF4-FFF2-40B4-BE49-F238E27FC236}">
                <a16:creationId xmlns:a16="http://schemas.microsoft.com/office/drawing/2014/main" id="{CCA951DF-9BB6-4331-8563-7B407A53D8D8}"/>
              </a:ext>
            </a:extLst>
          </p:cNvPr>
          <p:cNvPicPr>
            <a:picLocks noChangeAspect="1"/>
          </p:cNvPicPr>
          <p:nvPr/>
        </p:nvPicPr>
        <p:blipFill>
          <a:blip r:embed="rId40" cstate="print">
            <a:extLst>
              <a:ext uri="{28A0092B-C50C-407E-A947-70E740481C1C}">
                <a14:useLocalDpi xmlns:a14="http://schemas.microsoft.com/office/drawing/2010/main" val="0"/>
              </a:ext>
              <a:ext uri="{96DAC541-7B7A-43D3-8B79-37D633B846F1}">
                <asvg:svgBlip xmlns:asvg="http://schemas.microsoft.com/office/drawing/2016/SVG/main" r:embed="rId41"/>
              </a:ext>
            </a:extLst>
          </a:blip>
          <a:stretch>
            <a:fillRect/>
          </a:stretch>
        </p:blipFill>
        <p:spPr>
          <a:xfrm>
            <a:off x="248094" y="6201886"/>
            <a:ext cx="577125" cy="577125"/>
          </a:xfrm>
          <a:prstGeom prst="rect">
            <a:avLst/>
          </a:prstGeom>
          <a:effectLst>
            <a:outerShdw blurRad="50800" dist="38100" dir="2700000" algn="tl" rotWithShape="0">
              <a:prstClr val="black">
                <a:alpha val="40000"/>
              </a:prstClr>
            </a:outerShdw>
          </a:effectLst>
        </p:spPr>
      </p:pic>
      <p:pic>
        <p:nvPicPr>
          <p:cNvPr id="1034" name="Picture 10" descr="Resultado de imagen para fedecredito logo png">
            <a:extLst>
              <a:ext uri="{FF2B5EF4-FFF2-40B4-BE49-F238E27FC236}">
                <a16:creationId xmlns:a16="http://schemas.microsoft.com/office/drawing/2014/main" id="{CAD46E81-0274-4B25-8898-89D641FEA949}"/>
              </a:ext>
            </a:extLst>
          </p:cNvPr>
          <p:cNvPicPr>
            <a:picLocks noChangeAspect="1" noChangeArrowheads="1"/>
          </p:cNvPicPr>
          <p:nvPr/>
        </p:nvPicPr>
        <p:blipFill>
          <a:blip r:embed="rId42" cstate="print">
            <a:extLst>
              <a:ext uri="{28A0092B-C50C-407E-A947-70E740481C1C}">
                <a14:useLocalDpi xmlns:a14="http://schemas.microsoft.com/office/drawing/2010/main" val="0"/>
              </a:ext>
            </a:extLst>
          </a:blip>
          <a:srcRect/>
          <a:stretch>
            <a:fillRect/>
          </a:stretch>
        </p:blipFill>
        <p:spPr bwMode="auto">
          <a:xfrm>
            <a:off x="6644161" y="2253526"/>
            <a:ext cx="919623" cy="303476"/>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número de diapositiva"/>
          <p:cNvSpPr>
            <a:spLocks noGrp="1"/>
          </p:cNvSpPr>
          <p:nvPr>
            <p:ph type="sldNum" sz="quarter" idx="2"/>
          </p:nvPr>
        </p:nvSpPr>
        <p:spPr>
          <a:xfrm>
            <a:off x="11184414" y="6483122"/>
            <a:ext cx="263983" cy="269241"/>
          </a:xfrm>
        </p:spPr>
        <p:txBody>
          <a:bodyPr/>
          <a:lstStyle/>
          <a:p>
            <a:fld id="{86CB4B4D-7CA3-9044-876B-883B54F8677D}" type="slidenum">
              <a:rPr lang="es-ES" smtClean="0"/>
              <a:t>5</a:t>
            </a:fld>
            <a:endParaRPr lang="es-ES"/>
          </a:p>
        </p:txBody>
      </p:sp>
      <p:pic>
        <p:nvPicPr>
          <p:cNvPr id="3" name="Picture 2">
            <a:extLst>
              <a:ext uri="{FF2B5EF4-FFF2-40B4-BE49-F238E27FC236}">
                <a16:creationId xmlns:a16="http://schemas.microsoft.com/office/drawing/2014/main" id="{22143DC5-2C8B-4294-8379-7BF6CDBBAE8D}"/>
              </a:ext>
            </a:extLst>
          </p:cNvPr>
          <p:cNvPicPr>
            <a:picLocks noChangeAspect="1" noChangeArrowheads="1"/>
          </p:cNvPicPr>
          <p:nvPr/>
        </p:nvPicPr>
        <p:blipFill>
          <a:blip r:embed="rId43">
            <a:extLst>
              <a:ext uri="{28A0092B-C50C-407E-A947-70E740481C1C}">
                <a14:useLocalDpi xmlns:a14="http://schemas.microsoft.com/office/drawing/2010/main" val="0"/>
              </a:ext>
            </a:extLst>
          </a:blip>
          <a:srcRect/>
          <a:stretch>
            <a:fillRect/>
          </a:stretch>
        </p:blipFill>
        <p:spPr bwMode="auto">
          <a:xfrm>
            <a:off x="8299371" y="2492011"/>
            <a:ext cx="1106687" cy="165956"/>
          </a:xfrm>
          <a:prstGeom prst="rect">
            <a:avLst/>
          </a:prstGeom>
          <a:noFill/>
          <a:extLst>
            <a:ext uri="{909E8E84-426E-40DD-AFC4-6F175D3DCCD1}">
              <a14:hiddenFill xmlns:a14="http://schemas.microsoft.com/office/drawing/2010/main">
                <a:solidFill>
                  <a:srgbClr val="FFFFFF"/>
                </a:solidFill>
              </a14:hiddenFill>
            </a:ext>
          </a:extLst>
        </p:spPr>
      </p:pic>
      <p:pic>
        <p:nvPicPr>
          <p:cNvPr id="55" name="Imagen 54">
            <a:extLst>
              <a:ext uri="{FF2B5EF4-FFF2-40B4-BE49-F238E27FC236}">
                <a16:creationId xmlns:a16="http://schemas.microsoft.com/office/drawing/2014/main" id="{7FB10612-9D3E-4A9C-B86B-72D433F52D92}"/>
              </a:ext>
            </a:extLst>
          </p:cNvPr>
          <p:cNvPicPr>
            <a:picLocks noChangeAspect="1"/>
          </p:cNvPicPr>
          <p:nvPr/>
        </p:nvPicPr>
        <p:blipFill>
          <a:blip r:embed="rId10"/>
          <a:stretch>
            <a:fillRect/>
          </a:stretch>
        </p:blipFill>
        <p:spPr>
          <a:xfrm>
            <a:off x="5639598" y="1976340"/>
            <a:ext cx="942156" cy="468000"/>
          </a:xfrm>
          <a:prstGeom prst="rect">
            <a:avLst/>
          </a:prstGeom>
        </p:spPr>
      </p:pic>
      <p:pic>
        <p:nvPicPr>
          <p:cNvPr id="68" name="Picture 14">
            <a:extLst>
              <a:ext uri="{FF2B5EF4-FFF2-40B4-BE49-F238E27FC236}">
                <a16:creationId xmlns:a16="http://schemas.microsoft.com/office/drawing/2014/main" id="{C0AC3AE8-4A03-450D-888E-BDE0865FF17E}"/>
              </a:ext>
            </a:extLst>
          </p:cNvPr>
          <p:cNvPicPr>
            <a:picLocks noChangeAspect="1" noChangeArrowheads="1"/>
          </p:cNvPicPr>
          <p:nvPr/>
        </p:nvPicPr>
        <p:blipFill>
          <a:blip r:embed="rId44">
            <a:extLst>
              <a:ext uri="{28A0092B-C50C-407E-A947-70E740481C1C}">
                <a14:useLocalDpi xmlns:a14="http://schemas.microsoft.com/office/drawing/2010/main" val="0"/>
              </a:ext>
            </a:extLst>
          </a:blip>
          <a:srcRect/>
          <a:stretch>
            <a:fillRect/>
          </a:stretch>
        </p:blipFill>
        <p:spPr bwMode="auto">
          <a:xfrm>
            <a:off x="6013931" y="3077688"/>
            <a:ext cx="704470" cy="50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BANCOLOMBIA - Parque La Colina">
            <a:extLst>
              <a:ext uri="{FF2B5EF4-FFF2-40B4-BE49-F238E27FC236}">
                <a16:creationId xmlns:a16="http://schemas.microsoft.com/office/drawing/2014/main" id="{1D7EF1F2-A8DE-4F54-A310-C0411BD17599}"/>
              </a:ext>
            </a:extLst>
          </p:cNvPr>
          <p:cNvPicPr>
            <a:picLocks noChangeAspect="1" noChangeArrowheads="1"/>
          </p:cNvPicPr>
          <p:nvPr/>
        </p:nvPicPr>
        <p:blipFill>
          <a:blip r:embed="rId45" cstate="print">
            <a:extLst>
              <a:ext uri="{28A0092B-C50C-407E-A947-70E740481C1C}">
                <a14:useLocalDpi xmlns:a14="http://schemas.microsoft.com/office/drawing/2010/main" val="0"/>
              </a:ext>
            </a:extLst>
          </a:blip>
          <a:srcRect/>
          <a:stretch>
            <a:fillRect/>
          </a:stretch>
        </p:blipFill>
        <p:spPr bwMode="auto">
          <a:xfrm>
            <a:off x="5017715" y="342706"/>
            <a:ext cx="1336863" cy="136098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Beneficios CDT Banco Pichincha">
            <a:extLst>
              <a:ext uri="{FF2B5EF4-FFF2-40B4-BE49-F238E27FC236}">
                <a16:creationId xmlns:a16="http://schemas.microsoft.com/office/drawing/2014/main" id="{D112EA4A-2C56-400A-8BF6-20C4A1657A0C}"/>
              </a:ext>
            </a:extLst>
          </p:cNvPr>
          <p:cNvPicPr>
            <a:picLocks noChangeAspect="1" noChangeArrowheads="1"/>
          </p:cNvPicPr>
          <p:nvPr/>
        </p:nvPicPr>
        <p:blipFill>
          <a:blip r:embed="rId46" cstate="print">
            <a:extLst>
              <a:ext uri="{28A0092B-C50C-407E-A947-70E740481C1C}">
                <a14:useLocalDpi xmlns:a14="http://schemas.microsoft.com/office/drawing/2010/main" val="0"/>
              </a:ext>
            </a:extLst>
          </a:blip>
          <a:srcRect/>
          <a:stretch>
            <a:fillRect/>
          </a:stretch>
        </p:blipFill>
        <p:spPr bwMode="auto">
          <a:xfrm>
            <a:off x="7341573" y="1041327"/>
            <a:ext cx="1024821" cy="21550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Banco de Bogotá: sucursales, cuentas, CDTs, tasas y comisiones - Rankia">
            <a:extLst>
              <a:ext uri="{FF2B5EF4-FFF2-40B4-BE49-F238E27FC236}">
                <a16:creationId xmlns:a16="http://schemas.microsoft.com/office/drawing/2014/main" id="{FA3F024A-6C6E-48FC-9D26-CBA515BD7FAE}"/>
              </a:ext>
            </a:extLst>
          </p:cNvPr>
          <p:cNvPicPr>
            <a:picLocks noChangeAspect="1" noChangeArrowheads="1"/>
          </p:cNvPicPr>
          <p:nvPr/>
        </p:nvPicPr>
        <p:blipFill>
          <a:blip r:embed="rId47" cstate="print">
            <a:extLst>
              <a:ext uri="{28A0092B-C50C-407E-A947-70E740481C1C}">
                <a14:useLocalDpi xmlns:a14="http://schemas.microsoft.com/office/drawing/2010/main" val="0"/>
              </a:ext>
            </a:extLst>
          </a:blip>
          <a:srcRect/>
          <a:stretch>
            <a:fillRect/>
          </a:stretch>
        </p:blipFill>
        <p:spPr bwMode="auto">
          <a:xfrm>
            <a:off x="5035805" y="1359233"/>
            <a:ext cx="1153524" cy="2416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Afirme Seguros - Clientes Axón Marketing Digital en Monterrey">
            <a:extLst>
              <a:ext uri="{FF2B5EF4-FFF2-40B4-BE49-F238E27FC236}">
                <a16:creationId xmlns:a16="http://schemas.microsoft.com/office/drawing/2014/main" id="{CF9CB042-B197-48C3-ADFF-859E3E6DFF32}"/>
              </a:ext>
            </a:extLst>
          </p:cNvPr>
          <p:cNvPicPr>
            <a:picLocks noChangeAspect="1" noChangeArrowheads="1"/>
          </p:cNvPicPr>
          <p:nvPr/>
        </p:nvPicPr>
        <p:blipFill>
          <a:blip r:embed="rId48" cstate="print">
            <a:extLst>
              <a:ext uri="{28A0092B-C50C-407E-A947-70E740481C1C}">
                <a14:useLocalDpi xmlns:a14="http://schemas.microsoft.com/office/drawing/2010/main" val="0"/>
              </a:ext>
            </a:extLst>
          </a:blip>
          <a:srcRect/>
          <a:stretch>
            <a:fillRect/>
          </a:stretch>
        </p:blipFill>
        <p:spPr bwMode="auto">
          <a:xfrm>
            <a:off x="8291693" y="1843259"/>
            <a:ext cx="1136535" cy="757690"/>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10" descr="Movistar Logo | LOGOS de MARCAS">
            <a:extLst>
              <a:ext uri="{FF2B5EF4-FFF2-40B4-BE49-F238E27FC236}">
                <a16:creationId xmlns:a16="http://schemas.microsoft.com/office/drawing/2014/main" id="{A759FCE7-98FB-4DBB-B774-5707A364CE2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6" name="Picture 12">
            <a:extLst>
              <a:ext uri="{FF2B5EF4-FFF2-40B4-BE49-F238E27FC236}">
                <a16:creationId xmlns:a16="http://schemas.microsoft.com/office/drawing/2014/main" id="{D1E51BB0-BAA0-4DCE-95E5-C47B1C390DF2}"/>
              </a:ext>
            </a:extLst>
          </p:cNvPr>
          <p:cNvPicPr>
            <a:picLocks noChangeAspect="1" noChangeArrowheads="1"/>
          </p:cNvPicPr>
          <p:nvPr/>
        </p:nvPicPr>
        <p:blipFill>
          <a:blip r:embed="rId49" cstate="print">
            <a:extLst>
              <a:ext uri="{28A0092B-C50C-407E-A947-70E740481C1C}">
                <a14:useLocalDpi xmlns:a14="http://schemas.microsoft.com/office/drawing/2010/main" val="0"/>
              </a:ext>
            </a:extLst>
          </a:blip>
          <a:srcRect/>
          <a:stretch>
            <a:fillRect/>
          </a:stretch>
        </p:blipFill>
        <p:spPr bwMode="auto">
          <a:xfrm>
            <a:off x="5341495" y="3877614"/>
            <a:ext cx="1204209" cy="299171"/>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14" descr="Tigo (Colombia) - Wikipedia, la enciclopedia libre">
            <a:extLst>
              <a:ext uri="{FF2B5EF4-FFF2-40B4-BE49-F238E27FC236}">
                <a16:creationId xmlns:a16="http://schemas.microsoft.com/office/drawing/2014/main" id="{2B4BDF17-9267-4924-8205-7AA69B5B7AD3}"/>
              </a:ext>
            </a:extLst>
          </p:cNvPr>
          <p:cNvSpPr>
            <a:spLocks noChangeAspect="1" noChangeArrowheads="1"/>
          </p:cNvSpPr>
          <p:nvPr/>
        </p:nvSpPr>
        <p:spPr bwMode="auto">
          <a:xfrm>
            <a:off x="5837825" y="5470367"/>
            <a:ext cx="47370" cy="4737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40" name="Picture 16" descr="Noticias - En 2018, Tigo recuperó más de 1 millón de módems y  decodificadores">
            <a:extLst>
              <a:ext uri="{FF2B5EF4-FFF2-40B4-BE49-F238E27FC236}">
                <a16:creationId xmlns:a16="http://schemas.microsoft.com/office/drawing/2014/main" id="{13C0262B-39E7-4E71-A936-0C8FD390A29F}"/>
              </a:ext>
            </a:extLst>
          </p:cNvPr>
          <p:cNvPicPr>
            <a:picLocks noChangeAspect="1" noChangeArrowheads="1"/>
          </p:cNvPicPr>
          <p:nvPr/>
        </p:nvPicPr>
        <p:blipFill>
          <a:blip r:embed="rId50" cstate="print">
            <a:extLst>
              <a:ext uri="{28A0092B-C50C-407E-A947-70E740481C1C}">
                <a14:useLocalDpi xmlns:a14="http://schemas.microsoft.com/office/drawing/2010/main" val="0"/>
              </a:ext>
            </a:extLst>
          </a:blip>
          <a:srcRect/>
          <a:stretch>
            <a:fillRect/>
          </a:stretch>
        </p:blipFill>
        <p:spPr bwMode="auto">
          <a:xfrm>
            <a:off x="7455903" y="3732713"/>
            <a:ext cx="947407" cy="526995"/>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Aflore">
            <a:extLst>
              <a:ext uri="{FF2B5EF4-FFF2-40B4-BE49-F238E27FC236}">
                <a16:creationId xmlns:a16="http://schemas.microsoft.com/office/drawing/2014/main" id="{385A7D0A-9461-4C70-8DB1-2869C301F363}"/>
              </a:ext>
            </a:extLst>
          </p:cNvPr>
          <p:cNvPicPr>
            <a:picLocks noChangeAspect="1" noChangeArrowheads="1"/>
          </p:cNvPicPr>
          <p:nvPr/>
        </p:nvPicPr>
        <p:blipFill>
          <a:blip r:embed="rId51" cstate="print">
            <a:extLst>
              <a:ext uri="{28A0092B-C50C-407E-A947-70E740481C1C}">
                <a14:useLocalDpi xmlns:a14="http://schemas.microsoft.com/office/drawing/2010/main" val="0"/>
              </a:ext>
            </a:extLst>
          </a:blip>
          <a:srcRect/>
          <a:stretch>
            <a:fillRect/>
          </a:stretch>
        </p:blipFill>
        <p:spPr bwMode="auto">
          <a:xfrm>
            <a:off x="7624175" y="5074808"/>
            <a:ext cx="824604" cy="251230"/>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Colombian startup Finaktiva snags US$9 million - FinaKtiva">
            <a:extLst>
              <a:ext uri="{FF2B5EF4-FFF2-40B4-BE49-F238E27FC236}">
                <a16:creationId xmlns:a16="http://schemas.microsoft.com/office/drawing/2014/main" id="{B57FF655-7C79-4D05-837A-BCB7C1A952F6}"/>
              </a:ext>
            </a:extLst>
          </p:cNvPr>
          <p:cNvPicPr>
            <a:picLocks noChangeAspect="1" noChangeArrowheads="1"/>
          </p:cNvPicPr>
          <p:nvPr/>
        </p:nvPicPr>
        <p:blipFill>
          <a:blip r:embed="rId52" cstate="print">
            <a:extLst>
              <a:ext uri="{28A0092B-C50C-407E-A947-70E740481C1C}">
                <a14:useLocalDpi xmlns:a14="http://schemas.microsoft.com/office/drawing/2010/main" val="0"/>
              </a:ext>
            </a:extLst>
          </a:blip>
          <a:srcRect/>
          <a:stretch>
            <a:fillRect/>
          </a:stretch>
        </p:blipFill>
        <p:spPr bwMode="auto">
          <a:xfrm>
            <a:off x="8409423" y="5560010"/>
            <a:ext cx="1050628" cy="244189"/>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2" descr="Resultado de imagen para jamar">
            <a:extLst>
              <a:ext uri="{FF2B5EF4-FFF2-40B4-BE49-F238E27FC236}">
                <a16:creationId xmlns:a16="http://schemas.microsoft.com/office/drawing/2014/main" id="{9A1F1236-7655-4A42-B07A-9EA453ACFF37}"/>
              </a:ext>
            </a:extLst>
          </p:cNvPr>
          <p:cNvPicPr>
            <a:picLocks noChangeAspect="1" noChangeArrowheads="1"/>
          </p:cNvPicPr>
          <p:nvPr/>
        </p:nvPicPr>
        <p:blipFill>
          <a:blip r:embed="rId53">
            <a:extLst>
              <a:ext uri="{28A0092B-C50C-407E-A947-70E740481C1C}">
                <a14:useLocalDpi xmlns:a14="http://schemas.microsoft.com/office/drawing/2010/main" val="0"/>
              </a:ext>
            </a:extLst>
          </a:blip>
          <a:srcRect/>
          <a:stretch>
            <a:fillRect/>
          </a:stretch>
        </p:blipFill>
        <p:spPr bwMode="auto">
          <a:xfrm>
            <a:off x="7195792" y="5996599"/>
            <a:ext cx="1018248" cy="629051"/>
          </a:xfrm>
          <a:prstGeom prst="rect">
            <a:avLst/>
          </a:prstGeom>
          <a:noFill/>
          <a:extLst>
            <a:ext uri="{909E8E84-426E-40DD-AFC4-6F175D3DCCD1}">
              <a14:hiddenFill xmlns:a14="http://schemas.microsoft.com/office/drawing/2010/main">
                <a:solidFill>
                  <a:srgbClr val="FFFFFF"/>
                </a:solidFill>
              </a14:hiddenFill>
            </a:ext>
          </a:extLst>
        </p:spPr>
      </p:pic>
      <p:pic>
        <p:nvPicPr>
          <p:cNvPr id="11" name="Imagen 10">
            <a:extLst>
              <a:ext uri="{FF2B5EF4-FFF2-40B4-BE49-F238E27FC236}">
                <a16:creationId xmlns:a16="http://schemas.microsoft.com/office/drawing/2014/main" id="{C8A06DD3-4A7F-4811-B040-F3652E718684}"/>
              </a:ext>
            </a:extLst>
          </p:cNvPr>
          <p:cNvPicPr>
            <a:picLocks noChangeAspect="1"/>
          </p:cNvPicPr>
          <p:nvPr/>
        </p:nvPicPr>
        <p:blipFill>
          <a:blip r:embed="rId54"/>
          <a:stretch>
            <a:fillRect/>
          </a:stretch>
        </p:blipFill>
        <p:spPr>
          <a:xfrm>
            <a:off x="6128417" y="5833944"/>
            <a:ext cx="829892" cy="418824"/>
          </a:xfrm>
          <a:prstGeom prst="rect">
            <a:avLst/>
          </a:prstGeom>
        </p:spPr>
      </p:pic>
      <p:pic>
        <p:nvPicPr>
          <p:cNvPr id="12" name="Imagen 11">
            <a:extLst>
              <a:ext uri="{FF2B5EF4-FFF2-40B4-BE49-F238E27FC236}">
                <a16:creationId xmlns:a16="http://schemas.microsoft.com/office/drawing/2014/main" id="{9CF70814-9866-445B-BB65-D4E8EF3C0A95}"/>
              </a:ext>
            </a:extLst>
          </p:cNvPr>
          <p:cNvPicPr>
            <a:picLocks noChangeAspect="1"/>
          </p:cNvPicPr>
          <p:nvPr/>
        </p:nvPicPr>
        <p:blipFill>
          <a:blip r:embed="rId55"/>
          <a:stretch>
            <a:fillRect/>
          </a:stretch>
        </p:blipFill>
        <p:spPr>
          <a:xfrm>
            <a:off x="5105121" y="5564345"/>
            <a:ext cx="1162050" cy="381000"/>
          </a:xfrm>
          <a:prstGeom prst="rect">
            <a:avLst/>
          </a:prstGeom>
        </p:spPr>
      </p:pic>
      <p:pic>
        <p:nvPicPr>
          <p:cNvPr id="13" name="Imagen 12">
            <a:extLst>
              <a:ext uri="{FF2B5EF4-FFF2-40B4-BE49-F238E27FC236}">
                <a16:creationId xmlns:a16="http://schemas.microsoft.com/office/drawing/2014/main" id="{C77016F4-6E4E-4A1F-8245-6719D38AE9FD}"/>
              </a:ext>
            </a:extLst>
          </p:cNvPr>
          <p:cNvPicPr>
            <a:picLocks noChangeAspect="1"/>
          </p:cNvPicPr>
          <p:nvPr/>
        </p:nvPicPr>
        <p:blipFill>
          <a:blip r:embed="rId56"/>
          <a:stretch>
            <a:fillRect/>
          </a:stretch>
        </p:blipFill>
        <p:spPr>
          <a:xfrm>
            <a:off x="6322904" y="5409254"/>
            <a:ext cx="698504" cy="357567"/>
          </a:xfrm>
          <a:prstGeom prst="rect">
            <a:avLst/>
          </a:prstGeom>
        </p:spPr>
      </p:pic>
      <p:pic>
        <p:nvPicPr>
          <p:cNvPr id="14" name="Imagen 13">
            <a:extLst>
              <a:ext uri="{FF2B5EF4-FFF2-40B4-BE49-F238E27FC236}">
                <a16:creationId xmlns:a16="http://schemas.microsoft.com/office/drawing/2014/main" id="{E75E585C-E7F7-454B-FEBD-026932DE6E6C}"/>
              </a:ext>
            </a:extLst>
          </p:cNvPr>
          <p:cNvPicPr>
            <a:picLocks noChangeAspect="1"/>
          </p:cNvPicPr>
          <p:nvPr/>
        </p:nvPicPr>
        <p:blipFill>
          <a:blip r:embed="rId57"/>
          <a:stretch>
            <a:fillRect/>
          </a:stretch>
        </p:blipFill>
        <p:spPr>
          <a:xfrm>
            <a:off x="6851202" y="3227501"/>
            <a:ext cx="1255379" cy="308700"/>
          </a:xfrm>
          <a:prstGeom prst="rect">
            <a:avLst/>
          </a:prstGeom>
        </p:spPr>
      </p:pic>
      <p:pic>
        <p:nvPicPr>
          <p:cNvPr id="65" name="Imagen 73">
            <a:extLst>
              <a:ext uri="{FF2B5EF4-FFF2-40B4-BE49-F238E27FC236}">
                <a16:creationId xmlns:a16="http://schemas.microsoft.com/office/drawing/2014/main" id="{9E268A24-9D74-8FC0-AC65-588C55959A13}"/>
              </a:ext>
            </a:extLst>
          </p:cNvPr>
          <p:cNvPicPr>
            <a:picLocks noChangeAspect="1"/>
          </p:cNvPicPr>
          <p:nvPr>
            <p:custDataLst>
              <p:tags r:id="rId1"/>
            </p:custDataLst>
          </p:nvPr>
        </p:nvPicPr>
        <p:blipFill>
          <a:blip r:embed="rId58" cstate="print">
            <a:extLst>
              <a:ext uri="{28A0092B-C50C-407E-A947-70E740481C1C}">
                <a14:useLocalDpi xmlns:a14="http://schemas.microsoft.com/office/drawing/2010/main" val="0"/>
              </a:ext>
            </a:extLst>
          </a:blip>
          <a:srcRect b="44909"/>
          <a:stretch>
            <a:fillRect/>
          </a:stretch>
        </p:blipFill>
        <p:spPr>
          <a:xfrm>
            <a:off x="6535125" y="4327914"/>
            <a:ext cx="578991" cy="222340"/>
          </a:xfrm>
          <a:prstGeom prst="rect">
            <a:avLst/>
          </a:prstGeom>
        </p:spPr>
      </p:pic>
      <p:pic>
        <p:nvPicPr>
          <p:cNvPr id="15" name="Imagen 14">
            <a:extLst>
              <a:ext uri="{FF2B5EF4-FFF2-40B4-BE49-F238E27FC236}">
                <a16:creationId xmlns:a16="http://schemas.microsoft.com/office/drawing/2014/main" id="{8C6CFBE1-5A94-D888-F254-722AF629FC4B}"/>
              </a:ext>
            </a:extLst>
          </p:cNvPr>
          <p:cNvPicPr>
            <a:picLocks noChangeAspect="1"/>
          </p:cNvPicPr>
          <p:nvPr/>
        </p:nvPicPr>
        <p:blipFill>
          <a:blip r:embed="rId59"/>
          <a:stretch>
            <a:fillRect/>
          </a:stretch>
        </p:blipFill>
        <p:spPr>
          <a:xfrm>
            <a:off x="8571029" y="3825322"/>
            <a:ext cx="826821" cy="320856"/>
          </a:xfrm>
          <a:prstGeom prst="rect">
            <a:avLst/>
          </a:prstGeom>
        </p:spPr>
      </p:pic>
      <p:pic>
        <p:nvPicPr>
          <p:cNvPr id="17" name="Imagen 16">
            <a:extLst>
              <a:ext uri="{FF2B5EF4-FFF2-40B4-BE49-F238E27FC236}">
                <a16:creationId xmlns:a16="http://schemas.microsoft.com/office/drawing/2014/main" id="{609417EA-71C5-6CC8-447C-19C2E31725F4}"/>
              </a:ext>
            </a:extLst>
          </p:cNvPr>
          <p:cNvPicPr>
            <a:picLocks noChangeAspect="1"/>
          </p:cNvPicPr>
          <p:nvPr/>
        </p:nvPicPr>
        <p:blipFill>
          <a:blip r:embed="rId60"/>
          <a:stretch>
            <a:fillRect/>
          </a:stretch>
        </p:blipFill>
        <p:spPr>
          <a:xfrm>
            <a:off x="8685603" y="4266861"/>
            <a:ext cx="774448" cy="412765"/>
          </a:xfrm>
          <a:prstGeom prst="rect">
            <a:avLst/>
          </a:prstGeom>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340455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620"/>
          </a:p>
        </p:txBody>
      </p:sp>
      <p:sp>
        <p:nvSpPr>
          <p:cNvPr id="4" name="Google Shape;113;p17"/>
          <p:cNvSpPr txBox="1">
            <a:spLocks noGrp="1"/>
          </p:cNvSpPr>
          <p:nvPr>
            <p:ph type="title"/>
          </p:nvPr>
        </p:nvSpPr>
        <p:spPr>
          <a:xfrm>
            <a:off x="315764" y="726577"/>
            <a:ext cx="3324836" cy="1671450"/>
          </a:xfrm>
          <a:prstGeom prst="rect">
            <a:avLst/>
          </a:prstGeom>
        </p:spPr>
        <p:txBody>
          <a:bodyPr spcFirstLastPara="1" vert="horz" wrap="square" lIns="82283" tIns="82283" rIns="82283" bIns="82283" rtlCol="0" anchor="t" anchorCtr="0">
            <a:noAutofit/>
          </a:bodyPr>
          <a:lstStyle/>
          <a:p>
            <a:r>
              <a:rPr lang="es-CO" sz="2160" dirty="0">
                <a:solidFill>
                  <a:schemeClr val="bg1"/>
                </a:solidFill>
                <a:latin typeface="Calibri"/>
                <a:cs typeface="Calibri"/>
              </a:rPr>
              <a:t>Algunos de nuestros clientes en </a:t>
            </a:r>
            <a:r>
              <a:rPr lang="es-CO" sz="2160" dirty="0" err="1">
                <a:solidFill>
                  <a:schemeClr val="bg1"/>
                </a:solidFill>
                <a:latin typeface="Calibri"/>
                <a:cs typeface="Calibri"/>
              </a:rPr>
              <a:t>Latam</a:t>
            </a:r>
            <a:br>
              <a:rPr lang="es-CO" sz="2160" dirty="0">
                <a:solidFill>
                  <a:schemeClr val="bg1"/>
                </a:solidFill>
                <a:latin typeface="Calibri"/>
                <a:cs typeface="Calibri"/>
              </a:rPr>
            </a:br>
            <a:br>
              <a:rPr lang="es-CO" sz="2520" b="1" dirty="0">
                <a:solidFill>
                  <a:schemeClr val="bg1"/>
                </a:solidFill>
              </a:rPr>
            </a:br>
            <a:r>
              <a:rPr lang="es-CO" sz="2520" b="1" dirty="0">
                <a:solidFill>
                  <a:srgbClr val="FF6600"/>
                </a:solidFill>
                <a:effectLst>
                  <a:outerShdw blurRad="38100" dist="38100" dir="2700000" algn="tl">
                    <a:srgbClr val="000000">
                      <a:alpha val="43137"/>
                    </a:srgbClr>
                  </a:outerShdw>
                </a:effectLst>
                <a:latin typeface="Calibri"/>
                <a:cs typeface="Calibri"/>
              </a:rPr>
              <a:t>Sector FINTECH</a:t>
            </a:r>
            <a:endParaRPr sz="2880" b="1" dirty="0">
              <a:solidFill>
                <a:srgbClr val="FF6600"/>
              </a:solidFill>
              <a:effectLst>
                <a:outerShdw blurRad="38100" dist="38100" dir="2700000" algn="tl">
                  <a:srgbClr val="000000">
                    <a:alpha val="43137"/>
                  </a:srgbClr>
                </a:outerShdw>
              </a:effectLst>
              <a:latin typeface="Calibri"/>
              <a:cs typeface="Calibri"/>
            </a:endParaRPr>
          </a:p>
        </p:txBody>
      </p:sp>
      <p:sp>
        <p:nvSpPr>
          <p:cNvPr id="18" name="Conector recto 29"/>
          <p:cNvSpPr/>
          <p:nvPr/>
        </p:nvSpPr>
        <p:spPr>
          <a:xfrm>
            <a:off x="168739" y="3650004"/>
            <a:ext cx="3228443" cy="1"/>
          </a:xfrm>
          <a:prstGeom prst="line">
            <a:avLst/>
          </a:prstGeom>
          <a:ln w="28575">
            <a:solidFill>
              <a:srgbClr val="FFFFFF"/>
            </a:solidFill>
            <a:miter/>
          </a:ln>
        </p:spPr>
        <p:txBody>
          <a:bodyPr lIns="41147" rIns="41147"/>
          <a:lstStyle/>
          <a:p>
            <a:endParaRPr sz="1620"/>
          </a:p>
        </p:txBody>
      </p:sp>
      <p:sp>
        <p:nvSpPr>
          <p:cNvPr id="22" name="Rectangle 2">
            <a:extLst>
              <a:ext uri="{FF2B5EF4-FFF2-40B4-BE49-F238E27FC236}">
                <a16:creationId xmlns:a16="http://schemas.microsoft.com/office/drawing/2014/main" id="{0ED49EAC-B8BD-406D-AC0A-688267E6836C}"/>
              </a:ext>
            </a:extLst>
          </p:cNvPr>
          <p:cNvSpPr txBox="1">
            <a:spLocks noChangeArrowheads="1"/>
          </p:cNvSpPr>
          <p:nvPr/>
        </p:nvSpPr>
        <p:spPr>
          <a:xfrm>
            <a:off x="2691334" y="1380172"/>
            <a:ext cx="6995160" cy="1323023"/>
          </a:xfrm>
          <a:prstGeom prst="rect">
            <a:avLst/>
          </a:prstGeom>
        </p:spPr>
        <p:txBody>
          <a:bodyPr vert="horz" lIns="98138" tIns="49069" rIns="98138" bIns="49069" rtlCol="0" anchor="ctr">
            <a:normAutofit/>
          </a:bodyPr>
          <a:lstStyle>
            <a:lvl1pPr algn="ctr" defTabSz="1090422" rtl="0" eaLnBrk="1" latinLnBrk="0" hangingPunct="1">
              <a:spcBef>
                <a:spcPct val="0"/>
              </a:spcBef>
              <a:buNone/>
              <a:defRPr sz="5200" kern="1200">
                <a:solidFill>
                  <a:schemeClr val="tx1"/>
                </a:solidFill>
                <a:latin typeface="+mj-lt"/>
                <a:ea typeface="+mj-ea"/>
                <a:cs typeface="+mj-cs"/>
              </a:defRPr>
            </a:lvl1pPr>
          </a:lstStyle>
          <a:p>
            <a:pPr>
              <a:defRPr/>
            </a:pPr>
            <a:endParaRPr lang="en-US" sz="2520" b="1" dirty="0">
              <a:solidFill>
                <a:srgbClr val="000099"/>
              </a:solidFill>
              <a:effectLst>
                <a:outerShdw blurRad="38100" dist="38100" dir="2700000" algn="tl">
                  <a:srgbClr val="C0C0C0"/>
                </a:outerShdw>
              </a:effectLst>
            </a:endParaRPr>
          </a:p>
        </p:txBody>
      </p:sp>
      <p:sp>
        <p:nvSpPr>
          <p:cNvPr id="34" name="Rectángulo 33">
            <a:extLst>
              <a:ext uri="{FF2B5EF4-FFF2-40B4-BE49-F238E27FC236}">
                <a16:creationId xmlns:a16="http://schemas.microsoft.com/office/drawing/2014/main" id="{1A7A248B-8B88-4431-920D-FE2604A095EA}"/>
              </a:ext>
            </a:extLst>
          </p:cNvPr>
          <p:cNvSpPr/>
          <p:nvPr/>
        </p:nvSpPr>
        <p:spPr>
          <a:xfrm>
            <a:off x="84332" y="3849258"/>
            <a:ext cx="3320218" cy="1837426"/>
          </a:xfrm>
          <a:prstGeom prst="rect">
            <a:avLst/>
          </a:prstGeom>
        </p:spPr>
        <p:txBody>
          <a:bodyPr wrap="square">
            <a:spAutoFit/>
          </a:bodyPr>
          <a:lstStyle/>
          <a:p>
            <a:pPr marL="257176" indent="-257176">
              <a:buFont typeface="Wingdings" panose="05000000000000000000" pitchFamily="2" charset="2"/>
              <a:buChar char="§"/>
            </a:pPr>
            <a:r>
              <a:rPr lang="es-ES_tradnl" sz="1620" dirty="0">
                <a:solidFill>
                  <a:schemeClr val="bg1"/>
                </a:solidFill>
              </a:rPr>
              <a:t>Soluciones en la </a:t>
            </a:r>
            <a:r>
              <a:rPr lang="es-ES_tradnl" sz="1620" dirty="0" err="1">
                <a:solidFill>
                  <a:schemeClr val="bg1"/>
                </a:solidFill>
              </a:rPr>
              <a:t>Originación</a:t>
            </a:r>
            <a:endParaRPr lang="es-ES_tradnl" sz="1620" dirty="0">
              <a:solidFill>
                <a:schemeClr val="bg1"/>
              </a:solidFill>
            </a:endParaRPr>
          </a:p>
          <a:p>
            <a:pPr marL="257176" indent="-257176">
              <a:buFont typeface="Wingdings" panose="05000000000000000000" pitchFamily="2" charset="2"/>
              <a:buChar char="§"/>
            </a:pPr>
            <a:r>
              <a:rPr lang="es-ES_tradnl" sz="1620" dirty="0">
                <a:solidFill>
                  <a:schemeClr val="bg1"/>
                </a:solidFill>
              </a:rPr>
              <a:t>Modelos de </a:t>
            </a:r>
            <a:r>
              <a:rPr lang="es-ES_tradnl" sz="1620" dirty="0" err="1">
                <a:solidFill>
                  <a:schemeClr val="bg1"/>
                </a:solidFill>
              </a:rPr>
              <a:t>Originación</a:t>
            </a:r>
            <a:endParaRPr lang="es-ES_tradnl" sz="1620" dirty="0">
              <a:solidFill>
                <a:schemeClr val="bg1"/>
              </a:solidFill>
            </a:endParaRPr>
          </a:p>
          <a:p>
            <a:pPr marL="257176" indent="-257176">
              <a:buFont typeface="Wingdings" panose="05000000000000000000" pitchFamily="2" charset="2"/>
              <a:buChar char="§"/>
            </a:pPr>
            <a:r>
              <a:rPr lang="es-ES_tradnl" sz="1620" dirty="0">
                <a:solidFill>
                  <a:schemeClr val="bg1"/>
                </a:solidFill>
              </a:rPr>
              <a:t>Consultoría y mejores prácticas en la </a:t>
            </a:r>
            <a:r>
              <a:rPr lang="es-ES_tradnl" sz="1620" dirty="0" err="1">
                <a:solidFill>
                  <a:schemeClr val="bg1"/>
                </a:solidFill>
              </a:rPr>
              <a:t>Originación</a:t>
            </a:r>
            <a:r>
              <a:rPr lang="es-ES_tradnl" sz="1620" dirty="0">
                <a:solidFill>
                  <a:schemeClr val="bg1"/>
                </a:solidFill>
              </a:rPr>
              <a:t> de crédito</a:t>
            </a:r>
          </a:p>
          <a:p>
            <a:pPr marL="257176" indent="-257176">
              <a:buFont typeface="Wingdings" panose="05000000000000000000" pitchFamily="2" charset="2"/>
              <a:buChar char="§"/>
            </a:pPr>
            <a:r>
              <a:rPr lang="es-ES_tradnl" sz="1620" dirty="0">
                <a:solidFill>
                  <a:schemeClr val="bg1"/>
                </a:solidFill>
              </a:rPr>
              <a:t>Capacitación Educación Financiera</a:t>
            </a:r>
          </a:p>
          <a:p>
            <a:pPr marL="257176" indent="-257176">
              <a:buFont typeface="Wingdings" panose="05000000000000000000" pitchFamily="2" charset="2"/>
              <a:buChar char="§"/>
            </a:pPr>
            <a:endParaRPr lang="es-ES_tradnl" sz="1620" dirty="0">
              <a:solidFill>
                <a:schemeClr val="bg1"/>
              </a:solidFill>
            </a:endParaRPr>
          </a:p>
          <a:p>
            <a:pPr marL="257176" indent="-257176">
              <a:buFont typeface="Wingdings" panose="05000000000000000000" pitchFamily="2" charset="2"/>
              <a:buChar char="§"/>
            </a:pPr>
            <a:endParaRPr lang="es-ES_tradnl" sz="1620" dirty="0">
              <a:solidFill>
                <a:schemeClr val="bg1"/>
              </a:solidFill>
            </a:endParaRPr>
          </a:p>
        </p:txBody>
      </p:sp>
      <p:pic>
        <p:nvPicPr>
          <p:cNvPr id="25" name="Imagen 6" descr="logo.png">
            <a:extLst>
              <a:ext uri="{FF2B5EF4-FFF2-40B4-BE49-F238E27FC236}">
                <a16:creationId xmlns:a16="http://schemas.microsoft.com/office/drawing/2014/main" id="{D64E4397-2F32-A747-7E7D-6A96BA9F32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86494" y="931585"/>
            <a:ext cx="1667022" cy="1091180"/>
          </a:xfrm>
          <a:prstGeom prst="rect">
            <a:avLst/>
          </a:prstGeom>
        </p:spPr>
      </p:pic>
      <p:pic>
        <p:nvPicPr>
          <p:cNvPr id="28" name="Imagen 27">
            <a:extLst>
              <a:ext uri="{FF2B5EF4-FFF2-40B4-BE49-F238E27FC236}">
                <a16:creationId xmlns:a16="http://schemas.microsoft.com/office/drawing/2014/main" id="{66ACD169-5508-DCC8-7F1C-A2D1CF2FEE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66241" y="2555850"/>
            <a:ext cx="1687274" cy="1008373"/>
          </a:xfrm>
          <a:prstGeom prst="rect">
            <a:avLst/>
          </a:prstGeom>
        </p:spPr>
      </p:pic>
      <p:pic>
        <p:nvPicPr>
          <p:cNvPr id="29" name="Imagen 28">
            <a:extLst>
              <a:ext uri="{FF2B5EF4-FFF2-40B4-BE49-F238E27FC236}">
                <a16:creationId xmlns:a16="http://schemas.microsoft.com/office/drawing/2014/main" id="{C3216559-BB9F-CD2A-3EE0-08B1836E4AA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9819" b="25388"/>
          <a:stretch/>
        </p:blipFill>
        <p:spPr>
          <a:xfrm>
            <a:off x="7135801" y="2439178"/>
            <a:ext cx="1806482" cy="989822"/>
          </a:xfrm>
          <a:prstGeom prst="rect">
            <a:avLst/>
          </a:prstGeom>
        </p:spPr>
      </p:pic>
      <p:pic>
        <p:nvPicPr>
          <p:cNvPr id="30" name="Imagen 29">
            <a:extLst>
              <a:ext uri="{FF2B5EF4-FFF2-40B4-BE49-F238E27FC236}">
                <a16:creationId xmlns:a16="http://schemas.microsoft.com/office/drawing/2014/main" id="{EDF1372F-D09E-D9CD-5F31-3B7E57F3D653}"/>
              </a:ext>
            </a:extLst>
          </p:cNvPr>
          <p:cNvPicPr>
            <a:picLocks noChangeAspect="1"/>
          </p:cNvPicPr>
          <p:nvPr/>
        </p:nvPicPr>
        <p:blipFill>
          <a:blip r:embed="rId5"/>
          <a:stretch>
            <a:fillRect/>
          </a:stretch>
        </p:blipFill>
        <p:spPr>
          <a:xfrm>
            <a:off x="4648357" y="2602229"/>
            <a:ext cx="1943147" cy="637098"/>
          </a:xfrm>
          <a:prstGeom prst="rect">
            <a:avLst/>
          </a:prstGeom>
        </p:spPr>
      </p:pic>
      <p:pic>
        <p:nvPicPr>
          <p:cNvPr id="31" name="Picture 20" descr="Colombian startup Finaktiva snags US$9 million - FinaKtiva">
            <a:extLst>
              <a:ext uri="{FF2B5EF4-FFF2-40B4-BE49-F238E27FC236}">
                <a16:creationId xmlns:a16="http://schemas.microsoft.com/office/drawing/2014/main" id="{D01B04F8-7FE5-59E6-3D32-464E6AD7D01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676101" y="1074536"/>
            <a:ext cx="1915402" cy="445182"/>
          </a:xfrm>
          <a:prstGeom prst="rect">
            <a:avLst/>
          </a:prstGeom>
          <a:noFill/>
          <a:extLst>
            <a:ext uri="{909E8E84-426E-40DD-AFC4-6F175D3DCCD1}">
              <a14:hiddenFill xmlns:a14="http://schemas.microsoft.com/office/drawing/2010/main">
                <a:solidFill>
                  <a:srgbClr val="FFFFFF"/>
                </a:solidFill>
              </a14:hiddenFill>
            </a:ext>
          </a:extLst>
        </p:spPr>
      </p:pic>
      <p:pic>
        <p:nvPicPr>
          <p:cNvPr id="32" name="Imagen 31">
            <a:extLst>
              <a:ext uri="{FF2B5EF4-FFF2-40B4-BE49-F238E27FC236}">
                <a16:creationId xmlns:a16="http://schemas.microsoft.com/office/drawing/2014/main" id="{02A8342F-307C-B66B-523D-55BE752B29A9}"/>
              </a:ext>
            </a:extLst>
          </p:cNvPr>
          <p:cNvPicPr>
            <a:picLocks noChangeAspect="1"/>
          </p:cNvPicPr>
          <p:nvPr/>
        </p:nvPicPr>
        <p:blipFill>
          <a:blip r:embed="rId7"/>
          <a:stretch>
            <a:fillRect/>
          </a:stretch>
        </p:blipFill>
        <p:spPr>
          <a:xfrm>
            <a:off x="7312690" y="931584"/>
            <a:ext cx="1452707" cy="733142"/>
          </a:xfrm>
          <a:prstGeom prst="rect">
            <a:avLst/>
          </a:prstGeom>
        </p:spPr>
      </p:pic>
      <p:pic>
        <p:nvPicPr>
          <p:cNvPr id="33" name="Imagen 32">
            <a:extLst>
              <a:ext uri="{FF2B5EF4-FFF2-40B4-BE49-F238E27FC236}">
                <a16:creationId xmlns:a16="http://schemas.microsoft.com/office/drawing/2014/main" id="{8C04CDE6-FFDF-912F-35AE-9499047C7516}"/>
              </a:ext>
            </a:extLst>
          </p:cNvPr>
          <p:cNvPicPr>
            <a:picLocks noChangeAspect="1"/>
          </p:cNvPicPr>
          <p:nvPr/>
        </p:nvPicPr>
        <p:blipFill>
          <a:blip r:embed="rId8"/>
          <a:stretch>
            <a:fillRect/>
          </a:stretch>
        </p:blipFill>
        <p:spPr>
          <a:xfrm>
            <a:off x="7447849" y="4488008"/>
            <a:ext cx="1182386" cy="605269"/>
          </a:xfrm>
          <a:prstGeom prst="rect">
            <a:avLst/>
          </a:prstGeom>
        </p:spPr>
      </p:pic>
      <p:pic>
        <p:nvPicPr>
          <p:cNvPr id="35" name="Imagen 34">
            <a:extLst>
              <a:ext uri="{FF2B5EF4-FFF2-40B4-BE49-F238E27FC236}">
                <a16:creationId xmlns:a16="http://schemas.microsoft.com/office/drawing/2014/main" id="{B845D518-CF12-B184-254D-99E40FA3F248}"/>
              </a:ext>
            </a:extLst>
          </p:cNvPr>
          <p:cNvPicPr>
            <a:picLocks noChangeAspect="1"/>
          </p:cNvPicPr>
          <p:nvPr/>
        </p:nvPicPr>
        <p:blipFill>
          <a:blip r:embed="rId9"/>
          <a:stretch>
            <a:fillRect/>
          </a:stretch>
        </p:blipFill>
        <p:spPr>
          <a:xfrm>
            <a:off x="4866382" y="4581390"/>
            <a:ext cx="1931496" cy="638512"/>
          </a:xfrm>
          <a:prstGeom prst="rect">
            <a:avLst/>
          </a:prstGeom>
        </p:spPr>
      </p:pic>
      <p:pic>
        <p:nvPicPr>
          <p:cNvPr id="36" name="Imagen 35">
            <a:extLst>
              <a:ext uri="{FF2B5EF4-FFF2-40B4-BE49-F238E27FC236}">
                <a16:creationId xmlns:a16="http://schemas.microsoft.com/office/drawing/2014/main" id="{C8A191AC-7080-584F-B507-BCCDD97124BA}"/>
              </a:ext>
            </a:extLst>
          </p:cNvPr>
          <p:cNvPicPr>
            <a:picLocks noChangeAspect="1"/>
          </p:cNvPicPr>
          <p:nvPr/>
        </p:nvPicPr>
        <p:blipFill>
          <a:blip r:embed="rId10"/>
          <a:stretch>
            <a:fillRect/>
          </a:stretch>
        </p:blipFill>
        <p:spPr>
          <a:xfrm>
            <a:off x="9665392" y="4309109"/>
            <a:ext cx="1543050" cy="600076"/>
          </a:xfrm>
          <a:prstGeom prst="rect">
            <a:avLst/>
          </a:prstGeom>
        </p:spPr>
      </p:pic>
      <p:pic>
        <p:nvPicPr>
          <p:cNvPr id="16" name="Imagen 15">
            <a:extLst>
              <a:ext uri="{FF2B5EF4-FFF2-40B4-BE49-F238E27FC236}">
                <a16:creationId xmlns:a16="http://schemas.microsoft.com/office/drawing/2014/main" id="{E5DE8A6C-C07D-EDBA-DC03-A2F33E463034}"/>
              </a:ext>
            </a:extLst>
          </p:cNvPr>
          <p:cNvPicPr>
            <a:picLocks noChangeAspect="1"/>
          </p:cNvPicPr>
          <p:nvPr/>
        </p:nvPicPr>
        <p:blipFill>
          <a:blip r:embed="rId11"/>
          <a:stretch>
            <a:fillRect/>
          </a:stretch>
        </p:blipFill>
        <p:spPr>
          <a:xfrm>
            <a:off x="7861357" y="5504584"/>
            <a:ext cx="904039" cy="1051973"/>
          </a:xfrm>
          <a:prstGeom prst="rect">
            <a:avLst/>
          </a:prstGeom>
        </p:spPr>
      </p:pic>
    </p:spTree>
    <p:extLst>
      <p:ext uri="{BB962C8B-B14F-4D97-AF65-F5344CB8AC3E}">
        <p14:creationId xmlns:p14="http://schemas.microsoft.com/office/powerpoint/2010/main" val="1883604404"/>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13 Rectángulo">
            <a:extLst>
              <a:ext uri="{FF2B5EF4-FFF2-40B4-BE49-F238E27FC236}">
                <a16:creationId xmlns:a16="http://schemas.microsoft.com/office/drawing/2014/main" id="{183F9DD6-A735-4E30-83E8-45E4DF3AE2C3}"/>
              </a:ext>
            </a:extLst>
          </p:cNvPr>
          <p:cNvSpPr/>
          <p:nvPr/>
        </p:nvSpPr>
        <p:spPr>
          <a:xfrm>
            <a:off x="636763" y="80629"/>
            <a:ext cx="6782544" cy="812609"/>
          </a:xfrm>
          <a:prstGeom prst="rect">
            <a:avLst/>
          </a:prstGeom>
          <a:solidFill>
            <a:srgbClr val="005A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s-CO" sz="4800" b="0" i="0" u="none" strike="noStrike" kern="1200" cap="none" spc="0" normalizeH="0" baseline="0" noProof="0">
              <a:ln>
                <a:noFill/>
              </a:ln>
              <a:solidFill>
                <a:srgbClr val="005A97"/>
              </a:solidFill>
              <a:effectLst/>
              <a:uLnTx/>
              <a:uFillTx/>
              <a:latin typeface="Calibri"/>
              <a:ea typeface="+mn-ea"/>
              <a:cs typeface="+mn-cs"/>
              <a:sym typeface="Calibri"/>
            </a:endParaRPr>
          </a:p>
        </p:txBody>
      </p:sp>
      <p:sp>
        <p:nvSpPr>
          <p:cNvPr id="10" name="9 Marcador de número de diapositiva"/>
          <p:cNvSpPr>
            <a:spLocks noGrp="1"/>
          </p:cNvSpPr>
          <p:nvPr>
            <p:ph type="sldNum" sz="quarter" idx="12"/>
          </p:nvPr>
        </p:nvSpPr>
        <p:spPr>
          <a:xfrm>
            <a:off x="8556858" y="6228151"/>
            <a:ext cx="2560320" cy="365125"/>
          </a:xfrm>
        </p:spPr>
        <p:txBody>
          <a:bodyPr/>
          <a:lstStyle/>
          <a:p>
            <a:pPr marL="0" marR="0" lvl="0" indent="0" algn="r" defTabSz="1097280" rtl="0" eaLnBrk="1" fontAlgn="auto" latinLnBrk="0" hangingPunct="1">
              <a:lnSpc>
                <a:spcPct val="100000"/>
              </a:lnSpc>
              <a:spcBef>
                <a:spcPts val="0"/>
              </a:spcBef>
              <a:spcAft>
                <a:spcPts val="0"/>
              </a:spcAft>
              <a:buClrTx/>
              <a:buSzTx/>
              <a:buFontTx/>
              <a:buNone/>
              <a:tabLst/>
              <a:defRPr/>
            </a:pPr>
            <a:fld id="{E1CBDB96-1D66-4D7F-807A-339B87EA2EC1}" type="slidenum">
              <a:rPr kumimoji="0" lang="es-CO" sz="1320" b="0" i="0" u="none" strike="noStrike" kern="1200" cap="none" spc="0" normalizeH="0" baseline="0" noProof="0">
                <a:ln>
                  <a:noFill/>
                </a:ln>
                <a:solidFill>
                  <a:prstClr val="black">
                    <a:tint val="75000"/>
                  </a:prstClr>
                </a:solidFill>
                <a:effectLst/>
                <a:uLnTx/>
                <a:uFillTx/>
                <a:latin typeface="Calibri"/>
                <a:ea typeface="+mn-ea"/>
                <a:cs typeface="+mn-cs"/>
                <a:sym typeface="Calibri"/>
              </a:rPr>
              <a:pPr marL="0" marR="0" lvl="0" indent="0" algn="r" defTabSz="1097280" rtl="0" eaLnBrk="1" fontAlgn="auto" latinLnBrk="0" hangingPunct="1">
                <a:lnSpc>
                  <a:spcPct val="100000"/>
                </a:lnSpc>
                <a:spcBef>
                  <a:spcPts val="0"/>
                </a:spcBef>
                <a:spcAft>
                  <a:spcPts val="0"/>
                </a:spcAft>
                <a:buClrTx/>
                <a:buSzTx/>
                <a:buFontTx/>
                <a:buNone/>
                <a:tabLst/>
                <a:defRPr/>
              </a:pPr>
              <a:t>7</a:t>
            </a:fld>
            <a:endParaRPr kumimoji="0" lang="es-CO" sz="1320" b="0" i="0" u="none" strike="noStrike" kern="1200" cap="none" spc="0" normalizeH="0" baseline="0" noProof="0" dirty="0">
              <a:ln>
                <a:noFill/>
              </a:ln>
              <a:solidFill>
                <a:prstClr val="black">
                  <a:tint val="75000"/>
                </a:prstClr>
              </a:solidFill>
              <a:effectLst/>
              <a:uLnTx/>
              <a:uFillTx/>
              <a:latin typeface="Calibri"/>
              <a:ea typeface="+mn-ea"/>
              <a:cs typeface="+mn-cs"/>
              <a:sym typeface="Calibri"/>
            </a:endParaRPr>
          </a:p>
        </p:txBody>
      </p:sp>
      <p:grpSp>
        <p:nvGrpSpPr>
          <p:cNvPr id="27" name="26 Grupo"/>
          <p:cNvGrpSpPr/>
          <p:nvPr/>
        </p:nvGrpSpPr>
        <p:grpSpPr>
          <a:xfrm>
            <a:off x="9200775" y="-200203"/>
            <a:ext cx="4332421" cy="1895035"/>
            <a:chOff x="6780825" y="-189441"/>
            <a:chExt cx="3610351" cy="1579196"/>
          </a:xfrm>
        </p:grpSpPr>
        <p:sp>
          <p:nvSpPr>
            <p:cNvPr id="28" name="27 Decisión"/>
            <p:cNvSpPr/>
            <p:nvPr/>
          </p:nvSpPr>
          <p:spPr>
            <a:xfrm rot="2142783">
              <a:off x="6780825" y="26583"/>
              <a:ext cx="3322319" cy="1363172"/>
            </a:xfrm>
            <a:prstGeom prst="flowChartDecision">
              <a:avLst/>
            </a:prstGeom>
            <a:solidFill>
              <a:srgbClr val="FF713E">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s-ES" sz="2160" b="0" i="0" u="none" strike="noStrike" kern="1200" cap="none" spc="0" normalizeH="0" baseline="0" noProof="0">
                <a:ln>
                  <a:noFill/>
                </a:ln>
                <a:solidFill>
                  <a:prstClr val="white"/>
                </a:solidFill>
                <a:effectLst/>
                <a:uLnTx/>
                <a:uFillTx/>
                <a:latin typeface="Calibri"/>
                <a:ea typeface="+mn-ea"/>
                <a:cs typeface="+mn-cs"/>
                <a:sym typeface="Calibri"/>
              </a:endParaRPr>
            </a:p>
          </p:txBody>
        </p:sp>
        <p:sp>
          <p:nvSpPr>
            <p:cNvPr id="29" name="28 Decisión"/>
            <p:cNvSpPr/>
            <p:nvPr/>
          </p:nvSpPr>
          <p:spPr>
            <a:xfrm rot="2142783">
              <a:off x="7068857" y="-189441"/>
              <a:ext cx="3322319" cy="1363172"/>
            </a:xfrm>
            <a:prstGeom prst="flowChartDecision">
              <a:avLst/>
            </a:prstGeom>
            <a:solidFill>
              <a:srgbClr val="005A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s-ES" sz="2160" b="0" i="0" u="none" strike="noStrike" kern="1200" cap="none" spc="0" normalizeH="0" baseline="0" noProof="0">
                <a:ln>
                  <a:noFill/>
                </a:ln>
                <a:solidFill>
                  <a:prstClr val="white"/>
                </a:solidFill>
                <a:effectLst/>
                <a:uLnTx/>
                <a:uFillTx/>
                <a:latin typeface="Calibri"/>
                <a:ea typeface="+mn-ea"/>
                <a:cs typeface="+mn-cs"/>
                <a:sym typeface="Calibri"/>
              </a:endParaRPr>
            </a:p>
          </p:txBody>
        </p:sp>
      </p:grpSp>
      <p:sp>
        <p:nvSpPr>
          <p:cNvPr id="8" name="7 Rectángulo">
            <a:extLst>
              <a:ext uri="{FF2B5EF4-FFF2-40B4-BE49-F238E27FC236}">
                <a16:creationId xmlns:a16="http://schemas.microsoft.com/office/drawing/2014/main" id="{6648AB55-ED2D-4328-A70B-E1E97F1DA957}"/>
              </a:ext>
            </a:extLst>
          </p:cNvPr>
          <p:cNvSpPr>
            <a:spLocks noGrp="1"/>
          </p:cNvSpPr>
          <p:nvPr>
            <p:ph type="title"/>
          </p:nvPr>
        </p:nvSpPr>
        <p:spPr>
          <a:xfrm>
            <a:off x="649772" y="205537"/>
            <a:ext cx="6360884" cy="535531"/>
          </a:xfrm>
          <a:prstGeom prst="rect">
            <a:avLst/>
          </a:prstGeom>
        </p:spPr>
        <p:txBody>
          <a:bodyPr wrap="square">
            <a:spAutoFit/>
          </a:bodyPr>
          <a:lstStyle/>
          <a:p>
            <a:pPr algn="ctr">
              <a:defRPr/>
            </a:pPr>
            <a:r>
              <a:rPr lang="es-CO" sz="2880" b="1" dirty="0">
                <a:solidFill>
                  <a:schemeClr val="bg1"/>
                </a:solidFill>
                <a:effectLst>
                  <a:outerShdw blurRad="38100" dist="38100" dir="2700000" algn="tl">
                    <a:srgbClr val="000000">
                      <a:alpha val="43137"/>
                    </a:srgbClr>
                  </a:outerShdw>
                </a:effectLst>
                <a:cs typeface="Segoe UI" pitchFamily="34" charset="0"/>
              </a:rPr>
              <a:t>TIPOS DE MODELO LISIM</a:t>
            </a:r>
          </a:p>
        </p:txBody>
      </p:sp>
      <p:graphicFrame>
        <p:nvGraphicFramePr>
          <p:cNvPr id="4" name="Diagrama 3">
            <a:extLst>
              <a:ext uri="{FF2B5EF4-FFF2-40B4-BE49-F238E27FC236}">
                <a16:creationId xmlns:a16="http://schemas.microsoft.com/office/drawing/2014/main" id="{8E6CC02F-0876-5372-6A11-7218E23F7E4B}"/>
              </a:ext>
            </a:extLst>
          </p:cNvPr>
          <p:cNvGraphicFramePr/>
          <p:nvPr/>
        </p:nvGraphicFramePr>
        <p:xfrm>
          <a:off x="911425" y="1392119"/>
          <a:ext cx="9989468" cy="48883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4893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13 Rectángulo">
            <a:extLst>
              <a:ext uri="{FF2B5EF4-FFF2-40B4-BE49-F238E27FC236}">
                <a16:creationId xmlns:a16="http://schemas.microsoft.com/office/drawing/2014/main" id="{183F9DD6-A735-4E30-83E8-45E4DF3AE2C3}"/>
              </a:ext>
            </a:extLst>
          </p:cNvPr>
          <p:cNvSpPr/>
          <p:nvPr/>
        </p:nvSpPr>
        <p:spPr>
          <a:xfrm>
            <a:off x="636763" y="2996952"/>
            <a:ext cx="6782544" cy="812609"/>
          </a:xfrm>
          <a:prstGeom prst="rect">
            <a:avLst/>
          </a:prstGeom>
          <a:solidFill>
            <a:srgbClr val="005A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2160">
              <a:solidFill>
                <a:srgbClr val="005A97"/>
              </a:solidFill>
            </a:endParaRPr>
          </a:p>
        </p:txBody>
      </p:sp>
      <p:grpSp>
        <p:nvGrpSpPr>
          <p:cNvPr id="27" name="26 Grupo"/>
          <p:cNvGrpSpPr/>
          <p:nvPr/>
        </p:nvGrpSpPr>
        <p:grpSpPr>
          <a:xfrm>
            <a:off x="9200775" y="-200203"/>
            <a:ext cx="4332421" cy="1895035"/>
            <a:chOff x="6780825" y="-189441"/>
            <a:chExt cx="3610351" cy="1579196"/>
          </a:xfrm>
        </p:grpSpPr>
        <p:sp>
          <p:nvSpPr>
            <p:cNvPr id="28" name="27 Decisión"/>
            <p:cNvSpPr/>
            <p:nvPr/>
          </p:nvSpPr>
          <p:spPr>
            <a:xfrm rot="2142783">
              <a:off x="6780825" y="26583"/>
              <a:ext cx="3322319" cy="1363172"/>
            </a:xfrm>
            <a:prstGeom prst="flowChartDecision">
              <a:avLst/>
            </a:prstGeom>
            <a:solidFill>
              <a:srgbClr val="FF713E">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160"/>
            </a:p>
          </p:txBody>
        </p:sp>
        <p:sp>
          <p:nvSpPr>
            <p:cNvPr id="29" name="28 Decisión"/>
            <p:cNvSpPr/>
            <p:nvPr/>
          </p:nvSpPr>
          <p:spPr>
            <a:xfrm rot="2142783">
              <a:off x="7068857" y="-189441"/>
              <a:ext cx="3322319" cy="1363172"/>
            </a:xfrm>
            <a:prstGeom prst="flowChartDecision">
              <a:avLst/>
            </a:prstGeom>
            <a:solidFill>
              <a:srgbClr val="005A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160"/>
            </a:p>
          </p:txBody>
        </p:sp>
      </p:grpSp>
      <p:sp>
        <p:nvSpPr>
          <p:cNvPr id="8" name="7 Rectángulo">
            <a:extLst>
              <a:ext uri="{FF2B5EF4-FFF2-40B4-BE49-F238E27FC236}">
                <a16:creationId xmlns:a16="http://schemas.microsoft.com/office/drawing/2014/main" id="{6648AB55-ED2D-4328-A70B-E1E97F1DA957}"/>
              </a:ext>
            </a:extLst>
          </p:cNvPr>
          <p:cNvSpPr>
            <a:spLocks noGrp="1"/>
          </p:cNvSpPr>
          <p:nvPr>
            <p:ph type="title"/>
          </p:nvPr>
        </p:nvSpPr>
        <p:spPr>
          <a:xfrm>
            <a:off x="649772" y="3121860"/>
            <a:ext cx="6360884" cy="535531"/>
          </a:xfrm>
          <a:prstGeom prst="rect">
            <a:avLst/>
          </a:prstGeom>
        </p:spPr>
        <p:txBody>
          <a:bodyPr wrap="square">
            <a:spAutoFit/>
          </a:bodyPr>
          <a:lstStyle/>
          <a:p>
            <a:pPr algn="ctr">
              <a:defRPr/>
            </a:pPr>
            <a:r>
              <a:rPr lang="es-ES" sz="2880" b="1" dirty="0">
                <a:solidFill>
                  <a:schemeClr val="bg1"/>
                </a:solidFill>
                <a:effectLst>
                  <a:outerShdw blurRad="38100" dist="38100" dir="2700000" algn="tl">
                    <a:srgbClr val="000000">
                      <a:alpha val="43137"/>
                    </a:srgbClr>
                  </a:outerShdw>
                </a:effectLst>
                <a:cs typeface="Segoe UI" pitchFamily="34" charset="0"/>
              </a:rPr>
              <a:t>NUESTROS PRODUCTOS</a:t>
            </a:r>
            <a:endParaRPr lang="es-CO" sz="2880" b="1" dirty="0">
              <a:solidFill>
                <a:schemeClr val="bg1"/>
              </a:solidFill>
              <a:effectLst>
                <a:outerShdw blurRad="38100" dist="38100" dir="2700000" algn="tl">
                  <a:srgbClr val="000000">
                    <a:alpha val="43137"/>
                  </a:srgbClr>
                </a:outerShdw>
              </a:effectLst>
              <a:cs typeface="Segoe UI" pitchFamily="34" charset="0"/>
            </a:endParaRPr>
          </a:p>
        </p:txBody>
      </p:sp>
    </p:spTree>
    <p:extLst>
      <p:ext uri="{BB962C8B-B14F-4D97-AF65-F5344CB8AC3E}">
        <p14:creationId xmlns:p14="http://schemas.microsoft.com/office/powerpoint/2010/main" val="3096505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44EFE44-2755-46D2-8E13-27B0A30CFCA9}"/>
              </a:ext>
            </a:extLst>
          </p:cNvPr>
          <p:cNvPicPr>
            <a:picLocks noChangeAspect="1"/>
          </p:cNvPicPr>
          <p:nvPr/>
        </p:nvPicPr>
        <p:blipFill rotWithShape="1">
          <a:blip r:embed="rId2"/>
          <a:srcRect l="7797" r="35030" b="2"/>
          <a:stretch/>
        </p:blipFill>
        <p:spPr>
          <a:xfrm>
            <a:off x="626479" y="342909"/>
            <a:ext cx="4658651" cy="6172192"/>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sp>
        <p:nvSpPr>
          <p:cNvPr id="38" name="37 Marcador de número de diapositiva"/>
          <p:cNvSpPr>
            <a:spLocks noGrp="1"/>
          </p:cNvSpPr>
          <p:nvPr>
            <p:ph type="sldNum" sz="quarter" idx="12"/>
          </p:nvPr>
        </p:nvSpPr>
        <p:spPr>
          <a:xfrm>
            <a:off x="9502610" y="6213878"/>
            <a:ext cx="1920240" cy="328613"/>
          </a:xfrm>
          <a:prstGeom prst="rect">
            <a:avLst/>
          </a:prstGeom>
        </p:spPr>
        <p:txBody>
          <a:bodyPr vert="horz" lIns="82296" tIns="41148" rIns="82296" bIns="41148" rtlCol="0" anchor="ctr">
            <a:normAutofit/>
          </a:bodyPr>
          <a:lstStyle>
            <a:defPPr>
              <a:defRPr lang="es-CO"/>
            </a:defPPr>
            <a:lvl1pPr marL="0" algn="r" defTabSz="822960" rtl="0" eaLnBrk="1" latinLnBrk="0" hangingPunct="1">
              <a:defRPr sz="1080" kern="1200">
                <a:solidFill>
                  <a:schemeClr val="tx1">
                    <a:tint val="75000"/>
                  </a:schemeClr>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a:lstStyle>
          <a:p>
            <a:pPr>
              <a:spcAft>
                <a:spcPts val="540"/>
              </a:spcAft>
              <a:defRPr/>
            </a:pPr>
            <a:fld id="{E1CBDB96-1D66-4D7F-807A-339B87EA2EC1}" type="slidenum">
              <a:rPr lang="es-CO" smtClean="0"/>
              <a:pPr>
                <a:spcAft>
                  <a:spcPts val="540"/>
                </a:spcAft>
                <a:defRPr/>
              </a:pPr>
              <a:t>9</a:t>
            </a:fld>
            <a:endParaRPr lang="en-US" sz="810">
              <a:solidFill>
                <a:schemeClr val="tx1">
                  <a:lumMod val="50000"/>
                  <a:lumOff val="50000"/>
                </a:schemeClr>
              </a:solidFill>
              <a:latin typeface="Calibri" panose="020F0502020204030204"/>
            </a:endParaRPr>
          </a:p>
        </p:txBody>
      </p:sp>
      <p:sp>
        <p:nvSpPr>
          <p:cNvPr id="17" name="object 47">
            <a:extLst>
              <a:ext uri="{FF2B5EF4-FFF2-40B4-BE49-F238E27FC236}">
                <a16:creationId xmlns:a16="http://schemas.microsoft.com/office/drawing/2014/main" id="{5A5442C6-1B42-44DA-AB2B-144494E234B8}"/>
              </a:ext>
            </a:extLst>
          </p:cNvPr>
          <p:cNvSpPr txBox="1"/>
          <p:nvPr/>
        </p:nvSpPr>
        <p:spPr>
          <a:xfrm>
            <a:off x="6882245" y="4120277"/>
            <a:ext cx="3166994" cy="180972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p>
            <a:pPr marR="3430" indent="8573">
              <a:defRPr sz="1400" spc="-10">
                <a:solidFill>
                  <a:srgbClr val="808080"/>
                </a:solidFill>
                <a:latin typeface="Arial"/>
                <a:ea typeface="Arial"/>
                <a:cs typeface="Arial"/>
                <a:sym typeface="Arial"/>
              </a:defRPr>
            </a:pPr>
            <a:r>
              <a:rPr lang="es-ES" sz="1680" b="1" spc="-7" dirty="0">
                <a:solidFill>
                  <a:srgbClr val="FF8233"/>
                </a:solidFill>
                <a:latin typeface="Calibri" pitchFamily="34" charset="0"/>
                <a:ea typeface="Arial"/>
                <a:cs typeface="Calibri" pitchFamily="34" charset="0"/>
              </a:rPr>
              <a:t>Enriquecimiento de  Información: </a:t>
            </a:r>
            <a:r>
              <a:rPr lang="es-ES" sz="1680" b="1" dirty="0">
                <a:latin typeface="Calibri" pitchFamily="34" charset="0"/>
                <a:cs typeface="Calibri" pitchFamily="34" charset="0"/>
              </a:rPr>
              <a:t>uso de los </a:t>
            </a:r>
            <a:r>
              <a:rPr lang="es-ES" sz="1680" b="1" spc="-4" dirty="0">
                <a:latin typeface="Calibri" pitchFamily="34" charset="0"/>
                <a:cs typeface="Calibri" pitchFamily="34" charset="0"/>
              </a:rPr>
              <a:t>datos </a:t>
            </a:r>
            <a:r>
              <a:rPr lang="es-ES" sz="1680" b="1" dirty="0">
                <a:latin typeface="Calibri" pitchFamily="34" charset="0"/>
                <a:cs typeface="Calibri" pitchFamily="34" charset="0"/>
              </a:rPr>
              <a:t>que </a:t>
            </a:r>
            <a:r>
              <a:rPr lang="es-ES" sz="1680" b="1" spc="-4" dirty="0">
                <a:latin typeface="Calibri" pitchFamily="34" charset="0"/>
                <a:cs typeface="Calibri" pitchFamily="34" charset="0"/>
              </a:rPr>
              <a:t>se  obtienen en otros procesos  y permiten identificar perfil del cliente.</a:t>
            </a:r>
          </a:p>
          <a:p>
            <a:pPr marR="3430" indent="8573">
              <a:defRPr sz="1400" spc="-10">
                <a:solidFill>
                  <a:srgbClr val="808080"/>
                </a:solidFill>
                <a:latin typeface="Arial"/>
                <a:ea typeface="Arial"/>
                <a:cs typeface="Arial"/>
                <a:sym typeface="Arial"/>
              </a:defRPr>
            </a:pPr>
            <a:r>
              <a:rPr lang="es-ES" sz="1680" b="1" spc="-4" dirty="0">
                <a:latin typeface="Calibri" pitchFamily="34" charset="0"/>
                <a:cs typeface="Calibri" pitchFamily="34" charset="0"/>
              </a:rPr>
              <a:t>(Autorización de consulta distinta a la CR)</a:t>
            </a:r>
          </a:p>
          <a:p>
            <a:pPr marR="3430" indent="8573">
              <a:defRPr sz="1400" spc="-10">
                <a:solidFill>
                  <a:srgbClr val="808080"/>
                </a:solidFill>
                <a:latin typeface="Arial"/>
                <a:ea typeface="Arial"/>
                <a:cs typeface="Arial"/>
                <a:sym typeface="Arial"/>
              </a:defRPr>
            </a:pPr>
            <a:endParaRPr lang="es-ES" sz="1680" b="1" spc="-4" dirty="0">
              <a:latin typeface="Calibri" pitchFamily="34" charset="0"/>
              <a:cs typeface="Calibri" pitchFamily="34" charset="0"/>
            </a:endParaRPr>
          </a:p>
        </p:txBody>
      </p:sp>
      <p:sp>
        <p:nvSpPr>
          <p:cNvPr id="22" name="Rectángulo 5">
            <a:extLst>
              <a:ext uri="{FF2B5EF4-FFF2-40B4-BE49-F238E27FC236}">
                <a16:creationId xmlns:a16="http://schemas.microsoft.com/office/drawing/2014/main" id="{A8346CDA-CCF5-4443-870B-7ABBCC417899}"/>
              </a:ext>
            </a:extLst>
          </p:cNvPr>
          <p:cNvSpPr txBox="1"/>
          <p:nvPr/>
        </p:nvSpPr>
        <p:spPr>
          <a:xfrm>
            <a:off x="6876038" y="1268760"/>
            <a:ext cx="3173201" cy="24191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30860" rIns="30860">
            <a:spAutoFit/>
          </a:bodyPr>
          <a:lstStyle/>
          <a:p>
            <a:pPr algn="just">
              <a:defRPr sz="1600" b="1" spc="-10">
                <a:solidFill>
                  <a:srgbClr val="FF8233"/>
                </a:solidFill>
                <a:latin typeface="Arial"/>
                <a:ea typeface="Arial"/>
                <a:cs typeface="Arial"/>
                <a:sym typeface="Arial"/>
              </a:defRPr>
            </a:pPr>
            <a:r>
              <a:rPr lang="es-ES" sz="1680" dirty="0">
                <a:latin typeface="Calibri" pitchFamily="34" charset="0"/>
                <a:cs typeface="Calibri" pitchFamily="34" charset="0"/>
              </a:rPr>
              <a:t>Modelo estimador de ingresos: </a:t>
            </a:r>
            <a:r>
              <a:rPr lang="es-ES" sz="1680" spc="-4" dirty="0">
                <a:solidFill>
                  <a:srgbClr val="808080"/>
                </a:solidFill>
                <a:latin typeface="Calibri" pitchFamily="34" charset="0"/>
                <a:cs typeface="Calibri" pitchFamily="34" charset="0"/>
              </a:rPr>
              <a:t>diseño de </a:t>
            </a:r>
            <a:r>
              <a:rPr lang="es-ES" sz="1680" dirty="0">
                <a:solidFill>
                  <a:srgbClr val="808080"/>
                </a:solidFill>
                <a:latin typeface="Calibri" pitchFamily="34" charset="0"/>
                <a:cs typeface="Calibri" pitchFamily="34" charset="0"/>
              </a:rPr>
              <a:t>una </a:t>
            </a:r>
            <a:r>
              <a:rPr lang="es-ES" sz="1680" spc="-4" dirty="0">
                <a:solidFill>
                  <a:srgbClr val="808080"/>
                </a:solidFill>
                <a:latin typeface="Calibri" pitchFamily="34" charset="0"/>
                <a:cs typeface="Calibri" pitchFamily="34" charset="0"/>
              </a:rPr>
              <a:t>metodología para </a:t>
            </a:r>
            <a:r>
              <a:rPr lang="es-ES" sz="1680" dirty="0">
                <a:solidFill>
                  <a:srgbClr val="808080"/>
                </a:solidFill>
                <a:latin typeface="Calibri" pitchFamily="34" charset="0"/>
                <a:cs typeface="Calibri" pitchFamily="34" charset="0"/>
              </a:rPr>
              <a:t>la </a:t>
            </a:r>
            <a:r>
              <a:rPr lang="es-ES" sz="1680" spc="-4" dirty="0">
                <a:solidFill>
                  <a:srgbClr val="808080"/>
                </a:solidFill>
                <a:latin typeface="Calibri" pitchFamily="34" charset="0"/>
                <a:cs typeface="Calibri" pitchFamily="34" charset="0"/>
              </a:rPr>
              <a:t>estimación </a:t>
            </a:r>
            <a:r>
              <a:rPr lang="es-ES" sz="1680" dirty="0">
                <a:solidFill>
                  <a:srgbClr val="808080"/>
                </a:solidFill>
                <a:latin typeface="Calibri" pitchFamily="34" charset="0"/>
                <a:cs typeface="Calibri" pitchFamily="34" charset="0"/>
              </a:rPr>
              <a:t>del </a:t>
            </a:r>
            <a:r>
              <a:rPr lang="es-ES" sz="1680" spc="-4" dirty="0">
                <a:solidFill>
                  <a:srgbClr val="808080"/>
                </a:solidFill>
                <a:latin typeface="Calibri" pitchFamily="34" charset="0"/>
                <a:cs typeface="Calibri" pitchFamily="34" charset="0"/>
              </a:rPr>
              <a:t>ingreso o cupo </a:t>
            </a:r>
            <a:r>
              <a:rPr lang="es-ES" sz="1680" dirty="0">
                <a:solidFill>
                  <a:srgbClr val="808080"/>
                </a:solidFill>
                <a:latin typeface="Calibri" pitchFamily="34" charset="0"/>
                <a:cs typeface="Calibri" pitchFamily="34" charset="0"/>
              </a:rPr>
              <a:t>de </a:t>
            </a:r>
            <a:r>
              <a:rPr lang="es-ES" sz="1680" spc="-4" dirty="0">
                <a:solidFill>
                  <a:srgbClr val="808080"/>
                </a:solidFill>
                <a:latin typeface="Calibri" pitchFamily="34" charset="0"/>
                <a:cs typeface="Calibri" pitchFamily="34" charset="0"/>
              </a:rPr>
              <a:t>nuevos clientes solicitantes </a:t>
            </a:r>
            <a:r>
              <a:rPr lang="es-ES" sz="1680" dirty="0">
                <a:solidFill>
                  <a:srgbClr val="808080"/>
                </a:solidFill>
                <a:latin typeface="Calibri" pitchFamily="34" charset="0"/>
                <a:cs typeface="Calibri" pitchFamily="34" charset="0"/>
              </a:rPr>
              <a:t>del servicio</a:t>
            </a:r>
            <a:r>
              <a:rPr lang="es-ES" sz="1680" spc="-4" dirty="0">
                <a:solidFill>
                  <a:srgbClr val="808080"/>
                </a:solidFill>
                <a:latin typeface="Calibri" pitchFamily="34" charset="0"/>
                <a:cs typeface="Calibri" pitchFamily="34" charset="0"/>
              </a:rPr>
              <a:t>, </a:t>
            </a:r>
            <a:r>
              <a:rPr lang="es-ES" sz="1680" dirty="0">
                <a:solidFill>
                  <a:srgbClr val="808080"/>
                </a:solidFill>
                <a:latin typeface="Calibri" pitchFamily="34" charset="0"/>
                <a:cs typeface="Calibri" pitchFamily="34" charset="0"/>
              </a:rPr>
              <a:t>en </a:t>
            </a:r>
            <a:r>
              <a:rPr lang="es-ES" sz="1680" spc="-4" dirty="0">
                <a:solidFill>
                  <a:srgbClr val="808080"/>
                </a:solidFill>
                <a:latin typeface="Calibri" pitchFamily="34" charset="0"/>
                <a:cs typeface="Calibri" pitchFamily="34" charset="0"/>
              </a:rPr>
              <a:t>función </a:t>
            </a:r>
            <a:r>
              <a:rPr lang="es-ES" sz="1680" dirty="0">
                <a:solidFill>
                  <a:srgbClr val="808080"/>
                </a:solidFill>
                <a:latin typeface="Calibri" pitchFamily="34" charset="0"/>
                <a:cs typeface="Calibri" pitchFamily="34" charset="0"/>
              </a:rPr>
              <a:t>del </a:t>
            </a:r>
            <a:r>
              <a:rPr lang="es-ES" sz="1680" spc="-4" dirty="0">
                <a:solidFill>
                  <a:srgbClr val="808080"/>
                </a:solidFill>
                <a:latin typeface="Calibri" pitchFamily="34" charset="0"/>
                <a:cs typeface="Calibri" pitchFamily="34" charset="0"/>
              </a:rPr>
              <a:t>endeudamiento </a:t>
            </a:r>
            <a:r>
              <a:rPr lang="es-ES" sz="1680" dirty="0">
                <a:solidFill>
                  <a:srgbClr val="808080"/>
                </a:solidFill>
                <a:latin typeface="Calibri" pitchFamily="34" charset="0"/>
                <a:cs typeface="Calibri" pitchFamily="34" charset="0"/>
              </a:rPr>
              <a:t>que puedan </a:t>
            </a:r>
            <a:r>
              <a:rPr lang="es-ES" sz="1680" spc="-4" dirty="0">
                <a:solidFill>
                  <a:srgbClr val="808080"/>
                </a:solidFill>
                <a:latin typeface="Calibri" pitchFamily="34" charset="0"/>
                <a:cs typeface="Calibri" pitchFamily="34" charset="0"/>
              </a:rPr>
              <a:t>asumir </a:t>
            </a:r>
            <a:r>
              <a:rPr lang="es-ES" sz="1680" dirty="0">
                <a:solidFill>
                  <a:srgbClr val="808080"/>
                </a:solidFill>
                <a:latin typeface="Calibri" pitchFamily="34" charset="0"/>
                <a:cs typeface="Calibri" pitchFamily="34" charset="0"/>
              </a:rPr>
              <a:t>en el momento del</a:t>
            </a:r>
            <a:r>
              <a:rPr lang="es-ES" sz="1680" spc="-50" dirty="0">
                <a:solidFill>
                  <a:srgbClr val="808080"/>
                </a:solidFill>
                <a:latin typeface="Calibri" pitchFamily="34" charset="0"/>
                <a:cs typeface="Calibri" pitchFamily="34" charset="0"/>
              </a:rPr>
              <a:t> </a:t>
            </a:r>
            <a:r>
              <a:rPr lang="es-ES" sz="1680" spc="-4" dirty="0">
                <a:solidFill>
                  <a:srgbClr val="808080"/>
                </a:solidFill>
                <a:latin typeface="Calibri" pitchFamily="34" charset="0"/>
                <a:cs typeface="Calibri" pitchFamily="34" charset="0"/>
              </a:rPr>
              <a:t>otorgamiento del servicio o crédito.</a:t>
            </a:r>
          </a:p>
        </p:txBody>
      </p:sp>
      <p:sp>
        <p:nvSpPr>
          <p:cNvPr id="25" name="object 5">
            <a:extLst>
              <a:ext uri="{FF2B5EF4-FFF2-40B4-BE49-F238E27FC236}">
                <a16:creationId xmlns:a16="http://schemas.microsoft.com/office/drawing/2014/main" id="{037D0686-0699-4153-876C-CF322C7F1313}"/>
              </a:ext>
            </a:extLst>
          </p:cNvPr>
          <p:cNvSpPr/>
          <p:nvPr/>
        </p:nvSpPr>
        <p:spPr>
          <a:xfrm>
            <a:off x="2034749" y="1268760"/>
            <a:ext cx="1917895" cy="720298"/>
          </a:xfrm>
          <a:prstGeom prst="rect">
            <a:avLst/>
          </a:prstGeom>
          <a:blipFill>
            <a:blip r:embed="rId3"/>
            <a:stretch>
              <a:fillRect/>
            </a:stretch>
          </a:blipFill>
          <a:ln w="12700">
            <a:miter lim="400000"/>
          </a:ln>
        </p:spPr>
        <p:txBody>
          <a:bodyPr lIns="30860" rIns="30860"/>
          <a:lstStyle/>
          <a:p>
            <a:pPr>
              <a:defRPr>
                <a:solidFill>
                  <a:srgbClr val="036870"/>
                </a:solidFill>
              </a:defRPr>
            </a:pPr>
            <a:endParaRPr sz="1216"/>
          </a:p>
        </p:txBody>
      </p:sp>
      <p:sp>
        <p:nvSpPr>
          <p:cNvPr id="26" name="2 CuadroTexto">
            <a:extLst>
              <a:ext uri="{FF2B5EF4-FFF2-40B4-BE49-F238E27FC236}">
                <a16:creationId xmlns:a16="http://schemas.microsoft.com/office/drawing/2014/main" id="{CFABA27A-DC95-491D-B65C-8DDF99C365F3}"/>
              </a:ext>
            </a:extLst>
          </p:cNvPr>
          <p:cNvSpPr txBox="1"/>
          <p:nvPr/>
        </p:nvSpPr>
        <p:spPr>
          <a:xfrm>
            <a:off x="769150" y="4984375"/>
            <a:ext cx="3567290" cy="155811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0860" tIns="30860" rIns="30860" bIns="30860" numCol="1" spcCol="38100" rtlCol="0" anchor="t">
            <a:spAutoFit/>
          </a:bodyPr>
          <a:lstStyle/>
          <a:p>
            <a:pPr algn="ctr"/>
            <a:r>
              <a:rPr lang="es-ES" sz="1620" dirty="0">
                <a:solidFill>
                  <a:schemeClr val="bg1"/>
                </a:solidFill>
                <a:latin typeface="Calibri" pitchFamily="34" charset="0"/>
                <a:cs typeface="Calibri" pitchFamily="34" charset="0"/>
              </a:rPr>
              <a:t>Aplicación automática, con la cual una entidad puede centralizar la información de  distintas fuentes y obtener resultados  entendibles para el usuario final: toma de  decisión.</a:t>
            </a:r>
          </a:p>
          <a:p>
            <a:pPr algn="ctr" defTabSz="617220"/>
            <a:endParaRPr lang="es-ES" sz="1620" dirty="0">
              <a:solidFill>
                <a:schemeClr val="bg1"/>
              </a:solidFill>
            </a:endParaRPr>
          </a:p>
        </p:txBody>
      </p:sp>
      <p:sp>
        <p:nvSpPr>
          <p:cNvPr id="11" name="Google Shape;121;p18">
            <a:extLst>
              <a:ext uri="{FF2B5EF4-FFF2-40B4-BE49-F238E27FC236}">
                <a16:creationId xmlns:a16="http://schemas.microsoft.com/office/drawing/2014/main" id="{1602D2F8-5FF1-71F0-3B5F-FC044A406BA8}"/>
              </a:ext>
            </a:extLst>
          </p:cNvPr>
          <p:cNvSpPr txBox="1">
            <a:spLocks/>
          </p:cNvSpPr>
          <p:nvPr/>
        </p:nvSpPr>
        <p:spPr>
          <a:xfrm>
            <a:off x="609600" y="150397"/>
            <a:ext cx="10972800" cy="945545"/>
          </a:xfrm>
          <a:prstGeom prst="rect">
            <a:avLst/>
          </a:prstGeom>
          <a:solidFill>
            <a:srgbClr val="FF713E"/>
          </a:solidFill>
          <a:ln>
            <a:solidFill>
              <a:srgbClr val="FF713E"/>
            </a:solidFill>
          </a:ln>
        </p:spPr>
        <p:txBody>
          <a:bodyPr spcFirstLastPara="1" vert="horz" wrap="square" lIns="109710" tIns="109710" rIns="109710" bIns="109710" rtlCol="0" anchor="t" anchorCtr="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fontAlgn="ctr"/>
            <a:r>
              <a:rPr lang="es-MX" sz="2400" b="1" dirty="0">
                <a:solidFill>
                  <a:schemeClr val="bg1"/>
                </a:solidFill>
                <a:effectLst>
                  <a:outerShdw blurRad="38100" dist="38100" dir="2700000" algn="tl">
                    <a:srgbClr val="000000">
                      <a:alpha val="43137"/>
                    </a:srgbClr>
                  </a:outerShdw>
                </a:effectLst>
                <a:latin typeface="Segoe UI" pitchFamily="34" charset="0"/>
                <a:cs typeface="Segoe UI" pitchFamily="34" charset="0"/>
              </a:rPr>
              <a:t>Servicio de automatización de consulta de</a:t>
            </a:r>
          </a:p>
          <a:p>
            <a:pPr algn="l" fontAlgn="ctr"/>
            <a:r>
              <a:rPr lang="es-MX" sz="2400" b="1" dirty="0">
                <a:solidFill>
                  <a:schemeClr val="bg1"/>
                </a:solidFill>
                <a:effectLst>
                  <a:outerShdw blurRad="38100" dist="38100" dir="2700000" algn="tl">
                    <a:srgbClr val="000000">
                      <a:alpha val="43137"/>
                    </a:srgbClr>
                  </a:outerShdw>
                </a:effectLst>
                <a:latin typeface="Segoe UI" pitchFamily="34" charset="0"/>
                <a:cs typeface="Segoe UI" pitchFamily="34" charset="0"/>
              </a:rPr>
              <a:t> información de fuentes externas</a:t>
            </a:r>
            <a:endParaRPr lang="es-ES" sz="2400" b="1" dirty="0">
              <a:solidFill>
                <a:schemeClr val="bg1"/>
              </a:solidFill>
              <a:effectLst>
                <a:outerShdw blurRad="38100" dist="38100" dir="2700000" algn="tl">
                  <a:srgbClr val="000000">
                    <a:alpha val="43137"/>
                  </a:srgbClr>
                </a:outerShdw>
              </a:effectLst>
              <a:latin typeface="Segoe UI" pitchFamily="34" charset="0"/>
              <a:cs typeface="Segoe UI" pitchFamily="34" charset="0"/>
            </a:endParaRPr>
          </a:p>
        </p:txBody>
      </p:sp>
      <p:sp>
        <p:nvSpPr>
          <p:cNvPr id="12" name="16 Decisión">
            <a:extLst>
              <a:ext uri="{FF2B5EF4-FFF2-40B4-BE49-F238E27FC236}">
                <a16:creationId xmlns:a16="http://schemas.microsoft.com/office/drawing/2014/main" id="{9CDF858B-92F5-4961-2EF9-AD391BA64373}"/>
              </a:ext>
            </a:extLst>
          </p:cNvPr>
          <p:cNvSpPr/>
          <p:nvPr/>
        </p:nvSpPr>
        <p:spPr>
          <a:xfrm rot="2142783">
            <a:off x="8759534" y="-2133"/>
            <a:ext cx="3986783" cy="1635806"/>
          </a:xfrm>
          <a:prstGeom prst="flowChartDecision">
            <a:avLst/>
          </a:prstGeom>
          <a:solidFill>
            <a:srgbClr val="FF713E">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160"/>
          </a:p>
        </p:txBody>
      </p:sp>
      <p:sp>
        <p:nvSpPr>
          <p:cNvPr id="13" name="17 Decisión">
            <a:extLst>
              <a:ext uri="{FF2B5EF4-FFF2-40B4-BE49-F238E27FC236}">
                <a16:creationId xmlns:a16="http://schemas.microsoft.com/office/drawing/2014/main" id="{A9B977E7-0ED2-4B3B-C348-613C56ECE969}"/>
              </a:ext>
            </a:extLst>
          </p:cNvPr>
          <p:cNvSpPr/>
          <p:nvPr/>
        </p:nvSpPr>
        <p:spPr>
          <a:xfrm rot="2142783">
            <a:off x="9105173" y="-261361"/>
            <a:ext cx="3986783" cy="1635806"/>
          </a:xfrm>
          <a:prstGeom prst="flowChartDecision">
            <a:avLst/>
          </a:prstGeom>
          <a:solidFill>
            <a:srgbClr val="005A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160"/>
          </a:p>
        </p:txBody>
      </p:sp>
    </p:spTree>
    <p:extLst>
      <p:ext uri="{BB962C8B-B14F-4D97-AF65-F5344CB8AC3E}">
        <p14:creationId xmlns:p14="http://schemas.microsoft.com/office/powerpoint/2010/main" val="20181285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13 Rectángulo">
            <a:extLst>
              <a:ext uri="{FF2B5EF4-FFF2-40B4-BE49-F238E27FC236}">
                <a16:creationId xmlns:a16="http://schemas.microsoft.com/office/drawing/2014/main" id="{183F9DD6-A735-4E30-83E8-45E4DF3AE2C3}"/>
              </a:ext>
            </a:extLst>
          </p:cNvPr>
          <p:cNvSpPr/>
          <p:nvPr/>
        </p:nvSpPr>
        <p:spPr>
          <a:xfrm>
            <a:off x="565786" y="80629"/>
            <a:ext cx="6782544" cy="812609"/>
          </a:xfrm>
          <a:prstGeom prst="rect">
            <a:avLst/>
          </a:prstGeom>
          <a:solidFill>
            <a:srgbClr val="005A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2160">
              <a:solidFill>
                <a:srgbClr val="005A97"/>
              </a:solidFill>
            </a:endParaRPr>
          </a:p>
        </p:txBody>
      </p:sp>
      <p:sp>
        <p:nvSpPr>
          <p:cNvPr id="10" name="9 Marcador de número de diapositiva"/>
          <p:cNvSpPr>
            <a:spLocks noGrp="1"/>
          </p:cNvSpPr>
          <p:nvPr>
            <p:ph type="sldNum" sz="quarter" idx="12"/>
          </p:nvPr>
        </p:nvSpPr>
        <p:spPr/>
        <p:txBody>
          <a:bodyPr/>
          <a:lstStyle/>
          <a:p>
            <a:fld id="{E1CBDB96-1D66-4D7F-807A-339B87EA2EC1}" type="slidenum">
              <a:rPr lang="es-CO" smtClean="0"/>
              <a:t>10</a:t>
            </a:fld>
            <a:endParaRPr lang="es-CO"/>
          </a:p>
        </p:txBody>
      </p:sp>
      <p:grpSp>
        <p:nvGrpSpPr>
          <p:cNvPr id="27" name="26 Grupo"/>
          <p:cNvGrpSpPr/>
          <p:nvPr/>
        </p:nvGrpSpPr>
        <p:grpSpPr>
          <a:xfrm>
            <a:off x="9200775" y="-200203"/>
            <a:ext cx="4332421" cy="1895035"/>
            <a:chOff x="6780825" y="-189441"/>
            <a:chExt cx="3610351" cy="1579196"/>
          </a:xfrm>
        </p:grpSpPr>
        <p:sp>
          <p:nvSpPr>
            <p:cNvPr id="28" name="27 Decisión"/>
            <p:cNvSpPr/>
            <p:nvPr/>
          </p:nvSpPr>
          <p:spPr>
            <a:xfrm rot="2142783">
              <a:off x="6780825" y="26583"/>
              <a:ext cx="3322319" cy="1363172"/>
            </a:xfrm>
            <a:prstGeom prst="flowChartDecision">
              <a:avLst/>
            </a:prstGeom>
            <a:solidFill>
              <a:srgbClr val="FF713E">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160"/>
            </a:p>
          </p:txBody>
        </p:sp>
        <p:sp>
          <p:nvSpPr>
            <p:cNvPr id="29" name="28 Decisión"/>
            <p:cNvSpPr/>
            <p:nvPr/>
          </p:nvSpPr>
          <p:spPr>
            <a:xfrm rot="2142783">
              <a:off x="7068857" y="-189441"/>
              <a:ext cx="3322319" cy="1363172"/>
            </a:xfrm>
            <a:prstGeom prst="flowChartDecision">
              <a:avLst/>
            </a:prstGeom>
            <a:solidFill>
              <a:srgbClr val="005A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160"/>
            </a:p>
          </p:txBody>
        </p:sp>
      </p:grpSp>
      <p:sp>
        <p:nvSpPr>
          <p:cNvPr id="8" name="7 Rectángulo">
            <a:extLst>
              <a:ext uri="{FF2B5EF4-FFF2-40B4-BE49-F238E27FC236}">
                <a16:creationId xmlns:a16="http://schemas.microsoft.com/office/drawing/2014/main" id="{6648AB55-ED2D-4328-A70B-E1E97F1DA957}"/>
              </a:ext>
            </a:extLst>
          </p:cNvPr>
          <p:cNvSpPr>
            <a:spLocks noGrp="1"/>
          </p:cNvSpPr>
          <p:nvPr>
            <p:ph type="title"/>
          </p:nvPr>
        </p:nvSpPr>
        <p:spPr>
          <a:xfrm>
            <a:off x="649772" y="205539"/>
            <a:ext cx="6360884" cy="535531"/>
          </a:xfrm>
          <a:prstGeom prst="rect">
            <a:avLst/>
          </a:prstGeom>
        </p:spPr>
        <p:txBody>
          <a:bodyPr wrap="square">
            <a:spAutoFit/>
          </a:bodyPr>
          <a:lstStyle/>
          <a:p>
            <a:pPr algn="ctr">
              <a:defRPr/>
            </a:pPr>
            <a:r>
              <a:rPr lang="es-CO" sz="2880" b="1" dirty="0">
                <a:solidFill>
                  <a:schemeClr val="bg1"/>
                </a:solidFill>
                <a:effectLst>
                  <a:outerShdw blurRad="38100" dist="38100" dir="2700000" algn="tl">
                    <a:srgbClr val="000000">
                      <a:alpha val="43137"/>
                    </a:srgbClr>
                  </a:outerShdw>
                </a:effectLst>
                <a:cs typeface="Segoe UI" pitchFamily="34" charset="0"/>
              </a:rPr>
              <a:t>INFORMACIÓN DISPONIBLE</a:t>
            </a:r>
          </a:p>
        </p:txBody>
      </p:sp>
      <p:sp>
        <p:nvSpPr>
          <p:cNvPr id="42" name="Rectangle 26">
            <a:extLst>
              <a:ext uri="{FF2B5EF4-FFF2-40B4-BE49-F238E27FC236}">
                <a16:creationId xmlns:a16="http://schemas.microsoft.com/office/drawing/2014/main" id="{F719A9EE-DF37-94D2-BF70-6BA1F2349219}"/>
              </a:ext>
            </a:extLst>
          </p:cNvPr>
          <p:cNvSpPr/>
          <p:nvPr/>
        </p:nvSpPr>
        <p:spPr>
          <a:xfrm>
            <a:off x="4382893" y="1018765"/>
            <a:ext cx="5745264" cy="267765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0" rIns="0" rtlCol="0" anchor="ctr">
            <a:spAutoFit/>
          </a:bodyPr>
          <a:lstStyle/>
          <a:p>
            <a:pPr marL="342900" indent="-342900">
              <a:buFont typeface="Arial" panose="020B0604020202020204" pitchFamily="34" charset="0"/>
              <a:buChar char="•"/>
            </a:pPr>
            <a:r>
              <a:rPr lang="es-ES" sz="1680" dirty="0">
                <a:solidFill>
                  <a:srgbClr val="002060"/>
                </a:solidFill>
              </a:rPr>
              <a:t>RUES: registro mercantil, razón social, tipo organización, entre otras.</a:t>
            </a:r>
          </a:p>
          <a:p>
            <a:pPr marL="342900" indent="-342900">
              <a:buFont typeface="Arial" panose="020B0604020202020204" pitchFamily="34" charset="0"/>
              <a:buChar char="•"/>
            </a:pPr>
            <a:endParaRPr lang="es-ES" sz="1680" dirty="0">
              <a:solidFill>
                <a:srgbClr val="002060"/>
              </a:solidFill>
            </a:endParaRPr>
          </a:p>
          <a:p>
            <a:pPr marL="342900" indent="-342900">
              <a:buFont typeface="Arial" panose="020B0604020202020204" pitchFamily="34" charset="0"/>
              <a:buChar char="•"/>
            </a:pPr>
            <a:r>
              <a:rPr lang="es-ES" sz="1680" dirty="0">
                <a:solidFill>
                  <a:srgbClr val="002060"/>
                </a:solidFill>
              </a:rPr>
              <a:t>Cámara de Comercio</a:t>
            </a:r>
          </a:p>
          <a:p>
            <a:pPr marL="342900" indent="-342900">
              <a:buFont typeface="Arial" panose="020B0604020202020204" pitchFamily="34" charset="0"/>
              <a:buChar char="•"/>
            </a:pPr>
            <a:r>
              <a:rPr lang="es-ES" sz="1680" dirty="0">
                <a:solidFill>
                  <a:srgbClr val="002060"/>
                </a:solidFill>
              </a:rPr>
              <a:t>Compensados</a:t>
            </a:r>
          </a:p>
          <a:p>
            <a:pPr marL="342900" indent="-342900">
              <a:buFont typeface="Arial" panose="020B0604020202020204" pitchFamily="34" charset="0"/>
              <a:buChar char="•"/>
            </a:pPr>
            <a:r>
              <a:rPr lang="es-ES" sz="1680" dirty="0">
                <a:solidFill>
                  <a:srgbClr val="002060"/>
                </a:solidFill>
              </a:rPr>
              <a:t>Libreta militar</a:t>
            </a:r>
          </a:p>
          <a:p>
            <a:pPr marL="342900" indent="-342900">
              <a:buFont typeface="Arial" panose="020B0604020202020204" pitchFamily="34" charset="0"/>
              <a:buChar char="•"/>
            </a:pPr>
            <a:r>
              <a:rPr lang="es-ES" sz="1680" dirty="0">
                <a:solidFill>
                  <a:srgbClr val="002060"/>
                </a:solidFill>
              </a:rPr>
              <a:t>Procesos judiciales</a:t>
            </a:r>
          </a:p>
          <a:p>
            <a:pPr marL="342900" indent="-342900">
              <a:buFont typeface="Arial" panose="020B0604020202020204" pitchFamily="34" charset="0"/>
              <a:buChar char="•"/>
            </a:pPr>
            <a:r>
              <a:rPr lang="es-ES" sz="1680" dirty="0" err="1">
                <a:solidFill>
                  <a:srgbClr val="002060"/>
                </a:solidFill>
              </a:rPr>
              <a:t>Simit</a:t>
            </a:r>
            <a:endParaRPr lang="es-ES" sz="1680" dirty="0">
              <a:solidFill>
                <a:srgbClr val="002060"/>
              </a:solidFill>
            </a:endParaRPr>
          </a:p>
          <a:p>
            <a:pPr marL="342900" indent="-342900">
              <a:buFont typeface="Arial" panose="020B0604020202020204" pitchFamily="34" charset="0"/>
              <a:buChar char="•"/>
            </a:pPr>
            <a:r>
              <a:rPr lang="es-ES" sz="1680" dirty="0" err="1">
                <a:solidFill>
                  <a:srgbClr val="002060"/>
                </a:solidFill>
              </a:rPr>
              <a:t>Runt</a:t>
            </a:r>
            <a:r>
              <a:rPr lang="es-ES" sz="1680" dirty="0">
                <a:solidFill>
                  <a:srgbClr val="002060"/>
                </a:solidFill>
              </a:rPr>
              <a:t> Placas</a:t>
            </a:r>
          </a:p>
          <a:p>
            <a:pPr marL="342900" indent="-342900">
              <a:buFont typeface="Arial" panose="020B0604020202020204" pitchFamily="34" charset="0"/>
              <a:buChar char="•"/>
            </a:pPr>
            <a:r>
              <a:rPr lang="es-ES" sz="1680" dirty="0">
                <a:solidFill>
                  <a:srgbClr val="002060"/>
                </a:solidFill>
              </a:rPr>
              <a:t>Entre otras</a:t>
            </a:r>
          </a:p>
        </p:txBody>
      </p:sp>
      <p:sp>
        <p:nvSpPr>
          <p:cNvPr id="44" name="3 Rectángulo">
            <a:extLst>
              <a:ext uri="{FF2B5EF4-FFF2-40B4-BE49-F238E27FC236}">
                <a16:creationId xmlns:a16="http://schemas.microsoft.com/office/drawing/2014/main" id="{7AC3A10C-DEAA-45C4-EFF3-E6B6A9249CAD}"/>
              </a:ext>
            </a:extLst>
          </p:cNvPr>
          <p:cNvSpPr/>
          <p:nvPr/>
        </p:nvSpPr>
        <p:spPr>
          <a:xfrm>
            <a:off x="565786" y="836713"/>
            <a:ext cx="2721293" cy="5964762"/>
          </a:xfrm>
          <a:prstGeom prst="rect">
            <a:avLst/>
          </a:prstGeom>
          <a:solidFill>
            <a:srgbClr val="F670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2160" dirty="0"/>
          </a:p>
        </p:txBody>
      </p:sp>
      <p:sp>
        <p:nvSpPr>
          <p:cNvPr id="45" name="13 Rectángulo">
            <a:extLst>
              <a:ext uri="{FF2B5EF4-FFF2-40B4-BE49-F238E27FC236}">
                <a16:creationId xmlns:a16="http://schemas.microsoft.com/office/drawing/2014/main" id="{700B7776-30FB-7D49-A8FB-52708ECFFD5B}"/>
              </a:ext>
            </a:extLst>
          </p:cNvPr>
          <p:cNvSpPr/>
          <p:nvPr/>
        </p:nvSpPr>
        <p:spPr>
          <a:xfrm>
            <a:off x="680498" y="1095942"/>
            <a:ext cx="2563986" cy="461665"/>
          </a:xfrm>
          <a:prstGeom prst="rect">
            <a:avLst/>
          </a:prstGeom>
        </p:spPr>
        <p:txBody>
          <a:bodyPr wrap="square">
            <a:spAutoFit/>
          </a:bodyPr>
          <a:lstStyle/>
          <a:p>
            <a:pPr algn="ctr"/>
            <a:r>
              <a:rPr lang="es-ES" sz="2400" b="1" dirty="0">
                <a:solidFill>
                  <a:schemeClr val="bg1"/>
                </a:solidFill>
              </a:rPr>
              <a:t>INFORMACIÓN PN</a:t>
            </a:r>
          </a:p>
        </p:txBody>
      </p:sp>
      <p:cxnSp>
        <p:nvCxnSpPr>
          <p:cNvPr id="46" name="14 Conector recto">
            <a:extLst>
              <a:ext uri="{FF2B5EF4-FFF2-40B4-BE49-F238E27FC236}">
                <a16:creationId xmlns:a16="http://schemas.microsoft.com/office/drawing/2014/main" id="{7FE52DC4-656B-1E61-9CAF-A52B9E72A0CA}"/>
              </a:ext>
            </a:extLst>
          </p:cNvPr>
          <p:cNvCxnSpPr>
            <a:cxnSpLocks/>
          </p:cNvCxnSpPr>
          <p:nvPr/>
        </p:nvCxnSpPr>
        <p:spPr>
          <a:xfrm flipV="1">
            <a:off x="696950" y="3709759"/>
            <a:ext cx="10885450" cy="64880"/>
          </a:xfrm>
          <a:prstGeom prst="line">
            <a:avLst/>
          </a:prstGeom>
          <a:ln>
            <a:solidFill>
              <a:srgbClr val="4F81BD"/>
            </a:solidFill>
            <a:prstDash val="sysDot"/>
          </a:ln>
        </p:spPr>
        <p:style>
          <a:lnRef idx="1">
            <a:schemeClr val="accent1"/>
          </a:lnRef>
          <a:fillRef idx="0">
            <a:schemeClr val="accent1"/>
          </a:fillRef>
          <a:effectRef idx="0">
            <a:schemeClr val="accent1"/>
          </a:effectRef>
          <a:fontRef idx="minor">
            <a:schemeClr val="tx1"/>
          </a:fontRef>
        </p:style>
      </p:cxnSp>
      <p:sp>
        <p:nvSpPr>
          <p:cNvPr id="50" name="Globo: línea 49">
            <a:extLst>
              <a:ext uri="{FF2B5EF4-FFF2-40B4-BE49-F238E27FC236}">
                <a16:creationId xmlns:a16="http://schemas.microsoft.com/office/drawing/2014/main" id="{7C71CBF7-BC0C-076F-C0B4-B39720CDA6D8}"/>
              </a:ext>
            </a:extLst>
          </p:cNvPr>
          <p:cNvSpPr/>
          <p:nvPr/>
        </p:nvSpPr>
        <p:spPr>
          <a:xfrm>
            <a:off x="8646905" y="1648114"/>
            <a:ext cx="1964906" cy="743971"/>
          </a:xfrm>
          <a:prstGeom prst="borderCallout1">
            <a:avLst>
              <a:gd name="adj1" fmla="val 42366"/>
              <a:gd name="adj2" fmla="val -6508"/>
              <a:gd name="adj3" fmla="val 43127"/>
              <a:gd name="adj4" fmla="val -83961"/>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9728" tIns="54864" rIns="109728" bIns="54864" numCol="1" spcCol="0" rtlCol="0" fromWordArt="0" anchor="ctr" anchorCtr="0" forceAA="0" compatLnSpc="1">
            <a:prstTxWarp prst="textNoShape">
              <a:avLst/>
            </a:prstTxWarp>
            <a:noAutofit/>
          </a:bodyPr>
          <a:lstStyle/>
          <a:p>
            <a:pPr algn="ctr"/>
            <a:endParaRPr lang="es-CO" sz="1440" i="1" dirty="0">
              <a:solidFill>
                <a:schemeClr val="tx1"/>
              </a:solidFill>
            </a:endParaRPr>
          </a:p>
          <a:p>
            <a:pPr algn="ctr"/>
            <a:r>
              <a:rPr lang="es-CO" sz="1440" i="1" dirty="0">
                <a:solidFill>
                  <a:schemeClr val="tx1"/>
                </a:solidFill>
              </a:rPr>
              <a:t>Confirmar Nivel de formalidad y Estado de Matricula</a:t>
            </a:r>
          </a:p>
          <a:p>
            <a:pPr algn="ctr"/>
            <a:endParaRPr lang="es-CO" sz="1440" i="1" dirty="0">
              <a:solidFill>
                <a:schemeClr val="tx1"/>
              </a:solidFill>
            </a:endParaRPr>
          </a:p>
        </p:txBody>
      </p:sp>
      <p:pic>
        <p:nvPicPr>
          <p:cNvPr id="51" name="Imagen 3" descr="Imagen 3">
            <a:extLst>
              <a:ext uri="{FF2B5EF4-FFF2-40B4-BE49-F238E27FC236}">
                <a16:creationId xmlns:a16="http://schemas.microsoft.com/office/drawing/2014/main" id="{4A8D60DF-74F2-0821-2C8F-9BE437642316}"/>
              </a:ext>
            </a:extLst>
          </p:cNvPr>
          <p:cNvPicPr>
            <a:picLocks noChangeAspect="1"/>
          </p:cNvPicPr>
          <p:nvPr/>
        </p:nvPicPr>
        <p:blipFill>
          <a:blip r:embed="rId2"/>
          <a:stretch>
            <a:fillRect/>
          </a:stretch>
        </p:blipFill>
        <p:spPr>
          <a:xfrm>
            <a:off x="8912679" y="519658"/>
            <a:ext cx="716680" cy="296663"/>
          </a:xfrm>
          <a:prstGeom prst="rect">
            <a:avLst/>
          </a:prstGeom>
          <a:ln w="12700">
            <a:miter lim="400000"/>
          </a:ln>
        </p:spPr>
      </p:pic>
    </p:spTree>
    <p:extLst>
      <p:ext uri="{BB962C8B-B14F-4D97-AF65-F5344CB8AC3E}">
        <p14:creationId xmlns:p14="http://schemas.microsoft.com/office/powerpoint/2010/main" val="25768061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ow angle photography of black transmission tower"/>
          <p:cNvPicPr>
            <a:picLocks noChangeAspect="1" noChangeArrowheads="1"/>
          </p:cNvPicPr>
          <p:nvPr/>
        </p:nvPicPr>
        <p:blipFill rotWithShape="1">
          <a:blip r:embed="rId2">
            <a:extLst>
              <a:ext uri="{28A0092B-C50C-407E-A947-70E740481C1C}">
                <a14:useLocalDpi xmlns:a14="http://schemas.microsoft.com/office/drawing/2010/main" val="0"/>
              </a:ext>
            </a:extLst>
          </a:blip>
          <a:srcRect t="32538" b="22622"/>
          <a:stretch/>
        </p:blipFill>
        <p:spPr bwMode="auto">
          <a:xfrm>
            <a:off x="1074996" y="318255"/>
            <a:ext cx="9998198" cy="2950139"/>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613238" y="4501318"/>
            <a:ext cx="8970410" cy="1255793"/>
          </a:xfrm>
          <a:prstGeom prst="rect">
            <a:avLst/>
          </a:prstGeom>
        </p:spPr>
        <p:txBody>
          <a:bodyPr wrap="square">
            <a:spAutoFit/>
          </a:bodyPr>
          <a:lstStyle/>
          <a:p>
            <a:pPr marL="308610" indent="-308610" algn="just" defTabSz="987552" fontAlgn="ctr">
              <a:buFont typeface="Arial" panose="020B0604020202020204" pitchFamily="34" charset="0"/>
              <a:buChar char="•"/>
            </a:pPr>
            <a:r>
              <a:rPr lang="es-MX" sz="1512" dirty="0">
                <a:solidFill>
                  <a:prstClr val="black">
                    <a:lumMod val="65000"/>
                    <a:lumOff val="35000"/>
                  </a:prstClr>
                </a:solidFill>
                <a:latin typeface="Segoe UI" pitchFamily="34" charset="0"/>
                <a:cs typeface="Segoe UI" pitchFamily="34" charset="0"/>
              </a:rPr>
              <a:t>Fortalecer y agilizar el proceso de evaluación de clientes.</a:t>
            </a:r>
          </a:p>
          <a:p>
            <a:pPr marL="308610" indent="-308610" algn="just" defTabSz="987552" fontAlgn="ctr">
              <a:buFont typeface="Arial" panose="020B0604020202020204" pitchFamily="34" charset="0"/>
              <a:buChar char="•"/>
            </a:pPr>
            <a:r>
              <a:rPr lang="es-MX" sz="1512" dirty="0">
                <a:solidFill>
                  <a:prstClr val="black">
                    <a:lumMod val="65000"/>
                    <a:lumOff val="35000"/>
                  </a:prstClr>
                </a:solidFill>
                <a:latin typeface="Segoe UI" pitchFamily="34" charset="0"/>
                <a:cs typeface="Segoe UI" pitchFamily="34" charset="0"/>
              </a:rPr>
              <a:t>Dado que en algunos casos no se realiza verificación de ingresos para Persona Natural es importante contar con herramientas que permitan confrontar el ingreso al momento de hacer una venta para todo tipo de clientes (Bancarizados – No Bancarizados – Existentes - Nuevos).</a:t>
            </a:r>
          </a:p>
          <a:p>
            <a:pPr marL="308610" indent="-308610" algn="just" defTabSz="987552" fontAlgn="ctr">
              <a:buFont typeface="Arial" panose="020B0604020202020204" pitchFamily="34" charset="0"/>
              <a:buChar char="•"/>
            </a:pPr>
            <a:r>
              <a:rPr lang="es-MX" sz="1512" dirty="0">
                <a:solidFill>
                  <a:prstClr val="black">
                    <a:lumMod val="65000"/>
                    <a:lumOff val="35000"/>
                  </a:prstClr>
                </a:solidFill>
                <a:latin typeface="Segoe UI" pitchFamily="34" charset="0"/>
                <a:cs typeface="Segoe UI" pitchFamily="34" charset="0"/>
              </a:rPr>
              <a:t>No pedir documentación soporte de ingresos a algunos grupos de clientes.</a:t>
            </a:r>
          </a:p>
        </p:txBody>
      </p:sp>
      <p:sp>
        <p:nvSpPr>
          <p:cNvPr id="16" name="Google Shape;121;p18"/>
          <p:cNvSpPr txBox="1">
            <a:spLocks/>
          </p:cNvSpPr>
          <p:nvPr/>
        </p:nvSpPr>
        <p:spPr>
          <a:xfrm>
            <a:off x="1452817" y="3442908"/>
            <a:ext cx="9295393" cy="997084"/>
          </a:xfrm>
          <a:prstGeom prst="rect">
            <a:avLst/>
          </a:prstGeom>
          <a:noFill/>
          <a:ln>
            <a:noFill/>
          </a:ln>
        </p:spPr>
        <p:txBody>
          <a:bodyPr spcFirstLastPara="1" vert="horz" wrap="square" lIns="98740" tIns="98740" rIns="98740" bIns="98740" rtlCol="0" anchor="t" anchorCtr="0">
            <a:noAutofit/>
          </a:bodyPr>
          <a:lstStyle>
            <a:defPPr>
              <a:defRPr lang="es-CO"/>
            </a:defPPr>
            <a:lvl1pPr marL="457200" indent="-457200">
              <a:spcBef>
                <a:spcPct val="0"/>
              </a:spcBef>
              <a:buFont typeface="Arial" pitchFamily="34" charset="0"/>
              <a:buChar char="•"/>
              <a:defRPr sz="2800" b="1" kern="0">
                <a:solidFill>
                  <a:schemeClr val="tx1">
                    <a:lumMod val="65000"/>
                    <a:lumOff val="35000"/>
                  </a:schemeClr>
                </a:solidFill>
                <a:latin typeface="Segoe UI" pitchFamily="34" charset="0"/>
                <a:ea typeface="+mj-ea"/>
                <a:cs typeface="Segoe UI" pitchFamily="34" charset="0"/>
              </a:defRPr>
            </a:lvl1pPr>
          </a:lstStyle>
          <a:p>
            <a:pPr marL="0" indent="0" defTabSz="987552">
              <a:buNone/>
            </a:pPr>
            <a:r>
              <a:rPr lang="es-MX" altLang="es-CO" sz="2592" dirty="0">
                <a:solidFill>
                  <a:prstClr val="black">
                    <a:lumMod val="65000"/>
                    <a:lumOff val="35000"/>
                  </a:prstClr>
                </a:solidFill>
              </a:rPr>
              <a:t>Modelo que permite realizar una estimación del ingreso de cada cliente</a:t>
            </a:r>
          </a:p>
        </p:txBody>
      </p:sp>
      <p:sp>
        <p:nvSpPr>
          <p:cNvPr id="14" name="Google Shape;121;p18"/>
          <p:cNvSpPr txBox="1">
            <a:spLocks/>
          </p:cNvSpPr>
          <p:nvPr/>
        </p:nvSpPr>
        <p:spPr>
          <a:xfrm>
            <a:off x="1041040" y="2117580"/>
            <a:ext cx="5402879" cy="1188542"/>
          </a:xfrm>
          <a:prstGeom prst="rect">
            <a:avLst/>
          </a:prstGeom>
          <a:solidFill>
            <a:srgbClr val="FF713E"/>
          </a:solidFill>
          <a:ln>
            <a:solidFill>
              <a:srgbClr val="FF713E"/>
            </a:solidFill>
          </a:ln>
        </p:spPr>
        <p:txBody>
          <a:bodyPr spcFirstLastPara="1" vert="horz" wrap="square" lIns="98740" tIns="98740" rIns="98740" bIns="98740" rtlCol="0" anchor="t" anchorCtr="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987552">
              <a:defRPr/>
            </a:pPr>
            <a:r>
              <a:rPr lang="pt-BR" altLang="es-CO" sz="3456" b="1" kern="0" dirty="0">
                <a:solidFill>
                  <a:prstClr val="white"/>
                </a:solidFill>
                <a:latin typeface="Segoe UI" pitchFamily="34" charset="0"/>
                <a:cs typeface="Segoe UI" pitchFamily="34" charset="0"/>
              </a:rPr>
              <a:t>Estimador </a:t>
            </a:r>
            <a:r>
              <a:rPr lang="pt-BR" altLang="es-CO" sz="3456" b="1" kern="0" dirty="0" err="1">
                <a:solidFill>
                  <a:prstClr val="white"/>
                </a:solidFill>
                <a:latin typeface="Segoe UI" pitchFamily="34" charset="0"/>
                <a:cs typeface="Segoe UI" pitchFamily="34" charset="0"/>
              </a:rPr>
              <a:t>Ingresos</a:t>
            </a:r>
            <a:r>
              <a:rPr lang="pt-BR" altLang="es-CO" sz="3456" b="1" kern="0" dirty="0">
                <a:solidFill>
                  <a:prstClr val="white"/>
                </a:solidFill>
                <a:latin typeface="Segoe UI" pitchFamily="34" charset="0"/>
                <a:cs typeface="Segoe UI" pitchFamily="34" charset="0"/>
              </a:rPr>
              <a:t> Potencializados</a:t>
            </a:r>
          </a:p>
        </p:txBody>
      </p:sp>
      <p:pic>
        <p:nvPicPr>
          <p:cNvPr id="7" name="14 Imagen">
            <a:extLst>
              <a:ext uri="{FF2B5EF4-FFF2-40B4-BE49-F238E27FC236}">
                <a16:creationId xmlns:a16="http://schemas.microsoft.com/office/drawing/2014/main" id="{74907C0C-66A9-C98E-578A-74123F7157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64954" y="5839889"/>
            <a:ext cx="1074934" cy="544320"/>
          </a:xfrm>
          <a:prstGeom prst="rect">
            <a:avLst/>
          </a:prstGeom>
        </p:spPr>
      </p:pic>
      <p:sp>
        <p:nvSpPr>
          <p:cNvPr id="8" name="7 Marcador de número de diapositiva">
            <a:extLst>
              <a:ext uri="{FF2B5EF4-FFF2-40B4-BE49-F238E27FC236}">
                <a16:creationId xmlns:a16="http://schemas.microsoft.com/office/drawing/2014/main" id="{4C60A3DA-E620-C49D-1BD3-0E3AD20F730F}"/>
              </a:ext>
            </a:extLst>
          </p:cNvPr>
          <p:cNvSpPr>
            <a:spLocks noGrp="1"/>
          </p:cNvSpPr>
          <p:nvPr>
            <p:ph type="sldNum" sz="quarter" idx="12"/>
          </p:nvPr>
        </p:nvSpPr>
        <p:spPr>
          <a:xfrm>
            <a:off x="8473440" y="6063617"/>
            <a:ext cx="2560320" cy="328613"/>
          </a:xfrm>
          <a:prstGeom prst="rect">
            <a:avLst/>
          </a:prstGeom>
        </p:spPr>
        <p:txBody>
          <a:bodyPr vert="horz" lIns="82296" tIns="41148" rIns="82296" bIns="41148" rtlCol="0" anchor="ctr"/>
          <a:lstStyle>
            <a:defPPr marL="0" marR="0" indent="0" algn="l" defTabSz="822960" rtl="0" fontAlgn="auto" latinLnBrk="1" hangingPunct="0">
              <a:lnSpc>
                <a:spcPct val="100000"/>
              </a:lnSpc>
              <a:spcBef>
                <a:spcPts val="0"/>
              </a:spcBef>
              <a:spcAft>
                <a:spcPts val="0"/>
              </a:spcAft>
              <a:buClrTx/>
              <a:buSzTx/>
              <a:buFontTx/>
              <a:buNone/>
              <a:tabLst/>
              <a:defRPr kumimoji="0" sz="1620" b="0" i="0" u="none" strike="noStrike" cap="none" spc="0" normalizeH="0" baseline="0">
                <a:ln>
                  <a:noFill/>
                </a:ln>
                <a:solidFill>
                  <a:srgbClr val="000000"/>
                </a:solidFill>
                <a:effectLst/>
                <a:uFillTx/>
              </a:defRPr>
            </a:defPPr>
            <a:lvl1pPr marL="0" marR="0" indent="0" algn="r" defTabSz="822960" rtl="0" fontAlgn="auto" latinLnBrk="0" hangingPunct="0">
              <a:lnSpc>
                <a:spcPct val="100000"/>
              </a:lnSpc>
              <a:spcBef>
                <a:spcPts val="0"/>
              </a:spcBef>
              <a:spcAft>
                <a:spcPts val="0"/>
              </a:spcAft>
              <a:buClrTx/>
              <a:buSzTx/>
              <a:buFontTx/>
              <a:buNone/>
              <a:tabLst/>
              <a:defRPr kumimoji="0" sz="1296" b="0" i="0" u="none" strike="noStrike" cap="none" spc="0" normalizeH="0" baseline="0">
                <a:ln>
                  <a:noFill/>
                </a:ln>
                <a:solidFill>
                  <a:schemeClr val="tx1">
                    <a:tint val="75000"/>
                  </a:schemeClr>
                </a:solidFill>
                <a:effectLst/>
                <a:uFillTx/>
                <a:latin typeface="+mn-lt"/>
                <a:ea typeface="+mn-ea"/>
                <a:cs typeface="+mn-cs"/>
                <a:sym typeface="Calibri"/>
              </a:defRPr>
            </a:lvl1pPr>
            <a:lvl2pPr marL="0" marR="0" indent="411480" algn="l" defTabSz="822960" rtl="0" fontAlgn="auto" latinLnBrk="0" hangingPunct="0">
              <a:lnSpc>
                <a:spcPct val="100000"/>
              </a:lnSpc>
              <a:spcBef>
                <a:spcPts val="0"/>
              </a:spcBef>
              <a:spcAft>
                <a:spcPts val="0"/>
              </a:spcAft>
              <a:buClrTx/>
              <a:buSzTx/>
              <a:buFontTx/>
              <a:buNone/>
              <a:tabLst/>
              <a:defRPr kumimoji="0" sz="1620" b="0" i="0" u="none" strike="noStrike" cap="none" spc="0" normalizeH="0" baseline="0">
                <a:ln>
                  <a:noFill/>
                </a:ln>
                <a:solidFill>
                  <a:schemeClr val="accent1"/>
                </a:solidFill>
                <a:effectLst/>
                <a:uFillTx/>
                <a:latin typeface="+mn-lt"/>
                <a:ea typeface="+mn-ea"/>
                <a:cs typeface="+mn-cs"/>
                <a:sym typeface="Calibri"/>
              </a:defRPr>
            </a:lvl2pPr>
            <a:lvl3pPr marL="0" marR="0" indent="822960" algn="l" defTabSz="822960" rtl="0" fontAlgn="auto" latinLnBrk="0" hangingPunct="0">
              <a:lnSpc>
                <a:spcPct val="100000"/>
              </a:lnSpc>
              <a:spcBef>
                <a:spcPts val="0"/>
              </a:spcBef>
              <a:spcAft>
                <a:spcPts val="0"/>
              </a:spcAft>
              <a:buClrTx/>
              <a:buSzTx/>
              <a:buFontTx/>
              <a:buNone/>
              <a:tabLst/>
              <a:defRPr kumimoji="0" sz="1620" b="0" i="0" u="none" strike="noStrike" cap="none" spc="0" normalizeH="0" baseline="0">
                <a:ln>
                  <a:noFill/>
                </a:ln>
                <a:solidFill>
                  <a:schemeClr val="accent1"/>
                </a:solidFill>
                <a:effectLst/>
                <a:uFillTx/>
                <a:latin typeface="+mn-lt"/>
                <a:ea typeface="+mn-ea"/>
                <a:cs typeface="+mn-cs"/>
                <a:sym typeface="Calibri"/>
              </a:defRPr>
            </a:lvl3pPr>
            <a:lvl4pPr marL="0" marR="0" indent="1234440" algn="l" defTabSz="822960" rtl="0" fontAlgn="auto" latinLnBrk="0" hangingPunct="0">
              <a:lnSpc>
                <a:spcPct val="100000"/>
              </a:lnSpc>
              <a:spcBef>
                <a:spcPts val="0"/>
              </a:spcBef>
              <a:spcAft>
                <a:spcPts val="0"/>
              </a:spcAft>
              <a:buClrTx/>
              <a:buSzTx/>
              <a:buFontTx/>
              <a:buNone/>
              <a:tabLst/>
              <a:defRPr kumimoji="0" sz="1620" b="0" i="0" u="none" strike="noStrike" cap="none" spc="0" normalizeH="0" baseline="0">
                <a:ln>
                  <a:noFill/>
                </a:ln>
                <a:solidFill>
                  <a:schemeClr val="accent1"/>
                </a:solidFill>
                <a:effectLst/>
                <a:uFillTx/>
                <a:latin typeface="+mn-lt"/>
                <a:ea typeface="+mn-ea"/>
                <a:cs typeface="+mn-cs"/>
                <a:sym typeface="Calibri"/>
              </a:defRPr>
            </a:lvl4pPr>
            <a:lvl5pPr marL="0" marR="0" indent="1645920" algn="l" defTabSz="822960" rtl="0" fontAlgn="auto" latinLnBrk="0" hangingPunct="0">
              <a:lnSpc>
                <a:spcPct val="100000"/>
              </a:lnSpc>
              <a:spcBef>
                <a:spcPts val="0"/>
              </a:spcBef>
              <a:spcAft>
                <a:spcPts val="0"/>
              </a:spcAft>
              <a:buClrTx/>
              <a:buSzTx/>
              <a:buFontTx/>
              <a:buNone/>
              <a:tabLst/>
              <a:defRPr kumimoji="0" sz="1620" b="0" i="0" u="none" strike="noStrike" cap="none" spc="0" normalizeH="0" baseline="0">
                <a:ln>
                  <a:noFill/>
                </a:ln>
                <a:solidFill>
                  <a:schemeClr val="accent1"/>
                </a:solidFill>
                <a:effectLst/>
                <a:uFillTx/>
                <a:latin typeface="+mn-lt"/>
                <a:ea typeface="+mn-ea"/>
                <a:cs typeface="+mn-cs"/>
                <a:sym typeface="Calibri"/>
              </a:defRPr>
            </a:lvl5pPr>
            <a:lvl6pPr marL="0" marR="0" indent="2057400" algn="l" defTabSz="822960" rtl="0" fontAlgn="auto" latinLnBrk="0" hangingPunct="0">
              <a:lnSpc>
                <a:spcPct val="100000"/>
              </a:lnSpc>
              <a:spcBef>
                <a:spcPts val="0"/>
              </a:spcBef>
              <a:spcAft>
                <a:spcPts val="0"/>
              </a:spcAft>
              <a:buClrTx/>
              <a:buSzTx/>
              <a:buFontTx/>
              <a:buNone/>
              <a:tabLst/>
              <a:defRPr kumimoji="0" sz="1620" b="0" i="0" u="none" strike="noStrike" cap="none" spc="0" normalizeH="0" baseline="0">
                <a:ln>
                  <a:noFill/>
                </a:ln>
                <a:solidFill>
                  <a:schemeClr val="accent1"/>
                </a:solidFill>
                <a:effectLst/>
                <a:uFillTx/>
                <a:latin typeface="+mn-lt"/>
                <a:ea typeface="+mn-ea"/>
                <a:cs typeface="+mn-cs"/>
                <a:sym typeface="Calibri"/>
              </a:defRPr>
            </a:lvl6pPr>
            <a:lvl7pPr marL="0" marR="0" indent="2468880" algn="l" defTabSz="822960" rtl="0" fontAlgn="auto" latinLnBrk="0" hangingPunct="0">
              <a:lnSpc>
                <a:spcPct val="100000"/>
              </a:lnSpc>
              <a:spcBef>
                <a:spcPts val="0"/>
              </a:spcBef>
              <a:spcAft>
                <a:spcPts val="0"/>
              </a:spcAft>
              <a:buClrTx/>
              <a:buSzTx/>
              <a:buFontTx/>
              <a:buNone/>
              <a:tabLst/>
              <a:defRPr kumimoji="0" sz="1620" b="0" i="0" u="none" strike="noStrike" cap="none" spc="0" normalizeH="0" baseline="0">
                <a:ln>
                  <a:noFill/>
                </a:ln>
                <a:solidFill>
                  <a:schemeClr val="accent1"/>
                </a:solidFill>
                <a:effectLst/>
                <a:uFillTx/>
                <a:latin typeface="+mn-lt"/>
                <a:ea typeface="+mn-ea"/>
                <a:cs typeface="+mn-cs"/>
                <a:sym typeface="Calibri"/>
              </a:defRPr>
            </a:lvl7pPr>
            <a:lvl8pPr marL="0" marR="0" indent="2880360" algn="l" defTabSz="822960" rtl="0" fontAlgn="auto" latinLnBrk="0" hangingPunct="0">
              <a:lnSpc>
                <a:spcPct val="100000"/>
              </a:lnSpc>
              <a:spcBef>
                <a:spcPts val="0"/>
              </a:spcBef>
              <a:spcAft>
                <a:spcPts val="0"/>
              </a:spcAft>
              <a:buClrTx/>
              <a:buSzTx/>
              <a:buFontTx/>
              <a:buNone/>
              <a:tabLst/>
              <a:defRPr kumimoji="0" sz="1620" b="0" i="0" u="none" strike="noStrike" cap="none" spc="0" normalizeH="0" baseline="0">
                <a:ln>
                  <a:noFill/>
                </a:ln>
                <a:solidFill>
                  <a:schemeClr val="accent1"/>
                </a:solidFill>
                <a:effectLst/>
                <a:uFillTx/>
                <a:latin typeface="+mn-lt"/>
                <a:ea typeface="+mn-ea"/>
                <a:cs typeface="+mn-cs"/>
                <a:sym typeface="Calibri"/>
              </a:defRPr>
            </a:lvl8pPr>
            <a:lvl9pPr marL="0" marR="0" indent="3291840" algn="l" defTabSz="822960" rtl="0" fontAlgn="auto" latinLnBrk="0" hangingPunct="0">
              <a:lnSpc>
                <a:spcPct val="100000"/>
              </a:lnSpc>
              <a:spcBef>
                <a:spcPts val="0"/>
              </a:spcBef>
              <a:spcAft>
                <a:spcPts val="0"/>
              </a:spcAft>
              <a:buClrTx/>
              <a:buSzTx/>
              <a:buFontTx/>
              <a:buNone/>
              <a:tabLst/>
              <a:defRPr kumimoji="0" sz="1620" b="0" i="0" u="none" strike="noStrike" cap="none" spc="0" normalizeH="0" baseline="0">
                <a:ln>
                  <a:noFill/>
                </a:ln>
                <a:solidFill>
                  <a:schemeClr val="accent1"/>
                </a:solidFill>
                <a:effectLst/>
                <a:uFillTx/>
                <a:latin typeface="+mn-lt"/>
                <a:ea typeface="+mn-ea"/>
                <a:cs typeface="+mn-cs"/>
                <a:sym typeface="Calibri"/>
              </a:defRPr>
            </a:lvl9pPr>
          </a:lstStyle>
          <a:p>
            <a:pPr algn="ctr" defTabSz="987552" hangingPunct="1"/>
            <a:fld id="{E1CBDB96-1D66-4D7F-807A-339B87EA2EC1}" type="slidenum">
              <a:rPr lang="es-CO" smtClean="0"/>
              <a:pPr algn="ctr" defTabSz="987552" hangingPunct="1"/>
              <a:t>11</a:t>
            </a:fld>
            <a:endParaRPr lang="es-CO" kern="1200" dirty="0">
              <a:solidFill>
                <a:prstClr val="black">
                  <a:tint val="75000"/>
                </a:prstClr>
              </a:solidFill>
              <a:latin typeface="Calibri"/>
            </a:endParaRPr>
          </a:p>
        </p:txBody>
      </p:sp>
    </p:spTree>
    <p:extLst>
      <p:ext uri="{BB962C8B-B14F-4D97-AF65-F5344CB8AC3E}">
        <p14:creationId xmlns:p14="http://schemas.microsoft.com/office/powerpoint/2010/main" val="10665112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13 Rectángulo">
            <a:extLst>
              <a:ext uri="{FF2B5EF4-FFF2-40B4-BE49-F238E27FC236}">
                <a16:creationId xmlns:a16="http://schemas.microsoft.com/office/drawing/2014/main" id="{183F9DD6-A735-4E30-83E8-45E4DF3AE2C3}"/>
              </a:ext>
            </a:extLst>
          </p:cNvPr>
          <p:cNvSpPr/>
          <p:nvPr/>
        </p:nvSpPr>
        <p:spPr>
          <a:xfrm>
            <a:off x="565786" y="80629"/>
            <a:ext cx="6782544" cy="812609"/>
          </a:xfrm>
          <a:prstGeom prst="rect">
            <a:avLst/>
          </a:prstGeom>
          <a:solidFill>
            <a:srgbClr val="005A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2160">
              <a:solidFill>
                <a:srgbClr val="005A97"/>
              </a:solidFill>
            </a:endParaRPr>
          </a:p>
        </p:txBody>
      </p:sp>
      <p:sp>
        <p:nvSpPr>
          <p:cNvPr id="10" name="9 Marcador de número de diapositiva"/>
          <p:cNvSpPr>
            <a:spLocks noGrp="1"/>
          </p:cNvSpPr>
          <p:nvPr>
            <p:ph type="sldNum" sz="quarter" idx="12"/>
          </p:nvPr>
        </p:nvSpPr>
        <p:spPr/>
        <p:txBody>
          <a:bodyPr/>
          <a:lstStyle/>
          <a:p>
            <a:fld id="{E1CBDB96-1D66-4D7F-807A-339B87EA2EC1}" type="slidenum">
              <a:rPr lang="es-CO" smtClean="0"/>
              <a:t>12</a:t>
            </a:fld>
            <a:endParaRPr lang="es-CO"/>
          </a:p>
        </p:txBody>
      </p:sp>
      <p:grpSp>
        <p:nvGrpSpPr>
          <p:cNvPr id="27" name="26 Grupo"/>
          <p:cNvGrpSpPr/>
          <p:nvPr/>
        </p:nvGrpSpPr>
        <p:grpSpPr>
          <a:xfrm>
            <a:off x="9200775" y="-200203"/>
            <a:ext cx="4332421" cy="1895035"/>
            <a:chOff x="6780825" y="-189441"/>
            <a:chExt cx="3610351" cy="1579196"/>
          </a:xfrm>
        </p:grpSpPr>
        <p:sp>
          <p:nvSpPr>
            <p:cNvPr id="28" name="27 Decisión"/>
            <p:cNvSpPr/>
            <p:nvPr/>
          </p:nvSpPr>
          <p:spPr>
            <a:xfrm rot="2142783">
              <a:off x="6780825" y="26583"/>
              <a:ext cx="3322319" cy="1363172"/>
            </a:xfrm>
            <a:prstGeom prst="flowChartDecision">
              <a:avLst/>
            </a:prstGeom>
            <a:solidFill>
              <a:srgbClr val="FF713E">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160"/>
            </a:p>
          </p:txBody>
        </p:sp>
        <p:sp>
          <p:nvSpPr>
            <p:cNvPr id="29" name="28 Decisión"/>
            <p:cNvSpPr/>
            <p:nvPr/>
          </p:nvSpPr>
          <p:spPr>
            <a:xfrm rot="2142783">
              <a:off x="7068857" y="-189441"/>
              <a:ext cx="3322319" cy="1363172"/>
            </a:xfrm>
            <a:prstGeom prst="flowChartDecision">
              <a:avLst/>
            </a:prstGeom>
            <a:solidFill>
              <a:srgbClr val="005A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160"/>
            </a:p>
          </p:txBody>
        </p:sp>
      </p:grpSp>
      <p:sp>
        <p:nvSpPr>
          <p:cNvPr id="8" name="7 Rectángulo">
            <a:extLst>
              <a:ext uri="{FF2B5EF4-FFF2-40B4-BE49-F238E27FC236}">
                <a16:creationId xmlns:a16="http://schemas.microsoft.com/office/drawing/2014/main" id="{6648AB55-ED2D-4328-A70B-E1E97F1DA957}"/>
              </a:ext>
            </a:extLst>
          </p:cNvPr>
          <p:cNvSpPr>
            <a:spLocks noGrp="1"/>
          </p:cNvSpPr>
          <p:nvPr>
            <p:ph type="title"/>
          </p:nvPr>
        </p:nvSpPr>
        <p:spPr>
          <a:xfrm>
            <a:off x="649772" y="205539"/>
            <a:ext cx="6360884" cy="535531"/>
          </a:xfrm>
          <a:prstGeom prst="rect">
            <a:avLst/>
          </a:prstGeom>
        </p:spPr>
        <p:txBody>
          <a:bodyPr wrap="square">
            <a:spAutoFit/>
          </a:bodyPr>
          <a:lstStyle/>
          <a:p>
            <a:pPr algn="ctr">
              <a:defRPr/>
            </a:pPr>
            <a:r>
              <a:rPr lang="es-CO" sz="2880" b="1" dirty="0">
                <a:solidFill>
                  <a:schemeClr val="bg1"/>
                </a:solidFill>
                <a:effectLst>
                  <a:outerShdw blurRad="38100" dist="38100" dir="2700000" algn="tl">
                    <a:srgbClr val="000000">
                      <a:alpha val="43137"/>
                    </a:srgbClr>
                  </a:outerShdw>
                </a:effectLst>
                <a:cs typeface="Segoe UI" pitchFamily="34" charset="0"/>
              </a:rPr>
              <a:t>ESTIMADOR DE INGRESOS</a:t>
            </a:r>
          </a:p>
        </p:txBody>
      </p:sp>
      <p:sp>
        <p:nvSpPr>
          <p:cNvPr id="44" name="3 Rectángulo">
            <a:extLst>
              <a:ext uri="{FF2B5EF4-FFF2-40B4-BE49-F238E27FC236}">
                <a16:creationId xmlns:a16="http://schemas.microsoft.com/office/drawing/2014/main" id="{7AC3A10C-DEAA-45C4-EFF3-E6B6A9249CAD}"/>
              </a:ext>
            </a:extLst>
          </p:cNvPr>
          <p:cNvSpPr/>
          <p:nvPr/>
        </p:nvSpPr>
        <p:spPr>
          <a:xfrm>
            <a:off x="609600" y="893239"/>
            <a:ext cx="2721293" cy="5964762"/>
          </a:xfrm>
          <a:prstGeom prst="rect">
            <a:avLst/>
          </a:prstGeom>
          <a:solidFill>
            <a:srgbClr val="F670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2160" dirty="0"/>
          </a:p>
        </p:txBody>
      </p:sp>
      <p:pic>
        <p:nvPicPr>
          <p:cNvPr id="51" name="Imagen 3" descr="Imagen 3">
            <a:extLst>
              <a:ext uri="{FF2B5EF4-FFF2-40B4-BE49-F238E27FC236}">
                <a16:creationId xmlns:a16="http://schemas.microsoft.com/office/drawing/2014/main" id="{4A8D60DF-74F2-0821-2C8F-9BE437642316}"/>
              </a:ext>
            </a:extLst>
          </p:cNvPr>
          <p:cNvPicPr>
            <a:picLocks noChangeAspect="1"/>
          </p:cNvPicPr>
          <p:nvPr/>
        </p:nvPicPr>
        <p:blipFill>
          <a:blip r:embed="rId3"/>
          <a:stretch>
            <a:fillRect/>
          </a:stretch>
        </p:blipFill>
        <p:spPr>
          <a:xfrm>
            <a:off x="8912679" y="519658"/>
            <a:ext cx="716680" cy="296663"/>
          </a:xfrm>
          <a:prstGeom prst="rect">
            <a:avLst/>
          </a:prstGeom>
          <a:ln w="12700">
            <a:miter lim="400000"/>
          </a:ln>
        </p:spPr>
      </p:pic>
      <p:sp>
        <p:nvSpPr>
          <p:cNvPr id="18" name="Rectangle 11">
            <a:extLst>
              <a:ext uri="{FF2B5EF4-FFF2-40B4-BE49-F238E27FC236}">
                <a16:creationId xmlns:a16="http://schemas.microsoft.com/office/drawing/2014/main" id="{1CEE250F-5D3B-289B-323F-FBC5631F7DED}"/>
              </a:ext>
            </a:extLst>
          </p:cNvPr>
          <p:cNvSpPr/>
          <p:nvPr/>
        </p:nvSpPr>
        <p:spPr>
          <a:xfrm>
            <a:off x="3750786" y="2517992"/>
            <a:ext cx="7167732" cy="86793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0" rIns="0" rtlCol="0" anchor="ctr">
            <a:spAutoFit/>
          </a:bodyPr>
          <a:lstStyle/>
          <a:p>
            <a:pPr marL="342886" indent="-342886" algn="just">
              <a:buFont typeface="Arial" panose="020B0604020202020204" pitchFamily="34" charset="0"/>
              <a:buChar char="•"/>
            </a:pPr>
            <a:r>
              <a:rPr lang="es-ES" sz="1680" dirty="0">
                <a:solidFill>
                  <a:srgbClr val="002060"/>
                </a:solidFill>
              </a:rPr>
              <a:t>Regresión por cuartiles</a:t>
            </a:r>
          </a:p>
          <a:p>
            <a:pPr marL="342886" indent="-342886" algn="just">
              <a:buFont typeface="Arial" panose="020B0604020202020204" pitchFamily="34" charset="0"/>
              <a:buChar char="•"/>
            </a:pPr>
            <a:r>
              <a:rPr lang="es-ES" sz="1680" dirty="0">
                <a:solidFill>
                  <a:srgbClr val="002060"/>
                </a:solidFill>
              </a:rPr>
              <a:t>Red neural 10 nodos</a:t>
            </a:r>
          </a:p>
          <a:p>
            <a:pPr marL="342886" indent="-342886" algn="just">
              <a:buFont typeface="Arial" panose="020B0604020202020204" pitchFamily="34" charset="0"/>
              <a:buChar char="•"/>
            </a:pPr>
            <a:r>
              <a:rPr lang="es-ES" sz="1680" dirty="0">
                <a:solidFill>
                  <a:srgbClr val="002060"/>
                </a:solidFill>
              </a:rPr>
              <a:t>SVM tipo regresión</a:t>
            </a:r>
          </a:p>
        </p:txBody>
      </p:sp>
      <p:sp>
        <p:nvSpPr>
          <p:cNvPr id="19" name="Rectangle 22">
            <a:extLst>
              <a:ext uri="{FF2B5EF4-FFF2-40B4-BE49-F238E27FC236}">
                <a16:creationId xmlns:a16="http://schemas.microsoft.com/office/drawing/2014/main" id="{84D6CD4E-0462-EBB9-87D9-D9E2BD75C638}"/>
              </a:ext>
            </a:extLst>
          </p:cNvPr>
          <p:cNvSpPr/>
          <p:nvPr/>
        </p:nvSpPr>
        <p:spPr>
          <a:xfrm>
            <a:off x="3762941" y="1277993"/>
            <a:ext cx="7197446" cy="86793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0" rIns="0" rtlCol="0" anchor="ctr">
            <a:spAutoFit/>
          </a:bodyPr>
          <a:lstStyle/>
          <a:p>
            <a:pPr algn="just"/>
            <a:r>
              <a:rPr lang="es-MX" sz="1680" dirty="0">
                <a:solidFill>
                  <a:srgbClr val="002060"/>
                </a:solidFill>
              </a:rPr>
              <a:t>Estimación/inferencia del ingreso de cada cliente para así facilitar la toma decisión respecto del nivel de endeudamiento que pueden asumir en el momento del otorgamiento.</a:t>
            </a:r>
            <a:endParaRPr lang="es-CO" sz="1680" dirty="0">
              <a:solidFill>
                <a:srgbClr val="002060"/>
              </a:solidFill>
            </a:endParaRPr>
          </a:p>
        </p:txBody>
      </p:sp>
      <p:sp>
        <p:nvSpPr>
          <p:cNvPr id="20" name="10 Rectángulo">
            <a:extLst>
              <a:ext uri="{FF2B5EF4-FFF2-40B4-BE49-F238E27FC236}">
                <a16:creationId xmlns:a16="http://schemas.microsoft.com/office/drawing/2014/main" id="{1E769C95-7529-D171-7F14-6B1792450528}"/>
              </a:ext>
            </a:extLst>
          </p:cNvPr>
          <p:cNvSpPr/>
          <p:nvPr/>
        </p:nvSpPr>
        <p:spPr>
          <a:xfrm>
            <a:off x="1368189" y="1527989"/>
            <a:ext cx="1064715" cy="387798"/>
          </a:xfrm>
          <a:prstGeom prst="rect">
            <a:avLst/>
          </a:prstGeom>
        </p:spPr>
        <p:txBody>
          <a:bodyPr wrap="none">
            <a:spAutoFit/>
          </a:bodyPr>
          <a:lstStyle/>
          <a:p>
            <a:r>
              <a:rPr lang="es-ES" sz="1920" b="1" dirty="0">
                <a:solidFill>
                  <a:schemeClr val="bg1"/>
                </a:solidFill>
              </a:rPr>
              <a:t>Objetivo</a:t>
            </a:r>
          </a:p>
        </p:txBody>
      </p:sp>
      <p:sp>
        <p:nvSpPr>
          <p:cNvPr id="21" name="11 Rectángulo">
            <a:extLst>
              <a:ext uri="{FF2B5EF4-FFF2-40B4-BE49-F238E27FC236}">
                <a16:creationId xmlns:a16="http://schemas.microsoft.com/office/drawing/2014/main" id="{B38CF6D3-0E85-9C75-57A9-F19E9B702DDA}"/>
              </a:ext>
            </a:extLst>
          </p:cNvPr>
          <p:cNvSpPr/>
          <p:nvPr/>
        </p:nvSpPr>
        <p:spPr>
          <a:xfrm>
            <a:off x="1110197" y="2849916"/>
            <a:ext cx="1499128" cy="387798"/>
          </a:xfrm>
          <a:prstGeom prst="rect">
            <a:avLst/>
          </a:prstGeom>
        </p:spPr>
        <p:txBody>
          <a:bodyPr wrap="none">
            <a:spAutoFit/>
          </a:bodyPr>
          <a:lstStyle/>
          <a:p>
            <a:r>
              <a:rPr lang="es-ES" sz="1920" b="1" dirty="0">
                <a:solidFill>
                  <a:schemeClr val="bg1"/>
                </a:solidFill>
              </a:rPr>
              <a:t>Metodología</a:t>
            </a:r>
          </a:p>
        </p:txBody>
      </p:sp>
      <p:cxnSp>
        <p:nvCxnSpPr>
          <p:cNvPr id="24" name="14 Conector recto">
            <a:extLst>
              <a:ext uri="{FF2B5EF4-FFF2-40B4-BE49-F238E27FC236}">
                <a16:creationId xmlns:a16="http://schemas.microsoft.com/office/drawing/2014/main" id="{D5848964-6991-FFED-7C27-A01FE811B1FC}"/>
              </a:ext>
            </a:extLst>
          </p:cNvPr>
          <p:cNvCxnSpPr>
            <a:cxnSpLocks/>
          </p:cNvCxnSpPr>
          <p:nvPr/>
        </p:nvCxnSpPr>
        <p:spPr>
          <a:xfrm>
            <a:off x="653577" y="3601819"/>
            <a:ext cx="10886228" cy="0"/>
          </a:xfrm>
          <a:prstGeom prst="line">
            <a:avLst/>
          </a:prstGeom>
          <a:ln>
            <a:solidFill>
              <a:srgbClr val="4F81BD"/>
            </a:solidFill>
            <a:prstDash val="sysDot"/>
          </a:ln>
        </p:spPr>
        <p:style>
          <a:lnRef idx="1">
            <a:schemeClr val="accent1"/>
          </a:lnRef>
          <a:fillRef idx="0">
            <a:schemeClr val="accent1"/>
          </a:fillRef>
          <a:effectRef idx="0">
            <a:schemeClr val="accent1"/>
          </a:effectRef>
          <a:fontRef idx="minor">
            <a:schemeClr val="tx1"/>
          </a:fontRef>
        </p:style>
      </p:cxnSp>
      <p:sp>
        <p:nvSpPr>
          <p:cNvPr id="25" name="Rectangle 26">
            <a:extLst>
              <a:ext uri="{FF2B5EF4-FFF2-40B4-BE49-F238E27FC236}">
                <a16:creationId xmlns:a16="http://schemas.microsoft.com/office/drawing/2014/main" id="{DCB57AB9-8F97-B731-E696-B356E3108880}"/>
              </a:ext>
            </a:extLst>
          </p:cNvPr>
          <p:cNvSpPr/>
          <p:nvPr/>
        </p:nvSpPr>
        <p:spPr>
          <a:xfrm>
            <a:off x="3750786" y="3859952"/>
            <a:ext cx="7184152" cy="86793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0" rIns="0" rtlCol="0" anchor="ctr">
            <a:spAutoFit/>
          </a:bodyPr>
          <a:lstStyle/>
          <a:p>
            <a:pPr marL="342886" indent="-342886" algn="just">
              <a:buFont typeface="Arial" panose="020B0604020202020204" pitchFamily="34" charset="0"/>
              <a:buChar char="•"/>
            </a:pPr>
            <a:r>
              <a:rPr lang="es-MX" sz="1680" dirty="0">
                <a:solidFill>
                  <a:srgbClr val="002060"/>
                </a:solidFill>
              </a:rPr>
              <a:t>Persona Natural</a:t>
            </a:r>
          </a:p>
          <a:p>
            <a:pPr marL="342886" indent="-342886" algn="just">
              <a:buFont typeface="Arial" panose="020B0604020202020204" pitchFamily="34" charset="0"/>
              <a:buChar char="•"/>
            </a:pPr>
            <a:r>
              <a:rPr lang="es-MX" sz="1680" dirty="0">
                <a:solidFill>
                  <a:srgbClr val="002060"/>
                </a:solidFill>
              </a:rPr>
              <a:t>Ingreso verificado (Coincidencia 65%)</a:t>
            </a:r>
          </a:p>
          <a:p>
            <a:pPr marL="342886" indent="-342886" algn="just">
              <a:buFont typeface="Arial" panose="020B0604020202020204" pitchFamily="34" charset="0"/>
              <a:buChar char="•"/>
            </a:pPr>
            <a:r>
              <a:rPr lang="es-MX" sz="1680" dirty="0">
                <a:solidFill>
                  <a:srgbClr val="002060"/>
                </a:solidFill>
              </a:rPr>
              <a:t>Rango ingreso 1 SMMLV – 20 SMMLV</a:t>
            </a:r>
          </a:p>
        </p:txBody>
      </p:sp>
      <p:sp>
        <p:nvSpPr>
          <p:cNvPr id="26" name="13 Rectángulo">
            <a:extLst>
              <a:ext uri="{FF2B5EF4-FFF2-40B4-BE49-F238E27FC236}">
                <a16:creationId xmlns:a16="http://schemas.microsoft.com/office/drawing/2014/main" id="{C763EFA8-A554-60B3-E7B7-38838D1A04B3}"/>
              </a:ext>
            </a:extLst>
          </p:cNvPr>
          <p:cNvSpPr/>
          <p:nvPr/>
        </p:nvSpPr>
        <p:spPr>
          <a:xfrm>
            <a:off x="392966" y="4023414"/>
            <a:ext cx="3024336" cy="683264"/>
          </a:xfrm>
          <a:prstGeom prst="rect">
            <a:avLst/>
          </a:prstGeom>
        </p:spPr>
        <p:txBody>
          <a:bodyPr wrap="square">
            <a:spAutoFit/>
          </a:bodyPr>
          <a:lstStyle/>
          <a:p>
            <a:pPr algn="ctr"/>
            <a:r>
              <a:rPr lang="es-ES" sz="1920" b="1" dirty="0">
                <a:solidFill>
                  <a:schemeClr val="bg1"/>
                </a:solidFill>
              </a:rPr>
              <a:t>Características poblacionales</a:t>
            </a:r>
          </a:p>
        </p:txBody>
      </p:sp>
      <p:sp>
        <p:nvSpPr>
          <p:cNvPr id="31" name="Rectangle 26">
            <a:extLst>
              <a:ext uri="{FF2B5EF4-FFF2-40B4-BE49-F238E27FC236}">
                <a16:creationId xmlns:a16="http://schemas.microsoft.com/office/drawing/2014/main" id="{0E84B462-CD09-4FCE-DBE0-A12989A403E6}"/>
              </a:ext>
            </a:extLst>
          </p:cNvPr>
          <p:cNvSpPr/>
          <p:nvPr/>
        </p:nvSpPr>
        <p:spPr>
          <a:xfrm>
            <a:off x="3762941" y="5245034"/>
            <a:ext cx="7184152" cy="86793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0" rIns="0" rtlCol="0" anchor="ctr">
            <a:spAutoFit/>
          </a:bodyPr>
          <a:lstStyle/>
          <a:p>
            <a:pPr marL="342886" indent="-342886" algn="just">
              <a:buFont typeface="Arial" panose="020B0604020202020204" pitchFamily="34" charset="0"/>
              <a:buChar char="•"/>
            </a:pPr>
            <a:r>
              <a:rPr lang="es-MX" sz="1680" dirty="0">
                <a:solidFill>
                  <a:srgbClr val="002060"/>
                </a:solidFill>
              </a:rPr>
              <a:t>Listas open data</a:t>
            </a:r>
          </a:p>
          <a:p>
            <a:pPr marL="342886" indent="-342886" algn="just">
              <a:buFont typeface="Arial" panose="020B0604020202020204" pitchFamily="34" charset="0"/>
              <a:buChar char="•"/>
            </a:pPr>
            <a:r>
              <a:rPr lang="es-MX" sz="1680" dirty="0">
                <a:solidFill>
                  <a:srgbClr val="002060"/>
                </a:solidFill>
              </a:rPr>
              <a:t>Información seguridad social</a:t>
            </a:r>
          </a:p>
          <a:p>
            <a:pPr marL="342886" indent="-342886" algn="just">
              <a:buFont typeface="Arial" panose="020B0604020202020204" pitchFamily="34" charset="0"/>
              <a:buChar char="•"/>
            </a:pPr>
            <a:r>
              <a:rPr lang="es-MX" sz="1680" dirty="0">
                <a:solidFill>
                  <a:srgbClr val="002060"/>
                </a:solidFill>
              </a:rPr>
              <a:t>Geolocalización/ Ubicación geográfica y nivel económico</a:t>
            </a:r>
          </a:p>
        </p:txBody>
      </p:sp>
      <p:sp>
        <p:nvSpPr>
          <p:cNvPr id="32" name="13 Rectángulo">
            <a:extLst>
              <a:ext uri="{FF2B5EF4-FFF2-40B4-BE49-F238E27FC236}">
                <a16:creationId xmlns:a16="http://schemas.microsoft.com/office/drawing/2014/main" id="{8994A44B-0C6D-D1F7-ADB9-CF3FDB29CA4C}"/>
              </a:ext>
            </a:extLst>
          </p:cNvPr>
          <p:cNvSpPr/>
          <p:nvPr/>
        </p:nvSpPr>
        <p:spPr>
          <a:xfrm>
            <a:off x="479376" y="5528613"/>
            <a:ext cx="3024336" cy="387798"/>
          </a:xfrm>
          <a:prstGeom prst="rect">
            <a:avLst/>
          </a:prstGeom>
        </p:spPr>
        <p:txBody>
          <a:bodyPr wrap="square">
            <a:spAutoFit/>
          </a:bodyPr>
          <a:lstStyle/>
          <a:p>
            <a:pPr algn="ctr"/>
            <a:r>
              <a:rPr lang="es-ES" sz="1920" b="1" dirty="0">
                <a:solidFill>
                  <a:schemeClr val="bg1"/>
                </a:solidFill>
              </a:rPr>
              <a:t>Información utilizada</a:t>
            </a:r>
          </a:p>
        </p:txBody>
      </p:sp>
      <p:cxnSp>
        <p:nvCxnSpPr>
          <p:cNvPr id="33" name="14 Conector recto">
            <a:extLst>
              <a:ext uri="{FF2B5EF4-FFF2-40B4-BE49-F238E27FC236}">
                <a16:creationId xmlns:a16="http://schemas.microsoft.com/office/drawing/2014/main" id="{DEC80F80-AA13-0A74-5FFD-B1D33FE1AB73}"/>
              </a:ext>
            </a:extLst>
          </p:cNvPr>
          <p:cNvCxnSpPr>
            <a:cxnSpLocks/>
          </p:cNvCxnSpPr>
          <p:nvPr/>
        </p:nvCxnSpPr>
        <p:spPr>
          <a:xfrm>
            <a:off x="653577" y="2392085"/>
            <a:ext cx="10886228" cy="0"/>
          </a:xfrm>
          <a:prstGeom prst="line">
            <a:avLst/>
          </a:prstGeom>
          <a:ln>
            <a:solidFill>
              <a:srgbClr val="4F81BD"/>
            </a:solidFill>
            <a:prstDash val="sysDot"/>
          </a:ln>
        </p:spPr>
        <p:style>
          <a:lnRef idx="1">
            <a:schemeClr val="accent1"/>
          </a:lnRef>
          <a:fillRef idx="0">
            <a:schemeClr val="accent1"/>
          </a:fillRef>
          <a:effectRef idx="0">
            <a:schemeClr val="accent1"/>
          </a:effectRef>
          <a:fontRef idx="minor">
            <a:schemeClr val="tx1"/>
          </a:fontRef>
        </p:style>
      </p:cxnSp>
      <p:cxnSp>
        <p:nvCxnSpPr>
          <p:cNvPr id="34" name="14 Conector recto">
            <a:extLst>
              <a:ext uri="{FF2B5EF4-FFF2-40B4-BE49-F238E27FC236}">
                <a16:creationId xmlns:a16="http://schemas.microsoft.com/office/drawing/2014/main" id="{97CA7476-F702-379C-F134-E7E283FC46F8}"/>
              </a:ext>
            </a:extLst>
          </p:cNvPr>
          <p:cNvCxnSpPr>
            <a:cxnSpLocks/>
          </p:cNvCxnSpPr>
          <p:nvPr/>
        </p:nvCxnSpPr>
        <p:spPr>
          <a:xfrm>
            <a:off x="652196" y="5070782"/>
            <a:ext cx="10886228" cy="0"/>
          </a:xfrm>
          <a:prstGeom prst="line">
            <a:avLst/>
          </a:prstGeom>
          <a:ln>
            <a:solidFill>
              <a:srgbClr val="4F81BD"/>
            </a:solidFill>
            <a:prstDash val="sysDot"/>
          </a:ln>
        </p:spPr>
        <p:style>
          <a:lnRef idx="1">
            <a:schemeClr val="accent1"/>
          </a:lnRef>
          <a:fillRef idx="0">
            <a:schemeClr val="accent1"/>
          </a:fillRef>
          <a:effectRef idx="0">
            <a:schemeClr val="accent1"/>
          </a:effectRef>
          <a:fontRef idx="minor">
            <a:schemeClr val="tx1"/>
          </a:fontRef>
        </p:style>
      </p:cxnSp>
      <p:cxnSp>
        <p:nvCxnSpPr>
          <p:cNvPr id="35" name="14 Conector recto">
            <a:extLst>
              <a:ext uri="{FF2B5EF4-FFF2-40B4-BE49-F238E27FC236}">
                <a16:creationId xmlns:a16="http://schemas.microsoft.com/office/drawing/2014/main" id="{480B91AA-18E4-9503-0DDA-E0778D0D4010}"/>
              </a:ext>
            </a:extLst>
          </p:cNvPr>
          <p:cNvCxnSpPr>
            <a:cxnSpLocks/>
          </p:cNvCxnSpPr>
          <p:nvPr/>
        </p:nvCxnSpPr>
        <p:spPr>
          <a:xfrm>
            <a:off x="739987" y="6280517"/>
            <a:ext cx="10886228" cy="0"/>
          </a:xfrm>
          <a:prstGeom prst="line">
            <a:avLst/>
          </a:prstGeom>
          <a:ln>
            <a:solidFill>
              <a:srgbClr val="4F81BD"/>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36524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Marcador de número de diapositiva"/>
          <p:cNvSpPr>
            <a:spLocks noGrp="1"/>
          </p:cNvSpPr>
          <p:nvPr>
            <p:ph type="sldNum" sz="quarter" idx="12"/>
          </p:nvPr>
        </p:nvSpPr>
        <p:spPr/>
        <p:txBody>
          <a:bodyPr/>
          <a:lstStyle/>
          <a:p>
            <a:fld id="{E1CBDB96-1D66-4D7F-807A-339B87EA2EC1}" type="slidenum">
              <a:rPr lang="es-CO" smtClean="0"/>
              <a:t>13</a:t>
            </a:fld>
            <a:endParaRPr lang="es-CO" dirty="0"/>
          </a:p>
        </p:txBody>
      </p:sp>
      <p:sp>
        <p:nvSpPr>
          <p:cNvPr id="10" name="Google Shape;121;p18"/>
          <p:cNvSpPr txBox="1">
            <a:spLocks/>
          </p:cNvSpPr>
          <p:nvPr/>
        </p:nvSpPr>
        <p:spPr>
          <a:xfrm>
            <a:off x="609600" y="145521"/>
            <a:ext cx="10972800" cy="1038428"/>
          </a:xfrm>
          <a:prstGeom prst="rect">
            <a:avLst/>
          </a:prstGeom>
          <a:solidFill>
            <a:srgbClr val="FF713E"/>
          </a:solidFill>
          <a:ln>
            <a:solidFill>
              <a:srgbClr val="FF713E"/>
            </a:solidFill>
          </a:ln>
        </p:spPr>
        <p:txBody>
          <a:bodyPr spcFirstLastPara="1" vert="horz" wrap="square" lIns="109710" tIns="109710" rIns="109710" bIns="109710" rtlCol="0" anchor="t" anchorCtr="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s-ES" altLang="es-CO" sz="2880" b="1" kern="0" dirty="0">
                <a:solidFill>
                  <a:schemeClr val="bg1"/>
                </a:solidFill>
                <a:cs typeface="Segoe UI" pitchFamily="34" charset="0"/>
              </a:rPr>
              <a:t>LISIM PUEDE AYUDARTE  EN LA GESTIÓN Y CALIDAD DE </a:t>
            </a:r>
          </a:p>
          <a:p>
            <a:pPr>
              <a:defRPr/>
            </a:pPr>
            <a:r>
              <a:rPr lang="es-ES" altLang="es-CO" sz="2880" b="1" kern="0" dirty="0">
                <a:solidFill>
                  <a:schemeClr val="bg1"/>
                </a:solidFill>
                <a:cs typeface="Segoe UI" pitchFamily="34" charset="0"/>
              </a:rPr>
              <a:t>SUS DATOS A TRAVÉS DE:</a:t>
            </a:r>
          </a:p>
        </p:txBody>
      </p:sp>
      <p:pic>
        <p:nvPicPr>
          <p:cNvPr id="15" name="14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05481" y="6279718"/>
            <a:ext cx="1023727" cy="518390"/>
          </a:xfrm>
          <a:prstGeom prst="rect">
            <a:avLst/>
          </a:prstGeom>
        </p:spPr>
      </p:pic>
      <p:grpSp>
        <p:nvGrpSpPr>
          <p:cNvPr id="16" name="15 Grupo"/>
          <p:cNvGrpSpPr/>
          <p:nvPr/>
        </p:nvGrpSpPr>
        <p:grpSpPr>
          <a:xfrm>
            <a:off x="9033927" y="-413196"/>
            <a:ext cx="4332421" cy="1895035"/>
            <a:chOff x="6780825" y="-189441"/>
            <a:chExt cx="3610351" cy="1579196"/>
          </a:xfrm>
        </p:grpSpPr>
        <p:sp>
          <p:nvSpPr>
            <p:cNvPr id="17" name="16 Decisión"/>
            <p:cNvSpPr/>
            <p:nvPr/>
          </p:nvSpPr>
          <p:spPr>
            <a:xfrm rot="2142783">
              <a:off x="6780825" y="26583"/>
              <a:ext cx="3322319" cy="1363172"/>
            </a:xfrm>
            <a:prstGeom prst="flowChartDecision">
              <a:avLst/>
            </a:prstGeom>
            <a:solidFill>
              <a:srgbClr val="FF713E">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160"/>
            </a:p>
          </p:txBody>
        </p:sp>
        <p:sp>
          <p:nvSpPr>
            <p:cNvPr id="18" name="17 Decisión"/>
            <p:cNvSpPr/>
            <p:nvPr/>
          </p:nvSpPr>
          <p:spPr>
            <a:xfrm rot="2142783">
              <a:off x="7068857" y="-189441"/>
              <a:ext cx="3322319" cy="1363172"/>
            </a:xfrm>
            <a:prstGeom prst="flowChartDecision">
              <a:avLst/>
            </a:prstGeom>
            <a:solidFill>
              <a:srgbClr val="005A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160"/>
            </a:p>
          </p:txBody>
        </p:sp>
      </p:grpSp>
      <p:pic>
        <p:nvPicPr>
          <p:cNvPr id="5" name="Imagen 4">
            <a:extLst>
              <a:ext uri="{FF2B5EF4-FFF2-40B4-BE49-F238E27FC236}">
                <a16:creationId xmlns:a16="http://schemas.microsoft.com/office/drawing/2014/main" id="{E88B3D53-0C33-E039-3A0B-3B81A1EB867C}"/>
              </a:ext>
            </a:extLst>
          </p:cNvPr>
          <p:cNvPicPr>
            <a:picLocks noChangeAspect="1"/>
          </p:cNvPicPr>
          <p:nvPr/>
        </p:nvPicPr>
        <p:blipFill>
          <a:blip r:embed="rId4"/>
          <a:stretch>
            <a:fillRect/>
          </a:stretch>
        </p:blipFill>
        <p:spPr>
          <a:xfrm>
            <a:off x="2121159" y="1795917"/>
            <a:ext cx="1158523" cy="1186666"/>
          </a:xfrm>
          <a:prstGeom prst="rect">
            <a:avLst/>
          </a:prstGeom>
        </p:spPr>
      </p:pic>
      <p:sp>
        <p:nvSpPr>
          <p:cNvPr id="6" name="CuadroTexto 5">
            <a:extLst>
              <a:ext uri="{FF2B5EF4-FFF2-40B4-BE49-F238E27FC236}">
                <a16:creationId xmlns:a16="http://schemas.microsoft.com/office/drawing/2014/main" id="{B77A407F-C6DF-17B0-D33E-6D3869B7E486}"/>
              </a:ext>
            </a:extLst>
          </p:cNvPr>
          <p:cNvSpPr txBox="1"/>
          <p:nvPr/>
        </p:nvSpPr>
        <p:spPr>
          <a:xfrm flipH="1">
            <a:off x="1129274" y="3429000"/>
            <a:ext cx="3142292" cy="757130"/>
          </a:xfrm>
          <a:prstGeom prst="rect">
            <a:avLst/>
          </a:prstGeom>
          <a:noFill/>
        </p:spPr>
        <p:txBody>
          <a:bodyPr wrap="square" rtlCol="0">
            <a:spAutoFit/>
          </a:bodyPr>
          <a:lstStyle/>
          <a:p>
            <a:pPr algn="ctr"/>
            <a:r>
              <a:rPr lang="es-ES" sz="2160" dirty="0">
                <a:solidFill>
                  <a:srgbClr val="0070C0"/>
                </a:solidFill>
              </a:rPr>
              <a:t>NORMALIZACIÓN DE DATOS</a:t>
            </a:r>
            <a:endParaRPr lang="es-CO" sz="2160" dirty="0">
              <a:solidFill>
                <a:srgbClr val="0070C0"/>
              </a:solidFill>
            </a:endParaRPr>
          </a:p>
        </p:txBody>
      </p:sp>
      <p:pic>
        <p:nvPicPr>
          <p:cNvPr id="13" name="Imagen 12">
            <a:extLst>
              <a:ext uri="{FF2B5EF4-FFF2-40B4-BE49-F238E27FC236}">
                <a16:creationId xmlns:a16="http://schemas.microsoft.com/office/drawing/2014/main" id="{300C2D43-8C6B-12E0-1839-692345270158}"/>
              </a:ext>
            </a:extLst>
          </p:cNvPr>
          <p:cNvPicPr>
            <a:picLocks noChangeAspect="1"/>
          </p:cNvPicPr>
          <p:nvPr/>
        </p:nvPicPr>
        <p:blipFill>
          <a:blip r:embed="rId5"/>
          <a:stretch>
            <a:fillRect/>
          </a:stretch>
        </p:blipFill>
        <p:spPr>
          <a:xfrm>
            <a:off x="5711250" y="1960037"/>
            <a:ext cx="1335256" cy="1282610"/>
          </a:xfrm>
          <a:prstGeom prst="rect">
            <a:avLst/>
          </a:prstGeom>
        </p:spPr>
      </p:pic>
      <p:sp>
        <p:nvSpPr>
          <p:cNvPr id="14" name="CuadroTexto 13">
            <a:extLst>
              <a:ext uri="{FF2B5EF4-FFF2-40B4-BE49-F238E27FC236}">
                <a16:creationId xmlns:a16="http://schemas.microsoft.com/office/drawing/2014/main" id="{57C63D06-5BC9-7BF6-A3AF-88290528AD88}"/>
              </a:ext>
            </a:extLst>
          </p:cNvPr>
          <p:cNvSpPr txBox="1"/>
          <p:nvPr/>
        </p:nvSpPr>
        <p:spPr>
          <a:xfrm flipH="1">
            <a:off x="4768310" y="3429000"/>
            <a:ext cx="3142292" cy="757130"/>
          </a:xfrm>
          <a:prstGeom prst="rect">
            <a:avLst/>
          </a:prstGeom>
          <a:noFill/>
        </p:spPr>
        <p:txBody>
          <a:bodyPr wrap="square" rtlCol="0">
            <a:spAutoFit/>
          </a:bodyPr>
          <a:lstStyle/>
          <a:p>
            <a:pPr algn="ctr"/>
            <a:r>
              <a:rPr lang="es-ES" sz="2160" dirty="0">
                <a:solidFill>
                  <a:srgbClr val="0070C0"/>
                </a:solidFill>
              </a:rPr>
              <a:t>ENRIQUECIMIENTO DE DATOS</a:t>
            </a:r>
            <a:endParaRPr lang="es-CO" sz="2160" dirty="0">
              <a:solidFill>
                <a:srgbClr val="0070C0"/>
              </a:solidFill>
            </a:endParaRPr>
          </a:p>
        </p:txBody>
      </p:sp>
      <p:pic>
        <p:nvPicPr>
          <p:cNvPr id="20" name="Imagen 19">
            <a:extLst>
              <a:ext uri="{FF2B5EF4-FFF2-40B4-BE49-F238E27FC236}">
                <a16:creationId xmlns:a16="http://schemas.microsoft.com/office/drawing/2014/main" id="{0EBAEAB1-F387-A6CF-1D93-A8F252DB610A}"/>
              </a:ext>
            </a:extLst>
          </p:cNvPr>
          <p:cNvPicPr>
            <a:picLocks noChangeAspect="1"/>
          </p:cNvPicPr>
          <p:nvPr/>
        </p:nvPicPr>
        <p:blipFill>
          <a:blip r:embed="rId6"/>
          <a:stretch>
            <a:fillRect/>
          </a:stretch>
        </p:blipFill>
        <p:spPr>
          <a:xfrm>
            <a:off x="8808971" y="2121322"/>
            <a:ext cx="1281674" cy="1197412"/>
          </a:xfrm>
          <a:prstGeom prst="rect">
            <a:avLst/>
          </a:prstGeom>
        </p:spPr>
      </p:pic>
      <p:sp>
        <p:nvSpPr>
          <p:cNvPr id="21" name="CuadroTexto 20">
            <a:extLst>
              <a:ext uri="{FF2B5EF4-FFF2-40B4-BE49-F238E27FC236}">
                <a16:creationId xmlns:a16="http://schemas.microsoft.com/office/drawing/2014/main" id="{E2B1005B-1E9F-E891-84E3-435042BB22EA}"/>
              </a:ext>
            </a:extLst>
          </p:cNvPr>
          <p:cNvSpPr txBox="1"/>
          <p:nvPr/>
        </p:nvSpPr>
        <p:spPr>
          <a:xfrm flipH="1">
            <a:off x="7965465" y="3429000"/>
            <a:ext cx="3142292" cy="757130"/>
          </a:xfrm>
          <a:prstGeom prst="rect">
            <a:avLst/>
          </a:prstGeom>
          <a:noFill/>
        </p:spPr>
        <p:txBody>
          <a:bodyPr wrap="square" rtlCol="0">
            <a:spAutoFit/>
          </a:bodyPr>
          <a:lstStyle/>
          <a:p>
            <a:pPr algn="ctr"/>
            <a:r>
              <a:rPr lang="es-ES" sz="2160" dirty="0">
                <a:solidFill>
                  <a:srgbClr val="0070C0"/>
                </a:solidFill>
              </a:rPr>
              <a:t>ARQUITECTURA DE DATOS – BIG DATA</a:t>
            </a:r>
            <a:endParaRPr lang="es-CO" sz="2160" dirty="0">
              <a:solidFill>
                <a:srgbClr val="0070C0"/>
              </a:solidFill>
            </a:endParaRPr>
          </a:p>
        </p:txBody>
      </p:sp>
      <p:pic>
        <p:nvPicPr>
          <p:cNvPr id="25" name="Imagen 24">
            <a:extLst>
              <a:ext uri="{FF2B5EF4-FFF2-40B4-BE49-F238E27FC236}">
                <a16:creationId xmlns:a16="http://schemas.microsoft.com/office/drawing/2014/main" id="{D768C387-D212-72F4-670F-4748BE7B0890}"/>
              </a:ext>
            </a:extLst>
          </p:cNvPr>
          <p:cNvPicPr>
            <a:picLocks noChangeAspect="1"/>
          </p:cNvPicPr>
          <p:nvPr/>
        </p:nvPicPr>
        <p:blipFill>
          <a:blip r:embed="rId7"/>
          <a:stretch>
            <a:fillRect/>
          </a:stretch>
        </p:blipFill>
        <p:spPr>
          <a:xfrm>
            <a:off x="2248579" y="4465916"/>
            <a:ext cx="514580" cy="487223"/>
          </a:xfrm>
          <a:prstGeom prst="rect">
            <a:avLst/>
          </a:prstGeom>
        </p:spPr>
      </p:pic>
      <p:pic>
        <p:nvPicPr>
          <p:cNvPr id="27" name="Imagen 26">
            <a:extLst>
              <a:ext uri="{FF2B5EF4-FFF2-40B4-BE49-F238E27FC236}">
                <a16:creationId xmlns:a16="http://schemas.microsoft.com/office/drawing/2014/main" id="{7BE7D0C1-EB5F-F852-06D7-96D394F5A39E}"/>
              </a:ext>
            </a:extLst>
          </p:cNvPr>
          <p:cNvPicPr>
            <a:picLocks noChangeAspect="1"/>
          </p:cNvPicPr>
          <p:nvPr/>
        </p:nvPicPr>
        <p:blipFill>
          <a:blip r:embed="rId8"/>
          <a:stretch>
            <a:fillRect/>
          </a:stretch>
        </p:blipFill>
        <p:spPr>
          <a:xfrm>
            <a:off x="1853661" y="4953139"/>
            <a:ext cx="1304413" cy="775597"/>
          </a:xfrm>
          <a:prstGeom prst="rect">
            <a:avLst/>
          </a:prstGeom>
        </p:spPr>
      </p:pic>
      <p:sp>
        <p:nvSpPr>
          <p:cNvPr id="28" name="CuadroTexto 27">
            <a:extLst>
              <a:ext uri="{FF2B5EF4-FFF2-40B4-BE49-F238E27FC236}">
                <a16:creationId xmlns:a16="http://schemas.microsoft.com/office/drawing/2014/main" id="{2D4E302B-43B6-089F-5D4B-1F6DCCA984BD}"/>
              </a:ext>
            </a:extLst>
          </p:cNvPr>
          <p:cNvSpPr txBox="1"/>
          <p:nvPr/>
        </p:nvSpPr>
        <p:spPr>
          <a:xfrm flipH="1">
            <a:off x="997834" y="5936968"/>
            <a:ext cx="3142292" cy="424732"/>
          </a:xfrm>
          <a:prstGeom prst="rect">
            <a:avLst/>
          </a:prstGeom>
          <a:noFill/>
        </p:spPr>
        <p:txBody>
          <a:bodyPr wrap="square" rtlCol="0">
            <a:spAutoFit/>
          </a:bodyPr>
          <a:lstStyle/>
          <a:p>
            <a:pPr algn="ctr"/>
            <a:r>
              <a:rPr lang="es-ES" sz="2160" dirty="0">
                <a:solidFill>
                  <a:srgbClr val="0070C0"/>
                </a:solidFill>
              </a:rPr>
              <a:t>GEORREFERENCIACIÓN</a:t>
            </a:r>
            <a:endParaRPr lang="es-CO" sz="2160" dirty="0">
              <a:solidFill>
                <a:srgbClr val="0070C0"/>
              </a:solidFill>
            </a:endParaRPr>
          </a:p>
        </p:txBody>
      </p:sp>
      <p:pic>
        <p:nvPicPr>
          <p:cNvPr id="30" name="Imagen 29">
            <a:extLst>
              <a:ext uri="{FF2B5EF4-FFF2-40B4-BE49-F238E27FC236}">
                <a16:creationId xmlns:a16="http://schemas.microsoft.com/office/drawing/2014/main" id="{92D0114A-2BF8-ED66-72AD-B4DF19FD029B}"/>
              </a:ext>
            </a:extLst>
          </p:cNvPr>
          <p:cNvPicPr>
            <a:picLocks noChangeAspect="1"/>
          </p:cNvPicPr>
          <p:nvPr/>
        </p:nvPicPr>
        <p:blipFill>
          <a:blip r:embed="rId9"/>
          <a:stretch>
            <a:fillRect/>
          </a:stretch>
        </p:blipFill>
        <p:spPr>
          <a:xfrm>
            <a:off x="5711251" y="4509551"/>
            <a:ext cx="999678" cy="887174"/>
          </a:xfrm>
          <a:prstGeom prst="rect">
            <a:avLst/>
          </a:prstGeom>
        </p:spPr>
      </p:pic>
      <p:sp>
        <p:nvSpPr>
          <p:cNvPr id="31" name="CuadroTexto 30">
            <a:extLst>
              <a:ext uri="{FF2B5EF4-FFF2-40B4-BE49-F238E27FC236}">
                <a16:creationId xmlns:a16="http://schemas.microsoft.com/office/drawing/2014/main" id="{69629C5F-0ABB-4328-8D97-27028ACE50AD}"/>
              </a:ext>
            </a:extLst>
          </p:cNvPr>
          <p:cNvSpPr txBox="1"/>
          <p:nvPr/>
        </p:nvSpPr>
        <p:spPr>
          <a:xfrm flipH="1">
            <a:off x="4595491" y="5923728"/>
            <a:ext cx="3142292" cy="424732"/>
          </a:xfrm>
          <a:prstGeom prst="rect">
            <a:avLst/>
          </a:prstGeom>
          <a:noFill/>
        </p:spPr>
        <p:txBody>
          <a:bodyPr wrap="square" rtlCol="0">
            <a:spAutoFit/>
          </a:bodyPr>
          <a:lstStyle/>
          <a:p>
            <a:pPr algn="ctr"/>
            <a:r>
              <a:rPr lang="es-ES" sz="2160" dirty="0">
                <a:solidFill>
                  <a:srgbClr val="0070C0"/>
                </a:solidFill>
              </a:rPr>
              <a:t>CREACIÓN DE </a:t>
            </a:r>
            <a:r>
              <a:rPr lang="es-ES" sz="2160" dirty="0" err="1">
                <a:solidFill>
                  <a:srgbClr val="0070C0"/>
                </a:solidFill>
              </a:rPr>
              <a:t>KPIs</a:t>
            </a:r>
            <a:endParaRPr lang="es-CO" sz="2160" dirty="0">
              <a:solidFill>
                <a:srgbClr val="0070C0"/>
              </a:solidFill>
            </a:endParaRPr>
          </a:p>
        </p:txBody>
      </p:sp>
      <p:pic>
        <p:nvPicPr>
          <p:cNvPr id="33" name="Imagen 32">
            <a:extLst>
              <a:ext uri="{FF2B5EF4-FFF2-40B4-BE49-F238E27FC236}">
                <a16:creationId xmlns:a16="http://schemas.microsoft.com/office/drawing/2014/main" id="{7F266684-EFAD-6757-4B5D-C764D8747ED4}"/>
              </a:ext>
            </a:extLst>
          </p:cNvPr>
          <p:cNvPicPr>
            <a:picLocks noChangeAspect="1"/>
          </p:cNvPicPr>
          <p:nvPr/>
        </p:nvPicPr>
        <p:blipFill>
          <a:blip r:embed="rId10"/>
          <a:stretch>
            <a:fillRect/>
          </a:stretch>
        </p:blipFill>
        <p:spPr>
          <a:xfrm>
            <a:off x="8938257" y="4509551"/>
            <a:ext cx="1023103" cy="1008002"/>
          </a:xfrm>
          <a:prstGeom prst="rect">
            <a:avLst/>
          </a:prstGeom>
        </p:spPr>
      </p:pic>
      <p:sp>
        <p:nvSpPr>
          <p:cNvPr id="34" name="CuadroTexto 33">
            <a:extLst>
              <a:ext uri="{FF2B5EF4-FFF2-40B4-BE49-F238E27FC236}">
                <a16:creationId xmlns:a16="http://schemas.microsoft.com/office/drawing/2014/main" id="{E1AF3438-90C5-9790-4D4B-71B12B290B73}"/>
              </a:ext>
            </a:extLst>
          </p:cNvPr>
          <p:cNvSpPr txBox="1"/>
          <p:nvPr/>
        </p:nvSpPr>
        <p:spPr>
          <a:xfrm flipH="1">
            <a:off x="7879056" y="5923728"/>
            <a:ext cx="3142292" cy="424732"/>
          </a:xfrm>
          <a:prstGeom prst="rect">
            <a:avLst/>
          </a:prstGeom>
          <a:noFill/>
        </p:spPr>
        <p:txBody>
          <a:bodyPr wrap="square" rtlCol="0">
            <a:spAutoFit/>
          </a:bodyPr>
          <a:lstStyle/>
          <a:p>
            <a:pPr algn="ctr"/>
            <a:r>
              <a:rPr lang="es-ES" sz="2160" dirty="0">
                <a:solidFill>
                  <a:srgbClr val="0070C0"/>
                </a:solidFill>
              </a:rPr>
              <a:t>OMNICANALIDAD</a:t>
            </a:r>
            <a:endParaRPr lang="es-CO" sz="2160" dirty="0">
              <a:solidFill>
                <a:srgbClr val="0070C0"/>
              </a:solidFill>
            </a:endParaRPr>
          </a:p>
        </p:txBody>
      </p:sp>
    </p:spTree>
    <p:extLst>
      <p:ext uri="{BB962C8B-B14F-4D97-AF65-F5344CB8AC3E}">
        <p14:creationId xmlns:p14="http://schemas.microsoft.com/office/powerpoint/2010/main" val="37890927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 name="Rectángulo 73"/>
          <p:cNvSpPr/>
          <p:nvPr/>
        </p:nvSpPr>
        <p:spPr>
          <a:xfrm>
            <a:off x="5672904" y="4057241"/>
            <a:ext cx="6515080" cy="1188000"/>
          </a:xfrm>
          <a:prstGeom prst="rect">
            <a:avLst/>
          </a:prstGeom>
          <a:solidFill>
            <a:srgbClr val="F2F2F2"/>
          </a:solidFill>
          <a:ln w="12700">
            <a:miter lim="400000"/>
          </a:ln>
        </p:spPr>
        <p:txBody>
          <a:bodyPr lIns="45719" rIns="45719" anchor="ctr"/>
          <a:lstStyle/>
          <a:p>
            <a:pPr algn="ctr">
              <a:defRPr>
                <a:solidFill>
                  <a:srgbClr val="FFFFFF"/>
                </a:solidFill>
              </a:defRPr>
            </a:pPr>
            <a:endParaRPr/>
          </a:p>
        </p:txBody>
      </p:sp>
      <p:sp>
        <p:nvSpPr>
          <p:cNvPr id="363" name="Rectángulo 76"/>
          <p:cNvSpPr/>
          <p:nvPr/>
        </p:nvSpPr>
        <p:spPr>
          <a:xfrm>
            <a:off x="5676920" y="5470821"/>
            <a:ext cx="6515080" cy="1198800"/>
          </a:xfrm>
          <a:prstGeom prst="rect">
            <a:avLst/>
          </a:prstGeom>
          <a:solidFill>
            <a:srgbClr val="F2F2F2"/>
          </a:solidFill>
          <a:ln w="12700">
            <a:miter lim="400000"/>
          </a:ln>
        </p:spPr>
        <p:txBody>
          <a:bodyPr lIns="45719" rIns="45719" anchor="ctr"/>
          <a:lstStyle/>
          <a:p>
            <a:pPr algn="ctr">
              <a:defRPr>
                <a:solidFill>
                  <a:srgbClr val="FFFFFF"/>
                </a:solidFill>
              </a:defRPr>
            </a:pPr>
            <a:endParaRPr/>
          </a:p>
        </p:txBody>
      </p:sp>
      <p:sp>
        <p:nvSpPr>
          <p:cNvPr id="364" name="Rectángulo 74"/>
          <p:cNvSpPr/>
          <p:nvPr/>
        </p:nvSpPr>
        <p:spPr>
          <a:xfrm>
            <a:off x="5668779" y="2643661"/>
            <a:ext cx="6515081" cy="1188000"/>
          </a:xfrm>
          <a:prstGeom prst="rect">
            <a:avLst/>
          </a:prstGeom>
          <a:solidFill>
            <a:srgbClr val="F2F2F2"/>
          </a:solidFill>
          <a:ln w="12700">
            <a:miter lim="400000"/>
          </a:ln>
        </p:spPr>
        <p:txBody>
          <a:bodyPr lIns="45719" rIns="45719" anchor="ctr"/>
          <a:lstStyle/>
          <a:p>
            <a:pPr algn="ctr">
              <a:defRPr>
                <a:solidFill>
                  <a:srgbClr val="FFFFFF"/>
                </a:solidFill>
              </a:defRPr>
            </a:pPr>
            <a:endParaRPr/>
          </a:p>
        </p:txBody>
      </p:sp>
      <p:sp>
        <p:nvSpPr>
          <p:cNvPr id="365" name="Rectángulo 16"/>
          <p:cNvSpPr/>
          <p:nvPr/>
        </p:nvSpPr>
        <p:spPr>
          <a:xfrm>
            <a:off x="5676920" y="1219200"/>
            <a:ext cx="6515080" cy="1198881"/>
          </a:xfrm>
          <a:prstGeom prst="rect">
            <a:avLst/>
          </a:prstGeom>
          <a:solidFill>
            <a:srgbClr val="F2F2F2"/>
          </a:solidFill>
          <a:ln w="12700">
            <a:miter lim="400000"/>
          </a:ln>
        </p:spPr>
        <p:txBody>
          <a:bodyPr lIns="45719" rIns="45719" anchor="ctr"/>
          <a:lstStyle/>
          <a:p>
            <a:pPr algn="ctr">
              <a:defRPr>
                <a:solidFill>
                  <a:srgbClr val="FFFFFF"/>
                </a:solidFill>
              </a:defRPr>
            </a:pPr>
            <a:endParaRPr/>
          </a:p>
        </p:txBody>
      </p:sp>
      <p:sp>
        <p:nvSpPr>
          <p:cNvPr id="366" name="Rectángulo 1"/>
          <p:cNvSpPr/>
          <p:nvPr/>
        </p:nvSpPr>
        <p:spPr>
          <a:xfrm>
            <a:off x="-22415" y="0"/>
            <a:ext cx="3798424" cy="6858000"/>
          </a:xfrm>
          <a:prstGeom prst="rect">
            <a:avLst/>
          </a:prstGeom>
          <a:solidFill>
            <a:srgbClr val="002060"/>
          </a:solidFill>
          <a:ln w="6350">
            <a:solidFill>
              <a:srgbClr val="012773"/>
            </a:solidFill>
            <a:miter/>
          </a:ln>
        </p:spPr>
        <p:txBody>
          <a:bodyPr lIns="45719" rIns="45719" anchor="ctr"/>
          <a:lstStyle/>
          <a:p>
            <a:pPr algn="ctr">
              <a:defRPr>
                <a:solidFill>
                  <a:srgbClr val="FFFFFF"/>
                </a:solidFill>
              </a:defRPr>
            </a:pPr>
            <a:endParaRPr/>
          </a:p>
        </p:txBody>
      </p:sp>
      <p:sp>
        <p:nvSpPr>
          <p:cNvPr id="368" name="object 6"/>
          <p:cNvSpPr txBox="1"/>
          <p:nvPr/>
        </p:nvSpPr>
        <p:spPr>
          <a:xfrm>
            <a:off x="257237" y="800428"/>
            <a:ext cx="3239119" cy="98488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b">
            <a:spAutoFit/>
          </a:bodyPr>
          <a:lstStyle/>
          <a:p>
            <a:pPr indent="12700" algn="ctr">
              <a:spcBef>
                <a:spcPts val="100"/>
              </a:spcBef>
              <a:defRPr b="1" spc="-20">
                <a:solidFill>
                  <a:srgbClr val="FFFFFF"/>
                </a:solidFill>
                <a:latin typeface="Arial"/>
                <a:ea typeface="Arial"/>
                <a:cs typeface="Arial"/>
                <a:sym typeface="Arial"/>
              </a:defRPr>
            </a:pPr>
            <a:r>
              <a:rPr sz="3200" dirty="0">
                <a:latin typeface="Calibri" pitchFamily="34" charset="0"/>
                <a:cs typeface="Calibri" pitchFamily="34" charset="0"/>
              </a:rPr>
              <a:t>¿</a:t>
            </a:r>
            <a:r>
              <a:rPr sz="3200" dirty="0" err="1">
                <a:latin typeface="Calibri" pitchFamily="34" charset="0"/>
                <a:cs typeface="Calibri" pitchFamily="34" charset="0"/>
              </a:rPr>
              <a:t>Qué</a:t>
            </a:r>
            <a:r>
              <a:rPr sz="3200" dirty="0">
                <a:latin typeface="Calibri" pitchFamily="34" charset="0"/>
                <a:cs typeface="Calibri" pitchFamily="34" charset="0"/>
              </a:rPr>
              <a:t> </a:t>
            </a:r>
            <a:r>
              <a:rPr sz="3200" dirty="0" err="1">
                <a:latin typeface="Calibri" pitchFamily="34" charset="0"/>
                <a:cs typeface="Calibri" pitchFamily="34" charset="0"/>
              </a:rPr>
              <a:t>es</a:t>
            </a:r>
            <a:r>
              <a:rPr sz="3200" dirty="0">
                <a:latin typeface="Calibri" pitchFamily="34" charset="0"/>
                <a:cs typeface="Calibri" pitchFamily="34" charset="0"/>
              </a:rPr>
              <a:t> Score de </a:t>
            </a:r>
            <a:r>
              <a:rPr sz="3200" dirty="0">
                <a:solidFill>
                  <a:srgbClr val="FF6600"/>
                </a:solidFill>
                <a:effectLst>
                  <a:outerShdw blurRad="38100" dist="38100" dir="2700000" algn="tl">
                    <a:srgbClr val="000000">
                      <a:alpha val="43137"/>
                    </a:srgbClr>
                  </a:outerShdw>
                </a:effectLst>
                <a:latin typeface="Calibri" pitchFamily="34" charset="0"/>
                <a:cs typeface="Calibri" pitchFamily="34" charset="0"/>
              </a:rPr>
              <a:t>Evaluation</a:t>
            </a:r>
            <a:r>
              <a:rPr sz="3200" b="1" spc="-20" dirty="0">
                <a:solidFill>
                  <a:srgbClr val="FF6600"/>
                </a:solidFill>
                <a:effectLst>
                  <a:outerShdw blurRad="38100" dist="38100" dir="2700000" algn="tl">
                    <a:srgbClr val="000000">
                      <a:alpha val="43137"/>
                    </a:srgbClr>
                  </a:outerShdw>
                </a:effectLst>
                <a:latin typeface="Calibri" pitchFamily="34" charset="0"/>
                <a:ea typeface="Arial"/>
                <a:cs typeface="Calibri" pitchFamily="34" charset="0"/>
              </a:rPr>
              <a:t>?</a:t>
            </a:r>
          </a:p>
        </p:txBody>
      </p:sp>
      <p:sp>
        <p:nvSpPr>
          <p:cNvPr id="370" name="object 9"/>
          <p:cNvSpPr txBox="1"/>
          <p:nvPr/>
        </p:nvSpPr>
        <p:spPr>
          <a:xfrm>
            <a:off x="6258383" y="1361111"/>
            <a:ext cx="2967166" cy="19546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marR="5080" indent="12700">
              <a:lnSpc>
                <a:spcPts val="1500"/>
              </a:lnSpc>
              <a:spcBef>
                <a:spcPts val="200"/>
              </a:spcBef>
              <a:defRPr sz="1600" b="1" spc="-10">
                <a:solidFill>
                  <a:srgbClr val="FF8233"/>
                </a:solidFill>
                <a:latin typeface="Arial"/>
                <a:ea typeface="Arial"/>
                <a:cs typeface="Arial"/>
                <a:sym typeface="Arial"/>
              </a:defRPr>
            </a:lvl1pPr>
          </a:lstStyle>
          <a:p>
            <a:r>
              <a:rPr lang="es-ES" dirty="0"/>
              <a:t>Manejo</a:t>
            </a:r>
            <a:r>
              <a:rPr dirty="0"/>
              <a:t> </a:t>
            </a:r>
            <a:r>
              <a:rPr lang="es-ES" dirty="0"/>
              <a:t>diferenciado</a:t>
            </a:r>
          </a:p>
        </p:txBody>
      </p:sp>
      <p:sp>
        <p:nvSpPr>
          <p:cNvPr id="371" name="object 15"/>
          <p:cNvSpPr txBox="1"/>
          <p:nvPr/>
        </p:nvSpPr>
        <p:spPr>
          <a:xfrm>
            <a:off x="6258383" y="2825275"/>
            <a:ext cx="4273961" cy="19546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marR="5080" indent="12700">
              <a:lnSpc>
                <a:spcPts val="1500"/>
              </a:lnSpc>
              <a:spcBef>
                <a:spcPts val="200"/>
              </a:spcBef>
              <a:defRPr sz="1600" b="1" spc="-10">
                <a:solidFill>
                  <a:srgbClr val="FF8233"/>
                </a:solidFill>
                <a:latin typeface="Arial"/>
                <a:ea typeface="Arial"/>
                <a:cs typeface="Arial"/>
                <a:sym typeface="Arial"/>
              </a:defRPr>
            </a:lvl1pPr>
          </a:lstStyle>
          <a:p>
            <a:r>
              <a:rPr lang="es-ES_tradnl" dirty="0"/>
              <a:t>Definición de estrategias</a:t>
            </a:r>
          </a:p>
        </p:txBody>
      </p:sp>
      <p:sp>
        <p:nvSpPr>
          <p:cNvPr id="372" name="object 27"/>
          <p:cNvSpPr txBox="1"/>
          <p:nvPr/>
        </p:nvSpPr>
        <p:spPr>
          <a:xfrm>
            <a:off x="6258383" y="5670643"/>
            <a:ext cx="4140928" cy="17514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marR="5080" indent="12700">
              <a:lnSpc>
                <a:spcPts val="1300"/>
              </a:lnSpc>
              <a:spcBef>
                <a:spcPts val="200"/>
              </a:spcBef>
              <a:defRPr sz="1600" b="1" spc="-5">
                <a:solidFill>
                  <a:srgbClr val="FF8233"/>
                </a:solidFill>
                <a:latin typeface="Arial"/>
                <a:ea typeface="Arial"/>
                <a:cs typeface="Arial"/>
                <a:sym typeface="Arial"/>
              </a:defRPr>
            </a:lvl1pPr>
          </a:lstStyle>
          <a:p>
            <a:r>
              <a:rPr lang="es-ES" dirty="0"/>
              <a:t>Manejo especializado</a:t>
            </a:r>
          </a:p>
        </p:txBody>
      </p:sp>
      <p:sp>
        <p:nvSpPr>
          <p:cNvPr id="373" name="Rectángulo 21"/>
          <p:cNvSpPr txBox="1"/>
          <p:nvPr/>
        </p:nvSpPr>
        <p:spPr>
          <a:xfrm>
            <a:off x="6258382" y="1592013"/>
            <a:ext cx="5545727" cy="73866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defRPr sz="1400">
                <a:solidFill>
                  <a:srgbClr val="808080"/>
                </a:solidFill>
                <a:latin typeface="Arial"/>
                <a:ea typeface="Arial"/>
                <a:cs typeface="Arial"/>
                <a:sym typeface="Arial"/>
              </a:defRPr>
            </a:lvl1pPr>
          </a:lstStyle>
          <a:p>
            <a:r>
              <a:rPr lang="es-ES_tradnl" dirty="0"/>
              <a:t>Segmentar de una manera óptima la población, de acuerdo a la probabilidad de comportamiento de pago y nivel de riesgo, para trazar estrategias diferenciadas de aprobación.</a:t>
            </a:r>
          </a:p>
        </p:txBody>
      </p:sp>
      <p:sp>
        <p:nvSpPr>
          <p:cNvPr id="374" name="Rectángulo 22"/>
          <p:cNvSpPr txBox="1"/>
          <p:nvPr/>
        </p:nvSpPr>
        <p:spPr>
          <a:xfrm>
            <a:off x="6258383" y="3133505"/>
            <a:ext cx="5545727" cy="52322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400">
                <a:solidFill>
                  <a:srgbClr val="808080"/>
                </a:solidFill>
                <a:latin typeface="Arial"/>
                <a:ea typeface="Arial"/>
                <a:cs typeface="Arial"/>
                <a:sym typeface="Arial"/>
              </a:defRPr>
            </a:lvl1pPr>
          </a:lstStyle>
          <a:p>
            <a:r>
              <a:rPr lang="es-ES_tradnl" dirty="0"/>
              <a:t>Definición de estrategias diferenciadas de aprobación, de acuerdo con los diferentes niveles de riesgo identificados.</a:t>
            </a:r>
          </a:p>
        </p:txBody>
      </p:sp>
      <p:sp>
        <p:nvSpPr>
          <p:cNvPr id="375" name="CuadroTexto 23"/>
          <p:cNvSpPr txBox="1"/>
          <p:nvPr/>
        </p:nvSpPr>
        <p:spPr>
          <a:xfrm>
            <a:off x="6258382" y="4405073"/>
            <a:ext cx="5545727" cy="73866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defRPr sz="1400">
                <a:solidFill>
                  <a:srgbClr val="808080"/>
                </a:solidFill>
                <a:latin typeface="Arial"/>
                <a:ea typeface="Arial"/>
                <a:cs typeface="Arial"/>
                <a:sym typeface="Arial"/>
              </a:defRPr>
            </a:lvl1pPr>
          </a:lstStyle>
          <a:p>
            <a:r>
              <a:rPr lang="es-ES_tradnl"/>
              <a:t>Diseñar una herramienta de sólida base científica que estime la probabilidad de un buen comportamiento de pago luego de la aprobación a clientes nuevos o renovados.</a:t>
            </a:r>
          </a:p>
        </p:txBody>
      </p:sp>
      <p:sp>
        <p:nvSpPr>
          <p:cNvPr id="376" name="object 15"/>
          <p:cNvSpPr txBox="1"/>
          <p:nvPr/>
        </p:nvSpPr>
        <p:spPr>
          <a:xfrm>
            <a:off x="6258383" y="4159657"/>
            <a:ext cx="4273961" cy="19546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marR="5080" indent="12700">
              <a:lnSpc>
                <a:spcPts val="1500"/>
              </a:lnSpc>
              <a:spcBef>
                <a:spcPts val="200"/>
              </a:spcBef>
              <a:defRPr sz="1600" b="1" spc="-10">
                <a:solidFill>
                  <a:srgbClr val="FF8233"/>
                </a:solidFill>
                <a:latin typeface="Arial"/>
                <a:ea typeface="Arial"/>
                <a:cs typeface="Arial"/>
                <a:sym typeface="Arial"/>
              </a:defRPr>
            </a:lvl1pPr>
          </a:lstStyle>
          <a:p>
            <a:r>
              <a:rPr lang="es-ES_tradnl" dirty="0"/>
              <a:t>Aprobación controlada</a:t>
            </a:r>
          </a:p>
        </p:txBody>
      </p:sp>
      <p:sp>
        <p:nvSpPr>
          <p:cNvPr id="377" name="Rectángulo 25"/>
          <p:cNvSpPr txBox="1"/>
          <p:nvPr/>
        </p:nvSpPr>
        <p:spPr>
          <a:xfrm>
            <a:off x="6258383" y="5942666"/>
            <a:ext cx="5545726" cy="52322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defRPr sz="1400">
                <a:solidFill>
                  <a:srgbClr val="7F7F7F"/>
                </a:solidFill>
                <a:latin typeface="Arial"/>
                <a:ea typeface="Arial"/>
                <a:cs typeface="Arial"/>
                <a:sym typeface="Arial"/>
              </a:defRPr>
            </a:lvl1pPr>
          </a:lstStyle>
          <a:p>
            <a:r>
              <a:rPr lang="es-ES" dirty="0"/>
              <a:t>Diseño de nuevos esquemas y mejora en los de aprobación, que garanticen clientes con menos niveles de riesgo de crédito.</a:t>
            </a:r>
          </a:p>
        </p:txBody>
      </p:sp>
      <p:pic>
        <p:nvPicPr>
          <p:cNvPr id="378" name="Picture 4" descr="Picture 4"/>
          <p:cNvPicPr>
            <a:picLocks noChangeAspect="1"/>
          </p:cNvPicPr>
          <p:nvPr/>
        </p:nvPicPr>
        <p:blipFill>
          <a:blip r:embed="rId2"/>
          <a:srcRect t="5509" b="8186"/>
          <a:stretch>
            <a:fillRect/>
          </a:stretch>
        </p:blipFill>
        <p:spPr>
          <a:xfrm>
            <a:off x="3917634" y="1219879"/>
            <a:ext cx="2044801" cy="1198882"/>
          </a:xfrm>
          <a:prstGeom prst="rect">
            <a:avLst/>
          </a:prstGeom>
          <a:ln w="12700">
            <a:miter lim="400000"/>
          </a:ln>
        </p:spPr>
      </p:pic>
      <p:pic>
        <p:nvPicPr>
          <p:cNvPr id="379" name="Picture 2" descr="Picture 2"/>
          <p:cNvPicPr>
            <a:picLocks noChangeAspect="1"/>
          </p:cNvPicPr>
          <p:nvPr/>
        </p:nvPicPr>
        <p:blipFill>
          <a:blip r:embed="rId3"/>
          <a:stretch>
            <a:fillRect/>
          </a:stretch>
        </p:blipFill>
        <p:spPr>
          <a:xfrm>
            <a:off x="3889190" y="3960657"/>
            <a:ext cx="2023201" cy="1322354"/>
          </a:xfrm>
          <a:prstGeom prst="rect">
            <a:avLst/>
          </a:prstGeom>
          <a:ln w="12700">
            <a:miter lim="400000"/>
          </a:ln>
          <a:effectLst>
            <a:outerShdw blurRad="50800" dist="38100" dir="2700000" rotWithShape="0">
              <a:srgbClr val="000000">
                <a:alpha val="40000"/>
              </a:srgbClr>
            </a:outerShdw>
          </a:effectLst>
        </p:spPr>
      </p:pic>
      <p:pic>
        <p:nvPicPr>
          <p:cNvPr id="380" name="Picture 2" descr="Picture 2"/>
          <p:cNvPicPr>
            <a:picLocks noChangeAspect="1"/>
          </p:cNvPicPr>
          <p:nvPr/>
        </p:nvPicPr>
        <p:blipFill>
          <a:blip r:embed="rId4"/>
          <a:stretch>
            <a:fillRect/>
          </a:stretch>
        </p:blipFill>
        <p:spPr>
          <a:xfrm>
            <a:off x="3901514" y="5392782"/>
            <a:ext cx="2023512" cy="1349907"/>
          </a:xfrm>
          <a:prstGeom prst="rect">
            <a:avLst/>
          </a:prstGeom>
          <a:ln w="12700">
            <a:miter lim="400000"/>
          </a:ln>
        </p:spPr>
      </p:pic>
      <p:pic>
        <p:nvPicPr>
          <p:cNvPr id="381" name="Picture 2" descr="Picture 2"/>
          <p:cNvPicPr>
            <a:picLocks noChangeAspect="1"/>
          </p:cNvPicPr>
          <p:nvPr/>
        </p:nvPicPr>
        <p:blipFill>
          <a:blip r:embed="rId5"/>
          <a:srcRect t="4130" b="11897"/>
          <a:stretch>
            <a:fillRect/>
          </a:stretch>
        </p:blipFill>
        <p:spPr>
          <a:xfrm>
            <a:off x="3878792" y="2528532"/>
            <a:ext cx="2046234" cy="1322354"/>
          </a:xfrm>
          <a:prstGeom prst="rect">
            <a:avLst/>
          </a:prstGeom>
          <a:ln w="12700">
            <a:miter lim="400000"/>
          </a:ln>
          <a:effectLst>
            <a:outerShdw blurRad="50800" dist="38100" dir="2700000" rotWithShape="0">
              <a:srgbClr val="000000">
                <a:alpha val="40000"/>
              </a:srgbClr>
            </a:outerShdw>
          </a:effectLst>
        </p:spPr>
      </p:pic>
      <p:sp>
        <p:nvSpPr>
          <p:cNvPr id="2" name="1 Marcador de número de diapositiva"/>
          <p:cNvSpPr>
            <a:spLocks noGrp="1"/>
          </p:cNvSpPr>
          <p:nvPr>
            <p:ph type="sldNum" sz="quarter" idx="2"/>
          </p:nvPr>
        </p:nvSpPr>
        <p:spPr/>
        <p:txBody>
          <a:bodyPr/>
          <a:lstStyle/>
          <a:p>
            <a:fld id="{86CB4B4D-7CA3-9044-876B-883B54F8677D}" type="slidenum">
              <a:rPr lang="es-ES" smtClean="0"/>
              <a:t>14</a:t>
            </a:fld>
            <a:endParaRPr lang="es-ES"/>
          </a:p>
        </p:txBody>
      </p:sp>
      <p:pic>
        <p:nvPicPr>
          <p:cNvPr id="2050" name="Picture 2" descr="Resultado de imagen para ciclo logo png">
            <a:hlinkClick r:id="rId6" action="ppaction://hlinksldjump"/>
          </p:cNvPr>
          <p:cNvPicPr>
            <a:picLocks noChangeAspect="1" noChangeArrowheads="1"/>
          </p:cNvPicPr>
          <p:nvPr/>
        </p:nvPicPr>
        <p:blipFill>
          <a:blip r:embed="rId7"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49392" y="5963360"/>
            <a:ext cx="648000" cy="648000"/>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359754" y="1971213"/>
            <a:ext cx="3085053" cy="424731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dirty="0">
                <a:solidFill>
                  <a:schemeClr val="bg1"/>
                </a:solidFill>
              </a:rPr>
              <a:t>Es un modelo estadístico, hecho a la medida del cliente, que permite calificar a través de una </a:t>
            </a:r>
            <a:r>
              <a:rPr lang="es-ES" i="1" dirty="0" err="1">
                <a:solidFill>
                  <a:schemeClr val="bg1"/>
                </a:solidFill>
              </a:rPr>
              <a:t>scorecard</a:t>
            </a:r>
            <a:r>
              <a:rPr lang="es-ES" dirty="0">
                <a:solidFill>
                  <a:schemeClr val="bg1"/>
                </a:solidFill>
              </a:rPr>
              <a:t> o sistema de puntajes, las variables de la solicitud de afiliación, servicio o crédito, evaluar el riesgo crediticio de los clientes en el momento del otorgamiento del crédito.</a:t>
            </a:r>
          </a:p>
          <a:p>
            <a:pPr algn="just"/>
            <a:r>
              <a:rPr lang="es-ES" dirty="0" err="1">
                <a:solidFill>
                  <a:schemeClr val="bg1"/>
                </a:solidFill>
              </a:rPr>
              <a:t>LiSim</a:t>
            </a:r>
            <a:r>
              <a:rPr lang="es-ES" dirty="0">
                <a:solidFill>
                  <a:schemeClr val="bg1"/>
                </a:solidFill>
              </a:rPr>
              <a:t> realizar también modelos expertos a partir de su experiencia en modelos estadístico.</a:t>
            </a:r>
          </a:p>
          <a:p>
            <a:pPr marL="0" marR="0" indent="0" algn="just"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chemeClr val="bg1"/>
              </a:solidFill>
              <a:effectLst/>
              <a:uFillTx/>
              <a:latin typeface="+mn-lt"/>
              <a:ea typeface="+mn-ea"/>
              <a:cs typeface="+mn-cs"/>
              <a:sym typeface="Calibri"/>
            </a:endParaRPr>
          </a:p>
        </p:txBody>
      </p:sp>
      <p:sp>
        <p:nvSpPr>
          <p:cNvPr id="4" name="3 CuadroTexto"/>
          <p:cNvSpPr txBox="1"/>
          <p:nvPr/>
        </p:nvSpPr>
        <p:spPr>
          <a:xfrm>
            <a:off x="3917634" y="157655"/>
            <a:ext cx="8195391" cy="107721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ctr"/>
            <a:r>
              <a:rPr lang="es-ES" sz="3200" b="1" dirty="0">
                <a:solidFill>
                  <a:srgbClr val="002060"/>
                </a:solidFill>
              </a:rPr>
              <a:t>MODELO EVALUATION</a:t>
            </a:r>
          </a:p>
          <a:p>
            <a:pPr algn="ctr"/>
            <a:r>
              <a:rPr lang="es-ES" sz="3200" b="1" dirty="0">
                <a:solidFill>
                  <a:srgbClr val="002060"/>
                </a:solidFill>
              </a:rPr>
              <a:t>(APROBACIÓN)</a:t>
            </a:r>
            <a:endParaRPr kumimoji="0" lang="es-ES" sz="3200" b="1" i="0" u="none" strike="noStrike" cap="none" spc="0" normalizeH="0" baseline="0" dirty="0">
              <a:ln>
                <a:noFill/>
              </a:ln>
              <a:solidFill>
                <a:srgbClr val="002060"/>
              </a:solidFill>
              <a:effectLst/>
              <a:uFillTx/>
              <a:sym typeface="Calibri"/>
            </a:endParaRP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 name="Rectángulo 73"/>
          <p:cNvSpPr/>
          <p:nvPr/>
        </p:nvSpPr>
        <p:spPr>
          <a:xfrm>
            <a:off x="5751574" y="3777538"/>
            <a:ext cx="6464571" cy="1188000"/>
          </a:xfrm>
          <a:prstGeom prst="rect">
            <a:avLst/>
          </a:prstGeom>
          <a:solidFill>
            <a:srgbClr val="F2F2F2"/>
          </a:solidFill>
          <a:ln w="12700">
            <a:miter lim="400000"/>
          </a:ln>
        </p:spPr>
        <p:txBody>
          <a:bodyPr lIns="45719" rIns="45719" anchor="ctr"/>
          <a:lstStyle/>
          <a:p>
            <a:pPr algn="ctr">
              <a:defRPr>
                <a:solidFill>
                  <a:srgbClr val="FFFFFF"/>
                </a:solidFill>
              </a:defRPr>
            </a:pPr>
            <a:endParaRPr/>
          </a:p>
        </p:txBody>
      </p:sp>
      <p:sp>
        <p:nvSpPr>
          <p:cNvPr id="404" name="Rectángulo 76"/>
          <p:cNvSpPr/>
          <p:nvPr/>
        </p:nvSpPr>
        <p:spPr>
          <a:xfrm>
            <a:off x="5751574" y="5294988"/>
            <a:ext cx="6464571" cy="1188000"/>
          </a:xfrm>
          <a:prstGeom prst="rect">
            <a:avLst/>
          </a:prstGeom>
          <a:solidFill>
            <a:srgbClr val="F2F2F2"/>
          </a:solidFill>
          <a:ln w="12700">
            <a:miter lim="400000"/>
          </a:ln>
        </p:spPr>
        <p:txBody>
          <a:bodyPr lIns="45719" rIns="45719" anchor="ctr"/>
          <a:lstStyle/>
          <a:p>
            <a:pPr algn="ctr">
              <a:defRPr>
                <a:solidFill>
                  <a:srgbClr val="FFFFFF"/>
                </a:solidFill>
              </a:defRPr>
            </a:pPr>
            <a:endParaRPr/>
          </a:p>
        </p:txBody>
      </p:sp>
      <p:sp>
        <p:nvSpPr>
          <p:cNvPr id="405" name="Rectángulo 74"/>
          <p:cNvSpPr/>
          <p:nvPr/>
        </p:nvSpPr>
        <p:spPr>
          <a:xfrm>
            <a:off x="5751574" y="2260087"/>
            <a:ext cx="6464571" cy="1188000"/>
          </a:xfrm>
          <a:prstGeom prst="rect">
            <a:avLst/>
          </a:prstGeom>
          <a:solidFill>
            <a:srgbClr val="F2F2F2"/>
          </a:solidFill>
          <a:ln w="12700">
            <a:miter lim="400000"/>
          </a:ln>
        </p:spPr>
        <p:txBody>
          <a:bodyPr lIns="45719" rIns="45719" anchor="ctr"/>
          <a:lstStyle/>
          <a:p>
            <a:pPr algn="ctr">
              <a:defRPr>
                <a:solidFill>
                  <a:srgbClr val="FFFFFF"/>
                </a:solidFill>
              </a:defRPr>
            </a:pPr>
            <a:endParaRPr/>
          </a:p>
        </p:txBody>
      </p:sp>
      <p:sp>
        <p:nvSpPr>
          <p:cNvPr id="406" name="Rectángulo 16"/>
          <p:cNvSpPr/>
          <p:nvPr/>
        </p:nvSpPr>
        <p:spPr>
          <a:xfrm>
            <a:off x="5701065" y="742636"/>
            <a:ext cx="6515080" cy="1188000"/>
          </a:xfrm>
          <a:prstGeom prst="rect">
            <a:avLst/>
          </a:prstGeom>
          <a:solidFill>
            <a:srgbClr val="F2F2F2"/>
          </a:solidFill>
          <a:ln w="12700">
            <a:miter lim="400000"/>
          </a:ln>
        </p:spPr>
        <p:txBody>
          <a:bodyPr lIns="45719" rIns="45719" anchor="ctr"/>
          <a:lstStyle/>
          <a:p>
            <a:pPr algn="ctr">
              <a:defRPr>
                <a:solidFill>
                  <a:srgbClr val="FFFFFF"/>
                </a:solidFill>
              </a:defRPr>
            </a:pPr>
            <a:endParaRPr/>
          </a:p>
        </p:txBody>
      </p:sp>
      <p:sp>
        <p:nvSpPr>
          <p:cNvPr id="407" name="Rectángulo 1"/>
          <p:cNvSpPr/>
          <p:nvPr/>
        </p:nvSpPr>
        <p:spPr>
          <a:xfrm>
            <a:off x="-22415" y="0"/>
            <a:ext cx="3798424" cy="6858000"/>
          </a:xfrm>
          <a:prstGeom prst="rect">
            <a:avLst/>
          </a:prstGeom>
          <a:solidFill>
            <a:srgbClr val="002060"/>
          </a:solidFill>
          <a:ln w="12700">
            <a:miter lim="400000"/>
          </a:ln>
        </p:spPr>
        <p:txBody>
          <a:bodyPr lIns="45719" rIns="45719" anchor="ctr"/>
          <a:lstStyle/>
          <a:p>
            <a:pPr algn="ctr">
              <a:defRPr>
                <a:solidFill>
                  <a:srgbClr val="FFFFFF"/>
                </a:solidFill>
              </a:defRPr>
            </a:pPr>
            <a:endParaRPr/>
          </a:p>
        </p:txBody>
      </p:sp>
      <p:sp>
        <p:nvSpPr>
          <p:cNvPr id="408" name="TextBox 21"/>
          <p:cNvSpPr txBox="1"/>
          <p:nvPr/>
        </p:nvSpPr>
        <p:spPr>
          <a:xfrm>
            <a:off x="4813496" y="26238"/>
            <a:ext cx="6515081" cy="51077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3000" b="1">
                <a:solidFill>
                  <a:srgbClr val="002060"/>
                </a:solidFill>
                <a:latin typeface="Arial"/>
                <a:ea typeface="Arial"/>
                <a:cs typeface="Arial"/>
                <a:sym typeface="Arial"/>
              </a:defRPr>
            </a:lvl1pPr>
          </a:lstStyle>
          <a:p>
            <a:r>
              <a:t>MODELO CONTROL FRAUDE</a:t>
            </a:r>
          </a:p>
        </p:txBody>
      </p:sp>
      <p:sp>
        <p:nvSpPr>
          <p:cNvPr id="409" name="object 6"/>
          <p:cNvSpPr txBox="1"/>
          <p:nvPr/>
        </p:nvSpPr>
        <p:spPr>
          <a:xfrm>
            <a:off x="328487" y="543537"/>
            <a:ext cx="3239119" cy="98488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b">
            <a:spAutoFit/>
          </a:bodyPr>
          <a:lstStyle/>
          <a:p>
            <a:pPr indent="12700" algn="ctr">
              <a:spcBef>
                <a:spcPts val="100"/>
              </a:spcBef>
              <a:defRPr b="1" spc="-20">
                <a:solidFill>
                  <a:srgbClr val="FFFFFF"/>
                </a:solidFill>
                <a:latin typeface="Arial"/>
                <a:ea typeface="Arial"/>
                <a:cs typeface="Arial"/>
                <a:sym typeface="Arial"/>
              </a:defRPr>
            </a:pPr>
            <a:r>
              <a:rPr lang="es-ES" sz="3200">
                <a:latin typeface="Calibri" pitchFamily="34" charset="0"/>
                <a:cs typeface="Calibri" pitchFamily="34" charset="0"/>
              </a:rPr>
              <a:t>¿Qué </a:t>
            </a:r>
            <a:r>
              <a:rPr lang="es-ES" sz="3200" spc="-5">
                <a:latin typeface="Calibri" pitchFamily="34" charset="0"/>
                <a:cs typeface="Calibri" pitchFamily="34" charset="0"/>
              </a:rPr>
              <a:t>es </a:t>
            </a:r>
            <a:r>
              <a:rPr lang="es-ES" sz="3200" spc="-15">
                <a:latin typeface="Calibri" pitchFamily="34" charset="0"/>
                <a:cs typeface="Calibri" pitchFamily="34" charset="0"/>
              </a:rPr>
              <a:t>Score de </a:t>
            </a:r>
            <a:r>
              <a:rPr lang="es-ES" sz="3200" spc="-15">
                <a:solidFill>
                  <a:srgbClr val="FF8233"/>
                </a:solidFill>
                <a:latin typeface="Calibri" pitchFamily="34" charset="0"/>
                <a:cs typeface="Calibri" pitchFamily="34" charset="0"/>
              </a:rPr>
              <a:t>Fraude</a:t>
            </a:r>
            <a:r>
              <a:rPr lang="es-ES" sz="3200" spc="-55">
                <a:solidFill>
                  <a:srgbClr val="FF6602"/>
                </a:solidFill>
                <a:latin typeface="Calibri" pitchFamily="34" charset="0"/>
                <a:cs typeface="Calibri" pitchFamily="34" charset="0"/>
              </a:rPr>
              <a:t>?</a:t>
            </a:r>
          </a:p>
        </p:txBody>
      </p:sp>
      <p:sp>
        <p:nvSpPr>
          <p:cNvPr id="410" name="object 45"/>
          <p:cNvSpPr txBox="1"/>
          <p:nvPr/>
        </p:nvSpPr>
        <p:spPr>
          <a:xfrm>
            <a:off x="540096" y="2778787"/>
            <a:ext cx="2673401" cy="215443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lgn="just">
              <a:spcBef>
                <a:spcPts val="100"/>
              </a:spcBef>
              <a:defRPr sz="1600">
                <a:solidFill>
                  <a:srgbClr val="FFFFFF"/>
                </a:solidFill>
                <a:latin typeface="Arial"/>
                <a:ea typeface="Arial"/>
                <a:cs typeface="Arial"/>
                <a:sym typeface="Arial"/>
              </a:defRPr>
            </a:lvl1pPr>
          </a:lstStyle>
          <a:p>
            <a:pPr algn="ctr"/>
            <a:r>
              <a:rPr lang="es-ES" sz="2000" dirty="0">
                <a:latin typeface="Calibri" pitchFamily="34" charset="0"/>
                <a:cs typeface="Calibri" pitchFamily="34" charset="0"/>
              </a:rPr>
              <a:t>Es el modelo que califica y segmenta todos los clientes en rangos para detectar la posibilidad de fraude en transacciones electrónicas y otros medios de pago.</a:t>
            </a:r>
          </a:p>
        </p:txBody>
      </p:sp>
      <p:sp>
        <p:nvSpPr>
          <p:cNvPr id="412" name="object 9"/>
          <p:cNvSpPr txBox="1"/>
          <p:nvPr/>
        </p:nvSpPr>
        <p:spPr>
          <a:xfrm>
            <a:off x="6449793" y="976605"/>
            <a:ext cx="2967166" cy="19546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marR="5080" indent="12700">
              <a:lnSpc>
                <a:spcPts val="1500"/>
              </a:lnSpc>
              <a:spcBef>
                <a:spcPts val="200"/>
              </a:spcBef>
              <a:defRPr sz="1600" b="1" spc="-10">
                <a:solidFill>
                  <a:srgbClr val="FF8233"/>
                </a:solidFill>
                <a:latin typeface="Arial"/>
                <a:ea typeface="Arial"/>
                <a:cs typeface="Arial"/>
                <a:sym typeface="Arial"/>
              </a:defRPr>
            </a:lvl1pPr>
          </a:lstStyle>
          <a:p>
            <a:r>
              <a:rPr dirty="0">
                <a:latin typeface="Calibri" pitchFamily="34" charset="0"/>
                <a:cs typeface="Calibri" pitchFamily="34" charset="0"/>
              </a:rPr>
              <a:t>Control</a:t>
            </a:r>
          </a:p>
        </p:txBody>
      </p:sp>
      <p:sp>
        <p:nvSpPr>
          <p:cNvPr id="413" name="object 15"/>
          <p:cNvSpPr txBox="1"/>
          <p:nvPr/>
        </p:nvSpPr>
        <p:spPr>
          <a:xfrm>
            <a:off x="6449793" y="2440409"/>
            <a:ext cx="4273961" cy="19546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p>
            <a:pPr marR="5080" indent="12700">
              <a:lnSpc>
                <a:spcPts val="1500"/>
              </a:lnSpc>
              <a:spcBef>
                <a:spcPts val="200"/>
              </a:spcBef>
              <a:defRPr sz="1600" b="1" spc="-10">
                <a:solidFill>
                  <a:srgbClr val="FF8233"/>
                </a:solidFill>
                <a:latin typeface="Arial"/>
                <a:ea typeface="Arial"/>
                <a:cs typeface="Arial"/>
                <a:sym typeface="Arial"/>
              </a:defRPr>
            </a:pPr>
            <a:r>
              <a:rPr dirty="0" err="1">
                <a:latin typeface="Calibri" pitchFamily="34" charset="0"/>
                <a:cs typeface="Calibri" pitchFamily="34" charset="0"/>
              </a:rPr>
              <a:t>Políticas</a:t>
            </a:r>
            <a:r>
              <a:rPr dirty="0">
                <a:latin typeface="Calibri" pitchFamily="34" charset="0"/>
                <a:cs typeface="Calibri" pitchFamily="34" charset="0"/>
              </a:rPr>
              <a:t> </a:t>
            </a:r>
            <a:r>
              <a:rPr spc="0" dirty="0">
                <a:latin typeface="Calibri" pitchFamily="34" charset="0"/>
                <a:cs typeface="Calibri" pitchFamily="34" charset="0"/>
              </a:rPr>
              <a:t>y </a:t>
            </a:r>
            <a:r>
              <a:rPr spc="0" dirty="0" err="1">
                <a:latin typeface="Calibri" pitchFamily="34" charset="0"/>
                <a:cs typeface="Calibri" pitchFamily="34" charset="0"/>
              </a:rPr>
              <a:t>mejoramiento</a:t>
            </a:r>
            <a:r>
              <a:rPr spc="0" dirty="0">
                <a:latin typeface="Calibri" pitchFamily="34" charset="0"/>
                <a:cs typeface="Calibri" pitchFamily="34" charset="0"/>
              </a:rPr>
              <a:t> de </a:t>
            </a:r>
            <a:r>
              <a:rPr dirty="0" err="1">
                <a:latin typeface="Calibri" pitchFamily="34" charset="0"/>
                <a:cs typeface="Calibri" pitchFamily="34" charset="0"/>
              </a:rPr>
              <a:t>procesos</a:t>
            </a:r>
            <a:endParaRPr dirty="0">
              <a:latin typeface="Calibri" pitchFamily="34" charset="0"/>
              <a:cs typeface="Calibri" pitchFamily="34" charset="0"/>
            </a:endParaRPr>
          </a:p>
        </p:txBody>
      </p:sp>
      <p:sp>
        <p:nvSpPr>
          <p:cNvPr id="414" name="object 27"/>
          <p:cNvSpPr txBox="1"/>
          <p:nvPr/>
        </p:nvSpPr>
        <p:spPr>
          <a:xfrm>
            <a:off x="6449793" y="5414837"/>
            <a:ext cx="4140928" cy="17915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marR="5080" indent="12700">
              <a:lnSpc>
                <a:spcPts val="1300"/>
              </a:lnSpc>
              <a:spcBef>
                <a:spcPts val="200"/>
              </a:spcBef>
              <a:defRPr sz="1600" b="1" spc="-5">
                <a:solidFill>
                  <a:srgbClr val="FF8233"/>
                </a:solidFill>
                <a:latin typeface="Arial"/>
                <a:ea typeface="Arial"/>
                <a:cs typeface="Arial"/>
                <a:sym typeface="Arial"/>
              </a:defRPr>
            </a:lvl1pPr>
          </a:lstStyle>
          <a:p>
            <a:r>
              <a:rPr lang="es-CO" dirty="0">
                <a:latin typeface="Calibri" pitchFamily="34" charset="0"/>
                <a:cs typeface="Calibri" pitchFamily="34" charset="0"/>
              </a:rPr>
              <a:t>Manejo especializado</a:t>
            </a:r>
          </a:p>
        </p:txBody>
      </p:sp>
      <p:sp>
        <p:nvSpPr>
          <p:cNvPr id="415" name="Rectángulo 21"/>
          <p:cNvSpPr txBox="1"/>
          <p:nvPr/>
        </p:nvSpPr>
        <p:spPr>
          <a:xfrm>
            <a:off x="6449793" y="1247507"/>
            <a:ext cx="5413656" cy="5847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defRPr sz="1400">
                <a:solidFill>
                  <a:srgbClr val="808080"/>
                </a:solidFill>
                <a:latin typeface="Arial"/>
                <a:ea typeface="Arial"/>
                <a:cs typeface="Arial"/>
                <a:sym typeface="Arial"/>
              </a:defRPr>
            </a:pPr>
            <a:r>
              <a:rPr lang="es-ES" sz="1600" dirty="0">
                <a:latin typeface="Calibri" pitchFamily="34" charset="0"/>
                <a:cs typeface="Calibri" pitchFamily="34" charset="0"/>
              </a:rPr>
              <a:t>Detecta clientes fraudulentos y pronostica el nivel de riesgo de fraude de clientes nuevos y antiguos.</a:t>
            </a:r>
          </a:p>
        </p:txBody>
      </p:sp>
      <p:sp>
        <p:nvSpPr>
          <p:cNvPr id="416" name="Rectángulo 22"/>
          <p:cNvSpPr txBox="1"/>
          <p:nvPr/>
        </p:nvSpPr>
        <p:spPr>
          <a:xfrm>
            <a:off x="6449793" y="2705663"/>
            <a:ext cx="5413656" cy="5847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defRPr sz="1400">
                <a:solidFill>
                  <a:srgbClr val="808080"/>
                </a:solidFill>
                <a:latin typeface="Arial"/>
                <a:ea typeface="Arial"/>
                <a:cs typeface="Arial"/>
                <a:sym typeface="Arial"/>
              </a:defRPr>
            </a:lvl1pPr>
          </a:lstStyle>
          <a:p>
            <a:r>
              <a:rPr lang="es-CO" sz="1600" dirty="0">
                <a:latin typeface="Calibri" pitchFamily="34" charset="0"/>
                <a:cs typeface="Calibri" pitchFamily="34" charset="0"/>
              </a:rPr>
              <a:t>Apoya la generación políticas y diseño de estrategias focalizadas por nivel de riesgo.</a:t>
            </a:r>
          </a:p>
        </p:txBody>
      </p:sp>
      <p:sp>
        <p:nvSpPr>
          <p:cNvPr id="417" name="CuadroTexto 23"/>
          <p:cNvSpPr txBox="1"/>
          <p:nvPr/>
        </p:nvSpPr>
        <p:spPr>
          <a:xfrm>
            <a:off x="6449793" y="4081957"/>
            <a:ext cx="5413656" cy="83099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defRPr sz="1400">
                <a:solidFill>
                  <a:srgbClr val="808080"/>
                </a:solidFill>
                <a:latin typeface="Arial"/>
                <a:ea typeface="Arial"/>
                <a:cs typeface="Arial"/>
                <a:sym typeface="Arial"/>
              </a:defRPr>
            </a:lvl1pPr>
          </a:lstStyle>
          <a:p>
            <a:r>
              <a:rPr lang="es-CO" sz="1600" dirty="0">
                <a:latin typeface="Calibri" pitchFamily="34" charset="0"/>
                <a:cs typeface="Calibri" pitchFamily="34" charset="0"/>
              </a:rPr>
              <a:t>Permite detectar los clientes con mayor o menor probabilidad de cometer fraude, así mismo, la calificación de clientes nuevos y antiguos.</a:t>
            </a:r>
          </a:p>
        </p:txBody>
      </p:sp>
      <p:sp>
        <p:nvSpPr>
          <p:cNvPr id="418" name="object 15"/>
          <p:cNvSpPr txBox="1"/>
          <p:nvPr/>
        </p:nvSpPr>
        <p:spPr>
          <a:xfrm>
            <a:off x="6449793" y="3906523"/>
            <a:ext cx="4273961" cy="1983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marR="5080" indent="12700">
              <a:lnSpc>
                <a:spcPts val="1500"/>
              </a:lnSpc>
              <a:spcBef>
                <a:spcPts val="200"/>
              </a:spcBef>
              <a:defRPr sz="1600" b="1" spc="-10">
                <a:solidFill>
                  <a:srgbClr val="FF8233"/>
                </a:solidFill>
                <a:latin typeface="Arial"/>
                <a:ea typeface="Arial"/>
                <a:cs typeface="Arial"/>
                <a:sym typeface="Arial"/>
              </a:defRPr>
            </a:lvl1pPr>
          </a:lstStyle>
          <a:p>
            <a:r>
              <a:rPr lang="es-CO">
                <a:latin typeface="Calibri" pitchFamily="34" charset="0"/>
                <a:cs typeface="Calibri" pitchFamily="34" charset="0"/>
              </a:rPr>
              <a:t>Prevención </a:t>
            </a:r>
          </a:p>
        </p:txBody>
      </p:sp>
      <p:sp>
        <p:nvSpPr>
          <p:cNvPr id="419" name="Rectángulo 25"/>
          <p:cNvSpPr txBox="1"/>
          <p:nvPr/>
        </p:nvSpPr>
        <p:spPr>
          <a:xfrm>
            <a:off x="6449793" y="5586541"/>
            <a:ext cx="5413656" cy="83099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defRPr sz="1400">
                <a:solidFill>
                  <a:srgbClr val="7F7F7F"/>
                </a:solidFill>
                <a:latin typeface="Arial"/>
                <a:ea typeface="Arial"/>
                <a:cs typeface="Arial"/>
                <a:sym typeface="Arial"/>
              </a:defRPr>
            </a:pPr>
            <a:r>
              <a:rPr lang="es-ES" sz="1600" dirty="0">
                <a:latin typeface="Calibri" pitchFamily="34" charset="0"/>
                <a:cs typeface="Calibri" pitchFamily="34" charset="0"/>
              </a:rPr>
              <a:t>Es un modelo estadístico hecho a la medida del cliente según la realidad de su empresa. Además logra ahorro de costos y disminución en niveles de ocurrencia e impacto.</a:t>
            </a:r>
          </a:p>
        </p:txBody>
      </p:sp>
      <p:pic>
        <p:nvPicPr>
          <p:cNvPr id="420" name="Picture 2" descr="Picture 2"/>
          <p:cNvPicPr>
            <a:picLocks noChangeAspect="1"/>
          </p:cNvPicPr>
          <p:nvPr/>
        </p:nvPicPr>
        <p:blipFill>
          <a:blip r:embed="rId2"/>
          <a:stretch>
            <a:fillRect/>
          </a:stretch>
        </p:blipFill>
        <p:spPr>
          <a:xfrm>
            <a:off x="3881625" y="5299239"/>
            <a:ext cx="2156401" cy="1349907"/>
          </a:xfrm>
          <a:prstGeom prst="rect">
            <a:avLst/>
          </a:prstGeom>
          <a:ln w="12700">
            <a:miter lim="400000"/>
          </a:ln>
          <a:effectLst>
            <a:outerShdw blurRad="50800" dist="38100" dir="2700000" rotWithShape="0">
              <a:srgbClr val="000000">
                <a:alpha val="40000"/>
              </a:srgbClr>
            </a:outerShdw>
          </a:effectLst>
        </p:spPr>
      </p:pic>
      <p:pic>
        <p:nvPicPr>
          <p:cNvPr id="421" name="Picture 2" descr="Picture 2"/>
          <p:cNvPicPr>
            <a:picLocks noChangeAspect="1"/>
          </p:cNvPicPr>
          <p:nvPr/>
        </p:nvPicPr>
        <p:blipFill>
          <a:blip r:embed="rId3"/>
          <a:stretch>
            <a:fillRect/>
          </a:stretch>
        </p:blipFill>
        <p:spPr>
          <a:xfrm>
            <a:off x="3881625" y="3729537"/>
            <a:ext cx="2155541" cy="1437028"/>
          </a:xfrm>
          <a:prstGeom prst="rect">
            <a:avLst/>
          </a:prstGeom>
          <a:ln w="12700">
            <a:miter lim="400000"/>
          </a:ln>
          <a:effectLst>
            <a:outerShdw blurRad="50800" dist="38100" dir="2700000" rotWithShape="0">
              <a:srgbClr val="000000">
                <a:alpha val="40000"/>
              </a:srgbClr>
            </a:outerShdw>
          </a:effectLst>
        </p:spPr>
      </p:pic>
      <p:pic>
        <p:nvPicPr>
          <p:cNvPr id="422" name="Picture 2" descr="Picture 2"/>
          <p:cNvPicPr>
            <a:picLocks noChangeAspect="1"/>
          </p:cNvPicPr>
          <p:nvPr/>
        </p:nvPicPr>
        <p:blipFill>
          <a:blip r:embed="rId4"/>
          <a:stretch>
            <a:fillRect/>
          </a:stretch>
        </p:blipFill>
        <p:spPr>
          <a:xfrm>
            <a:off x="3881625" y="2214191"/>
            <a:ext cx="2164163" cy="1437028"/>
          </a:xfrm>
          <a:prstGeom prst="rect">
            <a:avLst/>
          </a:prstGeom>
          <a:ln w="12700">
            <a:miter lim="400000"/>
          </a:ln>
          <a:effectLst>
            <a:outerShdw blurRad="50800" dist="38100" dir="2700000" rotWithShape="0">
              <a:srgbClr val="000000">
                <a:alpha val="40000"/>
              </a:srgbClr>
            </a:outerShdw>
          </a:effectLst>
        </p:spPr>
      </p:pic>
      <p:pic>
        <p:nvPicPr>
          <p:cNvPr id="423" name="Picture 2" descr="Picture 2"/>
          <p:cNvPicPr>
            <a:picLocks noChangeAspect="1"/>
          </p:cNvPicPr>
          <p:nvPr/>
        </p:nvPicPr>
        <p:blipFill>
          <a:blip r:embed="rId5"/>
          <a:stretch>
            <a:fillRect/>
          </a:stretch>
        </p:blipFill>
        <p:spPr>
          <a:xfrm>
            <a:off x="3881625" y="698844"/>
            <a:ext cx="2155541" cy="1437028"/>
          </a:xfrm>
          <a:prstGeom prst="rect">
            <a:avLst/>
          </a:prstGeom>
          <a:ln w="12700">
            <a:miter lim="400000"/>
          </a:ln>
          <a:effectLst>
            <a:outerShdw blurRad="50800" dist="38100" dir="2700000" rotWithShape="0">
              <a:srgbClr val="000000">
                <a:alpha val="40000"/>
              </a:srgbClr>
            </a:outerShdw>
          </a:effectLst>
        </p:spPr>
      </p:pic>
      <p:sp>
        <p:nvSpPr>
          <p:cNvPr id="2" name="1 Marcador de número de diapositiva"/>
          <p:cNvSpPr>
            <a:spLocks noGrp="1"/>
          </p:cNvSpPr>
          <p:nvPr>
            <p:ph type="sldNum" sz="quarter" idx="2"/>
          </p:nvPr>
        </p:nvSpPr>
        <p:spPr/>
        <p:txBody>
          <a:bodyPr/>
          <a:lstStyle/>
          <a:p>
            <a:fld id="{86CB4B4D-7CA3-9044-876B-883B54F8677D}" type="slidenum">
              <a:rPr lang="es-ES" smtClean="0"/>
              <a:t>15</a:t>
            </a:fld>
            <a:endParaRPr lang="es-ES"/>
          </a:p>
        </p:txBody>
      </p:sp>
      <p:pic>
        <p:nvPicPr>
          <p:cNvPr id="25" name="Picture 2" descr="Resultado de imagen para ciclo logo png">
            <a:hlinkClick r:id="rId6" action="ppaction://hlinksldjump"/>
          </p:cNvPr>
          <p:cNvPicPr>
            <a:picLocks noChangeAspect="1" noChangeArrowheads="1"/>
          </p:cNvPicPr>
          <p:nvPr/>
        </p:nvPicPr>
        <p:blipFill>
          <a:blip r:embed="rId7"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49392" y="5963360"/>
            <a:ext cx="648000" cy="64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 name="Rectángulo 1"/>
          <p:cNvSpPr/>
          <p:nvPr/>
        </p:nvSpPr>
        <p:spPr>
          <a:xfrm>
            <a:off x="0" y="0"/>
            <a:ext cx="3798424" cy="6858000"/>
          </a:xfrm>
          <a:prstGeom prst="rect">
            <a:avLst/>
          </a:prstGeom>
          <a:solidFill>
            <a:srgbClr val="002060"/>
          </a:solidFill>
          <a:ln w="6350">
            <a:solidFill>
              <a:srgbClr val="012773"/>
            </a:solidFill>
            <a:miter/>
          </a:ln>
        </p:spPr>
        <p:txBody>
          <a:bodyPr lIns="45719" rIns="45719" anchor="ctr"/>
          <a:lstStyle/>
          <a:p>
            <a:pPr algn="ctr">
              <a:defRPr>
                <a:solidFill>
                  <a:srgbClr val="FFFFFF"/>
                </a:solidFill>
              </a:defRPr>
            </a:pPr>
            <a:endParaRPr/>
          </a:p>
        </p:txBody>
      </p:sp>
      <p:sp>
        <p:nvSpPr>
          <p:cNvPr id="426" name="object 6"/>
          <p:cNvSpPr txBox="1"/>
          <p:nvPr/>
        </p:nvSpPr>
        <p:spPr>
          <a:xfrm>
            <a:off x="315278" y="553312"/>
            <a:ext cx="3116692" cy="99770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nchor="b">
            <a:spAutoFit/>
          </a:bodyPr>
          <a:lstStyle/>
          <a:p>
            <a:pPr indent="12700" algn="ctr">
              <a:spcBef>
                <a:spcPts val="100"/>
              </a:spcBef>
              <a:defRPr b="1" spc="-20">
                <a:solidFill>
                  <a:srgbClr val="FFFFFF"/>
                </a:solidFill>
                <a:latin typeface="Arial"/>
                <a:ea typeface="Arial"/>
                <a:cs typeface="Arial"/>
                <a:sym typeface="Arial"/>
              </a:defRPr>
            </a:pPr>
            <a:r>
              <a:rPr sz="3200" dirty="0">
                <a:latin typeface="Calibri" pitchFamily="34" charset="0"/>
                <a:cs typeface="Calibri" pitchFamily="34" charset="0"/>
              </a:rPr>
              <a:t>¿</a:t>
            </a:r>
            <a:r>
              <a:rPr sz="3200" dirty="0" err="1">
                <a:latin typeface="Calibri" pitchFamily="34" charset="0"/>
                <a:cs typeface="Calibri" pitchFamily="34" charset="0"/>
              </a:rPr>
              <a:t>Qué</a:t>
            </a:r>
            <a:r>
              <a:rPr sz="3200" dirty="0">
                <a:latin typeface="Calibri" pitchFamily="34" charset="0"/>
                <a:cs typeface="Calibri" pitchFamily="34" charset="0"/>
              </a:rPr>
              <a:t> </a:t>
            </a:r>
            <a:r>
              <a:rPr sz="3200" spc="-5" dirty="0" err="1">
                <a:latin typeface="Calibri" pitchFamily="34" charset="0"/>
                <a:cs typeface="Calibri" pitchFamily="34" charset="0"/>
              </a:rPr>
              <a:t>es</a:t>
            </a:r>
            <a:r>
              <a:rPr sz="3200" spc="-5" dirty="0">
                <a:latin typeface="Calibri" pitchFamily="34" charset="0"/>
                <a:cs typeface="Calibri" pitchFamily="34" charset="0"/>
              </a:rPr>
              <a:t> </a:t>
            </a:r>
            <a:endParaRPr lang="es-CO" sz="3200" spc="-5" dirty="0">
              <a:latin typeface="Calibri" pitchFamily="34" charset="0"/>
              <a:cs typeface="Calibri" pitchFamily="34" charset="0"/>
            </a:endParaRPr>
          </a:p>
          <a:p>
            <a:pPr indent="12700" algn="ctr">
              <a:spcBef>
                <a:spcPts val="100"/>
              </a:spcBef>
              <a:defRPr b="1" spc="-20">
                <a:solidFill>
                  <a:srgbClr val="FFFFFF"/>
                </a:solidFill>
                <a:latin typeface="Arial"/>
                <a:ea typeface="Arial"/>
                <a:cs typeface="Arial"/>
                <a:sym typeface="Arial"/>
              </a:defRPr>
            </a:pPr>
            <a:r>
              <a:rPr sz="3200" spc="-15" dirty="0" err="1">
                <a:solidFill>
                  <a:srgbClr val="FF8233"/>
                </a:solidFill>
                <a:effectLst>
                  <a:outerShdw blurRad="38100" dist="38100" dir="2700000" algn="tl">
                    <a:srgbClr val="000000">
                      <a:alpha val="43137"/>
                    </a:srgbClr>
                  </a:outerShdw>
                </a:effectLst>
                <a:latin typeface="Calibri" pitchFamily="34" charset="0"/>
                <a:cs typeface="Calibri" pitchFamily="34" charset="0"/>
              </a:rPr>
              <a:t>Stratega</a:t>
            </a:r>
            <a:r>
              <a:rPr sz="3200" spc="-55" dirty="0">
                <a:latin typeface="Calibri" pitchFamily="34" charset="0"/>
                <a:cs typeface="Calibri" pitchFamily="34" charset="0"/>
              </a:rPr>
              <a:t>?</a:t>
            </a:r>
          </a:p>
        </p:txBody>
      </p:sp>
      <p:sp>
        <p:nvSpPr>
          <p:cNvPr id="427" name="CuadroTexto 13"/>
          <p:cNvSpPr txBox="1"/>
          <p:nvPr/>
        </p:nvSpPr>
        <p:spPr>
          <a:xfrm>
            <a:off x="473121" y="2046889"/>
            <a:ext cx="2801006" cy="341632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defRPr sz="1600">
                <a:solidFill>
                  <a:srgbClr val="FFFFFF"/>
                </a:solidFill>
              </a:defRPr>
            </a:lvl1pPr>
          </a:lstStyle>
          <a:p>
            <a:pPr algn="ctr"/>
            <a:r>
              <a:rPr lang="es-CO" sz="1800" dirty="0">
                <a:latin typeface="Calibri" pitchFamily="34" charset="0"/>
                <a:cs typeface="Calibri" pitchFamily="34" charset="0"/>
              </a:rPr>
              <a:t>La solución predictiva de seguimiento de cobranza, administra el riesgo de morosidad de cada cliente para evitar proactivamente el deterioro y aumentar la recuperación de la cartera, mediante la aplicación de estrategias de cobro diferenciadas de acuerdo con el riesgo de morosidad y el pronóstico de recaudo.</a:t>
            </a:r>
            <a:endParaRPr lang="es-CO" sz="1800" dirty="0">
              <a:solidFill>
                <a:srgbClr val="036870"/>
              </a:solidFill>
              <a:latin typeface="Calibri" pitchFamily="34" charset="0"/>
              <a:cs typeface="Calibri" pitchFamily="34" charset="0"/>
            </a:endParaRPr>
          </a:p>
        </p:txBody>
      </p:sp>
      <p:sp>
        <p:nvSpPr>
          <p:cNvPr id="428" name="Rectángulo 19"/>
          <p:cNvSpPr/>
          <p:nvPr/>
        </p:nvSpPr>
        <p:spPr>
          <a:xfrm>
            <a:off x="5618921" y="3755049"/>
            <a:ext cx="6592959" cy="1188000"/>
          </a:xfrm>
          <a:prstGeom prst="rect">
            <a:avLst/>
          </a:prstGeom>
          <a:solidFill>
            <a:srgbClr val="F2F2F2"/>
          </a:solidFill>
          <a:ln w="12700">
            <a:miter lim="400000"/>
          </a:ln>
        </p:spPr>
        <p:txBody>
          <a:bodyPr lIns="45719" rIns="45719" anchor="ctr"/>
          <a:lstStyle/>
          <a:p>
            <a:pPr algn="ctr">
              <a:defRPr>
                <a:solidFill>
                  <a:srgbClr val="FFFFFF"/>
                </a:solidFill>
              </a:defRPr>
            </a:pPr>
            <a:endParaRPr/>
          </a:p>
        </p:txBody>
      </p:sp>
      <p:sp>
        <p:nvSpPr>
          <p:cNvPr id="429" name="TextBox 21"/>
          <p:cNvSpPr txBox="1"/>
          <p:nvPr/>
        </p:nvSpPr>
        <p:spPr>
          <a:xfrm>
            <a:off x="4333461" y="145216"/>
            <a:ext cx="7122239" cy="107721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ctr">
              <a:defRPr sz="3000" b="1">
                <a:solidFill>
                  <a:srgbClr val="FF8233"/>
                </a:solidFill>
                <a:latin typeface="Arial"/>
                <a:ea typeface="Arial"/>
                <a:cs typeface="Arial"/>
                <a:sym typeface="Arial"/>
              </a:defRPr>
            </a:pPr>
            <a:r>
              <a:rPr sz="3200" dirty="0">
                <a:latin typeface="Calibri" pitchFamily="34" charset="0"/>
                <a:cs typeface="Calibri" pitchFamily="34" charset="0"/>
              </a:rPr>
              <a:t> MODELO STRATEGA</a:t>
            </a:r>
            <a:endParaRPr sz="3200" dirty="0">
              <a:solidFill>
                <a:srgbClr val="FFFFFF"/>
              </a:solidFill>
              <a:latin typeface="Calibri" pitchFamily="34" charset="0"/>
              <a:cs typeface="Calibri" pitchFamily="34" charset="0"/>
              <a:sym typeface="Calibri"/>
            </a:endParaRPr>
          </a:p>
          <a:p>
            <a:pPr algn="ctr">
              <a:defRPr sz="3000" b="1">
                <a:solidFill>
                  <a:srgbClr val="FF8233"/>
                </a:solidFill>
                <a:latin typeface="Arial"/>
                <a:ea typeface="Arial"/>
                <a:cs typeface="Arial"/>
                <a:sym typeface="Arial"/>
              </a:defRPr>
            </a:pPr>
            <a:r>
              <a:rPr sz="3200" dirty="0">
                <a:latin typeface="Calibri" pitchFamily="34" charset="0"/>
                <a:cs typeface="Calibri" pitchFamily="34" charset="0"/>
              </a:rPr>
              <a:t>(CARTERA)</a:t>
            </a:r>
          </a:p>
        </p:txBody>
      </p:sp>
      <p:sp>
        <p:nvSpPr>
          <p:cNvPr id="430" name="Rectángulo 18"/>
          <p:cNvSpPr/>
          <p:nvPr/>
        </p:nvSpPr>
        <p:spPr>
          <a:xfrm>
            <a:off x="5618921" y="1166969"/>
            <a:ext cx="6592959" cy="1198881"/>
          </a:xfrm>
          <a:prstGeom prst="rect">
            <a:avLst/>
          </a:prstGeom>
          <a:solidFill>
            <a:srgbClr val="F2F2F2"/>
          </a:solidFill>
          <a:ln w="12700">
            <a:miter lim="400000"/>
          </a:ln>
        </p:spPr>
        <p:txBody>
          <a:bodyPr lIns="45719" rIns="45719" anchor="ctr"/>
          <a:lstStyle/>
          <a:p>
            <a:pPr algn="ctr">
              <a:defRPr>
                <a:solidFill>
                  <a:srgbClr val="FFFFFF"/>
                </a:solidFill>
              </a:defRPr>
            </a:pPr>
            <a:endParaRPr/>
          </a:p>
        </p:txBody>
      </p:sp>
      <p:sp>
        <p:nvSpPr>
          <p:cNvPr id="431" name="Rectángulo 10"/>
          <p:cNvSpPr/>
          <p:nvPr/>
        </p:nvSpPr>
        <p:spPr>
          <a:xfrm>
            <a:off x="5618920" y="2461009"/>
            <a:ext cx="6592960" cy="1198881"/>
          </a:xfrm>
          <a:prstGeom prst="rect">
            <a:avLst/>
          </a:prstGeom>
          <a:solidFill>
            <a:srgbClr val="F2F2F2"/>
          </a:solidFill>
          <a:ln w="12700">
            <a:miter lim="400000"/>
          </a:ln>
        </p:spPr>
        <p:txBody>
          <a:bodyPr lIns="45719" rIns="45719" anchor="ctr"/>
          <a:lstStyle/>
          <a:p>
            <a:pPr algn="ctr">
              <a:defRPr>
                <a:solidFill>
                  <a:srgbClr val="FFFFFF"/>
                </a:solidFill>
              </a:defRPr>
            </a:pPr>
            <a:endParaRPr/>
          </a:p>
        </p:txBody>
      </p:sp>
      <p:sp>
        <p:nvSpPr>
          <p:cNvPr id="432" name="Rectángulo 11"/>
          <p:cNvSpPr/>
          <p:nvPr/>
        </p:nvSpPr>
        <p:spPr>
          <a:xfrm>
            <a:off x="5618920" y="5038207"/>
            <a:ext cx="6592960" cy="1198881"/>
          </a:xfrm>
          <a:prstGeom prst="rect">
            <a:avLst/>
          </a:prstGeom>
          <a:solidFill>
            <a:srgbClr val="F2F2F2"/>
          </a:solidFill>
          <a:ln w="12700">
            <a:miter lim="400000"/>
          </a:ln>
        </p:spPr>
        <p:txBody>
          <a:bodyPr lIns="45719" rIns="45719" anchor="ctr"/>
          <a:lstStyle/>
          <a:p>
            <a:pPr algn="ctr">
              <a:defRPr>
                <a:solidFill>
                  <a:srgbClr val="FFFFFF"/>
                </a:solidFill>
              </a:defRPr>
            </a:pPr>
            <a:endParaRPr/>
          </a:p>
        </p:txBody>
      </p:sp>
      <p:grpSp>
        <p:nvGrpSpPr>
          <p:cNvPr id="435" name="Rectángulo 12"/>
          <p:cNvGrpSpPr/>
          <p:nvPr/>
        </p:nvGrpSpPr>
        <p:grpSpPr>
          <a:xfrm>
            <a:off x="6097575" y="3906385"/>
            <a:ext cx="5873112" cy="948698"/>
            <a:chOff x="-452151" y="-1047"/>
            <a:chExt cx="6087802" cy="948697"/>
          </a:xfrm>
        </p:grpSpPr>
        <p:sp>
          <p:nvSpPr>
            <p:cNvPr id="433" name="Rectángulo"/>
            <p:cNvSpPr/>
            <p:nvPr/>
          </p:nvSpPr>
          <p:spPr>
            <a:xfrm>
              <a:off x="-1" y="-1"/>
              <a:ext cx="5635652" cy="947651"/>
            </a:xfrm>
            <a:prstGeom prst="rect">
              <a:avLst/>
            </a:prstGeom>
            <a:solidFill>
              <a:srgbClr val="F2F2F2"/>
            </a:solidFill>
            <a:ln w="12700" cap="flat">
              <a:noFill/>
              <a:miter lim="400000"/>
            </a:ln>
            <a:effectLst/>
          </p:spPr>
          <p:txBody>
            <a:bodyPr wrap="square" lIns="45719" tIns="45719" rIns="45719" bIns="45719" numCol="1" anchor="ctr">
              <a:noAutofit/>
            </a:bodyPr>
            <a:lstStyle/>
            <a:p>
              <a:pPr algn="just">
                <a:defRPr sz="1600">
                  <a:solidFill>
                    <a:srgbClr val="808080"/>
                  </a:solidFill>
                  <a:latin typeface="Arial"/>
                  <a:ea typeface="Arial"/>
                  <a:cs typeface="Arial"/>
                  <a:sym typeface="Arial"/>
                </a:defRPr>
              </a:pPr>
              <a:endParaRPr/>
            </a:p>
          </p:txBody>
        </p:sp>
        <p:sp>
          <p:nvSpPr>
            <p:cNvPr id="434" name="Mejora en la Cobranza: Definición de los Procesos de cobranza más eficientes representados en reducciones de costos en la gestión de cobranza y un incremento en el recaudo."/>
            <p:cNvSpPr txBox="1"/>
            <p:nvPr/>
          </p:nvSpPr>
          <p:spPr>
            <a:xfrm>
              <a:off x="-452151" y="-1047"/>
              <a:ext cx="6087802" cy="83099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just">
                <a:defRPr sz="1600" b="1">
                  <a:solidFill>
                    <a:srgbClr val="FF8233"/>
                  </a:solidFill>
                  <a:latin typeface="Arial"/>
                  <a:ea typeface="Arial"/>
                  <a:cs typeface="Arial"/>
                  <a:sym typeface="Arial"/>
                </a:defRPr>
              </a:pPr>
              <a:r>
                <a:rPr lang="es-CO">
                  <a:latin typeface="Calibri" pitchFamily="34" charset="0"/>
                  <a:cs typeface="Calibri" pitchFamily="34" charset="0"/>
                </a:rPr>
                <a:t>Mejora en la Cobranza: </a:t>
              </a:r>
              <a:r>
                <a:rPr lang="es-CO" sz="1600" b="0">
                  <a:solidFill>
                    <a:srgbClr val="808080"/>
                  </a:solidFill>
                  <a:latin typeface="Calibri" pitchFamily="34" charset="0"/>
                  <a:cs typeface="Calibri" pitchFamily="34" charset="0"/>
                </a:rPr>
                <a:t>Definición de los Procesos de cobranza más eficientes representados en reducciones de costos en la gestión de cobranza y un incremento en el recaudo.</a:t>
              </a:r>
            </a:p>
          </p:txBody>
        </p:sp>
      </p:grpSp>
      <p:grpSp>
        <p:nvGrpSpPr>
          <p:cNvPr id="438" name="Rectángulo 15"/>
          <p:cNvGrpSpPr/>
          <p:nvPr/>
        </p:nvGrpSpPr>
        <p:grpSpPr>
          <a:xfrm>
            <a:off x="6097572" y="1193920"/>
            <a:ext cx="5873113" cy="1198883"/>
            <a:chOff x="-1" y="-1"/>
            <a:chExt cx="5635652" cy="1198882"/>
          </a:xfrm>
        </p:grpSpPr>
        <p:sp>
          <p:nvSpPr>
            <p:cNvPr id="436" name="Rectángulo"/>
            <p:cNvSpPr/>
            <p:nvPr/>
          </p:nvSpPr>
          <p:spPr>
            <a:xfrm>
              <a:off x="-1" y="-1"/>
              <a:ext cx="5635652" cy="1198882"/>
            </a:xfrm>
            <a:prstGeom prst="rect">
              <a:avLst/>
            </a:prstGeom>
            <a:solidFill>
              <a:srgbClr val="F2F2F2"/>
            </a:solidFill>
            <a:ln w="12700" cap="flat">
              <a:noFill/>
              <a:miter lim="400000"/>
            </a:ln>
            <a:effectLst/>
          </p:spPr>
          <p:txBody>
            <a:bodyPr wrap="square" lIns="45719" tIns="45719" rIns="45719" bIns="45719" numCol="1" anchor="ctr">
              <a:noAutofit/>
            </a:bodyPr>
            <a:lstStyle/>
            <a:p>
              <a:pPr algn="just">
                <a:defRPr>
                  <a:solidFill>
                    <a:srgbClr val="FFFFFF"/>
                  </a:solidFill>
                </a:defRPr>
              </a:pPr>
              <a:endParaRPr/>
            </a:p>
          </p:txBody>
        </p:sp>
        <p:sp>
          <p:nvSpPr>
            <p:cNvPr id="437" name="Segmentación por probabilidad de pago: Una vez se tiene el Score y la probabilidad de pago de cada cliente, se segmenta cada tramo de mora para crear estrategias de cobro especificas."/>
            <p:cNvSpPr txBox="1"/>
            <p:nvPr/>
          </p:nvSpPr>
          <p:spPr>
            <a:xfrm>
              <a:off x="-1" y="183943"/>
              <a:ext cx="5635652" cy="83099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just">
                <a:defRPr sz="1600" b="1">
                  <a:solidFill>
                    <a:srgbClr val="FF8233"/>
                  </a:solidFill>
                  <a:latin typeface="Arial"/>
                  <a:ea typeface="Arial"/>
                  <a:cs typeface="Arial"/>
                  <a:sym typeface="Arial"/>
                </a:defRPr>
              </a:pPr>
              <a:r>
                <a:rPr lang="es-CO">
                  <a:latin typeface="Calibri" pitchFamily="34" charset="0"/>
                  <a:cs typeface="Calibri" pitchFamily="34" charset="0"/>
                </a:rPr>
                <a:t>Segmentación por probabilidad de pago</a:t>
              </a:r>
              <a:r>
                <a:rPr lang="es-CO">
                  <a:solidFill>
                    <a:schemeClr val="accent1"/>
                  </a:solidFill>
                  <a:latin typeface="Calibri" pitchFamily="34" charset="0"/>
                  <a:cs typeface="Calibri" pitchFamily="34" charset="0"/>
                </a:rPr>
                <a:t>: </a:t>
              </a:r>
              <a:r>
                <a:rPr lang="es-CO" sz="1600" b="0">
                  <a:solidFill>
                    <a:srgbClr val="808080"/>
                  </a:solidFill>
                  <a:latin typeface="Calibri" pitchFamily="34" charset="0"/>
                  <a:cs typeface="Calibri" pitchFamily="34" charset="0"/>
                </a:rPr>
                <a:t>Una vez se tiene el Score y la probabilidad de pago de cada cliente, se segmenta cada tramo de mora para crear estrategias de cobro especificas</a:t>
              </a:r>
              <a:r>
                <a:rPr lang="es-CO" sz="1600" b="0">
                  <a:solidFill>
                    <a:srgbClr val="002060"/>
                  </a:solidFill>
                  <a:latin typeface="Calibri" pitchFamily="34" charset="0"/>
                  <a:cs typeface="Calibri" pitchFamily="34" charset="0"/>
                </a:rPr>
                <a:t>.</a:t>
              </a:r>
            </a:p>
          </p:txBody>
        </p:sp>
      </p:grpSp>
      <p:sp>
        <p:nvSpPr>
          <p:cNvPr id="439" name="object 47"/>
          <p:cNvSpPr txBox="1"/>
          <p:nvPr/>
        </p:nvSpPr>
        <p:spPr>
          <a:xfrm>
            <a:off x="6097575" y="5373824"/>
            <a:ext cx="5873110" cy="6463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lvl1pPr marR="5080" indent="12700" algn="just">
              <a:defRPr sz="1400">
                <a:solidFill>
                  <a:srgbClr val="808080"/>
                </a:solidFill>
                <a:latin typeface="Arial"/>
                <a:ea typeface="Arial"/>
                <a:cs typeface="Arial"/>
                <a:sym typeface="Arial"/>
              </a:defRPr>
            </a:lvl1pPr>
          </a:lstStyle>
          <a:p>
            <a:r>
              <a:rPr lang="es-ES" dirty="0">
                <a:latin typeface="Calibri" pitchFamily="34" charset="0"/>
                <a:cs typeface="Calibri" pitchFamily="34" charset="0"/>
              </a:rPr>
              <a:t>Validar el comportamiento actual de la cartera, definiendo oportunidades de mejora en cuanto a la correcta segmentación y definición de estrategias, acompañadas de un correcto seguimiento a los resultados obtenidos</a:t>
            </a:r>
          </a:p>
        </p:txBody>
      </p:sp>
      <p:sp>
        <p:nvSpPr>
          <p:cNvPr id="440" name="object 27"/>
          <p:cNvSpPr txBox="1"/>
          <p:nvPr/>
        </p:nvSpPr>
        <p:spPr>
          <a:xfrm>
            <a:off x="6097575" y="5122846"/>
            <a:ext cx="4140928" cy="1717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p>
            <a:pPr marR="5080" indent="12700">
              <a:lnSpc>
                <a:spcPts val="1300"/>
              </a:lnSpc>
              <a:spcBef>
                <a:spcPts val="200"/>
              </a:spcBef>
              <a:defRPr sz="1600" b="1" spc="-5">
                <a:solidFill>
                  <a:srgbClr val="FF8233"/>
                </a:solidFill>
                <a:latin typeface="Arial"/>
                <a:ea typeface="Arial"/>
                <a:cs typeface="Arial"/>
                <a:sym typeface="Arial"/>
              </a:defRPr>
            </a:pPr>
            <a:r>
              <a:rPr lang="es-ES"/>
              <a:t>Enriquecimiento</a:t>
            </a:r>
            <a:r>
              <a:rPr lang="es-ES" spc="-75"/>
              <a:t> </a:t>
            </a:r>
            <a:r>
              <a:rPr lang="es-ES" spc="0"/>
              <a:t>de  </a:t>
            </a:r>
            <a:r>
              <a:rPr lang="es-ES" spc="-5"/>
              <a:t>i</a:t>
            </a:r>
            <a:r>
              <a:rPr lang="es-ES"/>
              <a:t>nformación</a:t>
            </a:r>
          </a:p>
        </p:txBody>
      </p:sp>
      <p:sp>
        <p:nvSpPr>
          <p:cNvPr id="441" name="Rectángulo 3"/>
          <p:cNvSpPr txBox="1"/>
          <p:nvPr/>
        </p:nvSpPr>
        <p:spPr>
          <a:xfrm>
            <a:off x="6097574" y="2505714"/>
            <a:ext cx="5873112" cy="107721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defRPr sz="1600" b="1">
                <a:solidFill>
                  <a:srgbClr val="FF8233"/>
                </a:solidFill>
                <a:latin typeface="Arial"/>
                <a:ea typeface="Arial"/>
                <a:cs typeface="Arial"/>
                <a:sym typeface="Arial"/>
              </a:defRPr>
            </a:pPr>
            <a:r>
              <a:rPr lang="es-CO">
                <a:latin typeface="Calibri" pitchFamily="34" charset="0"/>
                <a:cs typeface="Calibri" pitchFamily="34" charset="0"/>
              </a:rPr>
              <a:t>Definiciones de estrategias: </a:t>
            </a:r>
            <a:r>
              <a:rPr lang="es-CO" sz="1600" b="0">
                <a:solidFill>
                  <a:srgbClr val="808080"/>
                </a:solidFill>
                <a:latin typeface="Calibri" pitchFamily="34" charset="0"/>
                <a:cs typeface="Calibri" pitchFamily="34" charset="0"/>
              </a:rPr>
              <a:t>Diseñar estrategias  que permitan el enfoque de los recursos asignados a los procesos en una forma óptima, en la medida que dichas estrategias estén orientadas para segmentos claramente definidos</a:t>
            </a:r>
          </a:p>
        </p:txBody>
      </p:sp>
      <p:pic>
        <p:nvPicPr>
          <p:cNvPr id="442" name="Picture 2" descr="Picture 2"/>
          <p:cNvPicPr>
            <a:picLocks noChangeAspect="1"/>
          </p:cNvPicPr>
          <p:nvPr/>
        </p:nvPicPr>
        <p:blipFill rotWithShape="1">
          <a:blip r:embed="rId3"/>
          <a:srcRect t="6770"/>
          <a:stretch/>
        </p:blipFill>
        <p:spPr>
          <a:xfrm>
            <a:off x="3833592" y="1186784"/>
            <a:ext cx="1908000" cy="1113159"/>
          </a:xfrm>
          <a:prstGeom prst="rect">
            <a:avLst/>
          </a:prstGeom>
          <a:ln w="12700">
            <a:miter lim="400000"/>
          </a:ln>
          <a:effectLst>
            <a:outerShdw blurRad="50800" dist="38100" dir="2700000" rotWithShape="0">
              <a:srgbClr val="000000">
                <a:alpha val="40000"/>
              </a:srgbClr>
            </a:outerShdw>
          </a:effectLst>
        </p:spPr>
      </p:pic>
      <p:pic>
        <p:nvPicPr>
          <p:cNvPr id="443" name="Picture 6" descr="Picture 6"/>
          <p:cNvPicPr>
            <a:picLocks noChangeAspect="1"/>
          </p:cNvPicPr>
          <p:nvPr/>
        </p:nvPicPr>
        <p:blipFill>
          <a:blip r:embed="rId4"/>
          <a:stretch>
            <a:fillRect/>
          </a:stretch>
        </p:blipFill>
        <p:spPr>
          <a:xfrm>
            <a:off x="3833388" y="3816544"/>
            <a:ext cx="1908000" cy="1044120"/>
          </a:xfrm>
          <a:prstGeom prst="rect">
            <a:avLst/>
          </a:prstGeom>
          <a:ln w="12700">
            <a:miter lim="400000"/>
          </a:ln>
          <a:effectLst>
            <a:outerShdw blurRad="50800" dist="38100" dir="2700000" rotWithShape="0">
              <a:srgbClr val="000000">
                <a:alpha val="40000"/>
              </a:srgbClr>
            </a:outerShdw>
          </a:effectLst>
        </p:spPr>
      </p:pic>
      <p:pic>
        <p:nvPicPr>
          <p:cNvPr id="444" name="Picture 8" descr="Picture 8"/>
          <p:cNvPicPr>
            <a:picLocks noChangeAspect="1"/>
          </p:cNvPicPr>
          <p:nvPr/>
        </p:nvPicPr>
        <p:blipFill rotWithShape="1">
          <a:blip r:embed="rId5"/>
          <a:srcRect b="16672"/>
          <a:stretch/>
        </p:blipFill>
        <p:spPr>
          <a:xfrm>
            <a:off x="3833388" y="2521988"/>
            <a:ext cx="1908000" cy="1060636"/>
          </a:xfrm>
          <a:prstGeom prst="rect">
            <a:avLst/>
          </a:prstGeom>
          <a:ln w="12700">
            <a:miter lim="400000"/>
          </a:ln>
          <a:effectLst>
            <a:outerShdw blurRad="50800" dist="38100" dir="2700000" rotWithShape="0">
              <a:srgbClr val="000000">
                <a:alpha val="40000"/>
              </a:srgbClr>
            </a:outerShdw>
          </a:effectLst>
        </p:spPr>
      </p:pic>
      <p:pic>
        <p:nvPicPr>
          <p:cNvPr id="445" name="Picture 10" descr="Picture 10"/>
          <p:cNvPicPr>
            <a:picLocks noChangeAspect="1"/>
          </p:cNvPicPr>
          <p:nvPr/>
        </p:nvPicPr>
        <p:blipFill rotWithShape="1">
          <a:blip r:embed="rId6"/>
          <a:srcRect t="14879"/>
          <a:stretch/>
        </p:blipFill>
        <p:spPr>
          <a:xfrm>
            <a:off x="3833388" y="5094584"/>
            <a:ext cx="1908000" cy="1082738"/>
          </a:xfrm>
          <a:prstGeom prst="rect">
            <a:avLst/>
          </a:prstGeom>
          <a:ln w="12700">
            <a:miter lim="400000"/>
          </a:ln>
          <a:effectLst>
            <a:outerShdw blurRad="50800" dist="38100" dir="2700000" rotWithShape="0">
              <a:srgbClr val="000000">
                <a:alpha val="40000"/>
              </a:srgbClr>
            </a:outerShdw>
          </a:effectLst>
        </p:spPr>
      </p:pic>
      <p:sp>
        <p:nvSpPr>
          <p:cNvPr id="2" name="1 Marcador de número de diapositiva"/>
          <p:cNvSpPr>
            <a:spLocks noGrp="1"/>
          </p:cNvSpPr>
          <p:nvPr>
            <p:ph type="sldNum" sz="quarter" idx="2"/>
          </p:nvPr>
        </p:nvSpPr>
        <p:spPr/>
        <p:txBody>
          <a:bodyPr/>
          <a:lstStyle/>
          <a:p>
            <a:fld id="{86CB4B4D-7CA3-9044-876B-883B54F8677D}" type="slidenum">
              <a:rPr lang="es-ES" smtClean="0"/>
              <a:t>16</a:t>
            </a:fld>
            <a:endParaRPr lang="es-ES"/>
          </a:p>
        </p:txBody>
      </p:sp>
      <p:pic>
        <p:nvPicPr>
          <p:cNvPr id="25" name="Picture 2" descr="Resultado de imagen para ciclo logo png">
            <a:hlinkClick r:id="rId7" action="ppaction://hlinksldjump"/>
          </p:cNvPr>
          <p:cNvPicPr>
            <a:picLocks noChangeAspect="1" noChangeArrowheads="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49392" y="5963360"/>
            <a:ext cx="648000" cy="64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09600" y="342902"/>
            <a:ext cx="10972800" cy="1289713"/>
          </a:xfrm>
          <a:prstGeom prst="rect">
            <a:avLst/>
          </a:prstGeom>
          <a:solidFill>
            <a:srgbClr val="1F497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hangingPunct="1"/>
            <a:endParaRPr lang="es-CO" sz="1620" kern="1200">
              <a:solidFill>
                <a:prstClr val="white"/>
              </a:solidFill>
              <a:latin typeface="Calibri"/>
            </a:endParaRPr>
          </a:p>
        </p:txBody>
      </p:sp>
      <p:sp>
        <p:nvSpPr>
          <p:cNvPr id="6" name="Rectangle 5"/>
          <p:cNvSpPr/>
          <p:nvPr/>
        </p:nvSpPr>
        <p:spPr>
          <a:xfrm>
            <a:off x="2555485" y="698365"/>
            <a:ext cx="7097825" cy="485176"/>
          </a:xfrm>
          <a:prstGeom prst="rect">
            <a:avLst/>
          </a:prstGeom>
        </p:spPr>
        <p:txBody>
          <a:bodyPr wrap="square" lIns="69005" tIns="34502" rIns="69005" bIns="34502">
            <a:spAutoFit/>
          </a:bodyPr>
          <a:lstStyle/>
          <a:p>
            <a:pPr algn="ctr" defTabSz="1097280" hangingPunct="1"/>
            <a:r>
              <a:rPr lang="es-CO" sz="2700" b="1" kern="1200" dirty="0">
                <a:solidFill>
                  <a:prstClr val="white"/>
                </a:solidFill>
                <a:latin typeface="Arial" panose="020B0604020202020204" pitchFamily="34" charset="0"/>
                <a:ea typeface="Arial Unicode MS" panose="020B0604020202020204" pitchFamily="34" charset="-128"/>
                <a:cs typeface="Arial" panose="020B0604020202020204" pitchFamily="34" charset="0"/>
              </a:rPr>
              <a:t>METODOLOGÍA</a:t>
            </a:r>
          </a:p>
        </p:txBody>
      </p:sp>
      <p:sp>
        <p:nvSpPr>
          <p:cNvPr id="43" name="Marcador de número de diapositiva 1">
            <a:extLst>
              <a:ext uri="{FF2B5EF4-FFF2-40B4-BE49-F238E27FC236}">
                <a16:creationId xmlns:a16="http://schemas.microsoft.com/office/drawing/2014/main" id="{F75696C9-DC7C-4802-A227-3043456D18EA}"/>
              </a:ext>
            </a:extLst>
          </p:cNvPr>
          <p:cNvSpPr>
            <a:spLocks noGrp="1"/>
          </p:cNvSpPr>
          <p:nvPr>
            <p:ph type="sldNum" sz="quarter" idx="12"/>
          </p:nvPr>
        </p:nvSpPr>
        <p:spPr>
          <a:xfrm>
            <a:off x="8359140" y="6063616"/>
            <a:ext cx="2468880" cy="328613"/>
          </a:xfrm>
        </p:spPr>
        <p:txBody>
          <a:bodyPr/>
          <a:lstStyle/>
          <a:p>
            <a:pPr defTabSz="1097280" hangingPunct="1"/>
            <a:fld id="{6573C3F7-3AF4-4452-AE0F-20FB4A1A90A1}" type="slidenum">
              <a:rPr lang="es-CO" kern="1200">
                <a:solidFill>
                  <a:prstClr val="black">
                    <a:tint val="75000"/>
                  </a:prstClr>
                </a:solidFill>
                <a:latin typeface="Calibri"/>
              </a:rPr>
              <a:pPr defTabSz="1097280" hangingPunct="1"/>
              <a:t>17</a:t>
            </a:fld>
            <a:endParaRPr lang="es-CO" kern="1200" dirty="0">
              <a:solidFill>
                <a:prstClr val="black">
                  <a:tint val="75000"/>
                </a:prstClr>
              </a:solidFill>
              <a:latin typeface="Calibri"/>
            </a:endParaRPr>
          </a:p>
        </p:txBody>
      </p:sp>
      <p:pic>
        <p:nvPicPr>
          <p:cNvPr id="34" name="Picture 2">
            <a:extLst>
              <a:ext uri="{FF2B5EF4-FFF2-40B4-BE49-F238E27FC236}">
                <a16:creationId xmlns:a16="http://schemas.microsoft.com/office/drawing/2014/main" id="{3623CC42-F78D-4112-8572-ADE03C23B53F}"/>
              </a:ext>
            </a:extLst>
          </p:cNvPr>
          <p:cNvPicPr>
            <a:picLocks noChangeAspect="1" noChangeArrowheads="1"/>
          </p:cNvPicPr>
          <p:nvPr/>
        </p:nvPicPr>
        <p:blipFill>
          <a:blip r:embed="rId3" cstate="print">
            <a:grayscl/>
            <a:extLst>
              <a:ext uri="{28A0092B-C50C-407E-A947-70E740481C1C}">
                <a14:useLocalDpi xmlns:a14="http://schemas.microsoft.com/office/drawing/2010/main" val="0"/>
              </a:ext>
            </a:extLst>
          </a:blip>
          <a:srcRect/>
          <a:stretch>
            <a:fillRect/>
          </a:stretch>
        </p:blipFill>
        <p:spPr bwMode="auto">
          <a:xfrm>
            <a:off x="1074721" y="3768606"/>
            <a:ext cx="1235729" cy="12357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Imagen 6">
            <a:extLst>
              <a:ext uri="{FF2B5EF4-FFF2-40B4-BE49-F238E27FC236}">
                <a16:creationId xmlns:a16="http://schemas.microsoft.com/office/drawing/2014/main" id="{3A0B0E2B-C8D7-4B77-8E71-1DE59782CFFF}"/>
              </a:ext>
            </a:extLst>
          </p:cNvPr>
          <p:cNvPicPr>
            <a:picLocks noChangeAspect="1"/>
          </p:cNvPicPr>
          <p:nvPr/>
        </p:nvPicPr>
        <p:blipFill>
          <a:blip r:embed="rId4"/>
          <a:stretch>
            <a:fillRect/>
          </a:stretch>
        </p:blipFill>
        <p:spPr>
          <a:xfrm>
            <a:off x="4881388" y="3878370"/>
            <a:ext cx="493819" cy="965690"/>
          </a:xfrm>
          <a:prstGeom prst="rect">
            <a:avLst/>
          </a:prstGeom>
        </p:spPr>
      </p:pic>
      <p:pic>
        <p:nvPicPr>
          <p:cNvPr id="8" name="Imagen 7">
            <a:extLst>
              <a:ext uri="{FF2B5EF4-FFF2-40B4-BE49-F238E27FC236}">
                <a16:creationId xmlns:a16="http://schemas.microsoft.com/office/drawing/2014/main" id="{CF50485C-DEF9-43DE-B47E-42A934D7572E}"/>
              </a:ext>
            </a:extLst>
          </p:cNvPr>
          <p:cNvPicPr>
            <a:picLocks noChangeAspect="1"/>
          </p:cNvPicPr>
          <p:nvPr/>
        </p:nvPicPr>
        <p:blipFill>
          <a:blip r:embed="rId5"/>
          <a:stretch>
            <a:fillRect/>
          </a:stretch>
        </p:blipFill>
        <p:spPr>
          <a:xfrm>
            <a:off x="3202528" y="3929014"/>
            <a:ext cx="1299582" cy="751475"/>
          </a:xfrm>
          <a:prstGeom prst="rect">
            <a:avLst/>
          </a:prstGeom>
        </p:spPr>
      </p:pic>
      <p:graphicFrame>
        <p:nvGraphicFramePr>
          <p:cNvPr id="11" name="Objeto 10">
            <a:extLst>
              <a:ext uri="{FF2B5EF4-FFF2-40B4-BE49-F238E27FC236}">
                <a16:creationId xmlns:a16="http://schemas.microsoft.com/office/drawing/2014/main" id="{081087BB-F3B8-4873-861E-3B85E211B206}"/>
              </a:ext>
            </a:extLst>
          </p:cNvPr>
          <p:cNvGraphicFramePr>
            <a:graphicFrameLocks noChangeAspect="1"/>
          </p:cNvGraphicFramePr>
          <p:nvPr/>
        </p:nvGraphicFramePr>
        <p:xfrm>
          <a:off x="5527490" y="3986117"/>
          <a:ext cx="1425224" cy="694373"/>
        </p:xfrm>
        <a:graphic>
          <a:graphicData uri="http://schemas.openxmlformats.org/presentationml/2006/ole">
            <mc:AlternateContent xmlns:mc="http://schemas.openxmlformats.org/markup-compatibility/2006">
              <mc:Choice xmlns:v="urn:schemas-microsoft-com:vml" Requires="v">
                <p:oleObj name="Worksheet" r:id="rId6" imgW="2067130" imgH="771421" progId="Excel.Sheet.12">
                  <p:embed/>
                </p:oleObj>
              </mc:Choice>
              <mc:Fallback>
                <p:oleObj name="Worksheet" r:id="rId6" imgW="2067130" imgH="771421" progId="Excel.Sheet.12">
                  <p:embed/>
                  <p:pic>
                    <p:nvPicPr>
                      <p:cNvPr id="11" name="Objeto 10">
                        <a:extLst>
                          <a:ext uri="{FF2B5EF4-FFF2-40B4-BE49-F238E27FC236}">
                            <a16:creationId xmlns:a16="http://schemas.microsoft.com/office/drawing/2014/main" id="{081087BB-F3B8-4873-861E-3B85E211B206}"/>
                          </a:ext>
                        </a:extLst>
                      </p:cNvPr>
                      <p:cNvPicPr/>
                      <p:nvPr/>
                    </p:nvPicPr>
                    <p:blipFill>
                      <a:blip r:embed="rId7"/>
                      <a:stretch>
                        <a:fillRect/>
                      </a:stretch>
                    </p:blipFill>
                    <p:spPr>
                      <a:xfrm>
                        <a:off x="5527490" y="3986117"/>
                        <a:ext cx="1425224" cy="694373"/>
                      </a:xfrm>
                      <a:prstGeom prst="rect">
                        <a:avLst/>
                      </a:prstGeom>
                    </p:spPr>
                  </p:pic>
                </p:oleObj>
              </mc:Fallback>
            </mc:AlternateContent>
          </a:graphicData>
        </a:graphic>
      </p:graphicFrame>
      <p:graphicFrame>
        <p:nvGraphicFramePr>
          <p:cNvPr id="14" name="Objeto 13">
            <a:extLst>
              <a:ext uri="{FF2B5EF4-FFF2-40B4-BE49-F238E27FC236}">
                <a16:creationId xmlns:a16="http://schemas.microsoft.com/office/drawing/2014/main" id="{CFDC40B1-928C-4CB4-8FB0-73957B96BD83}"/>
              </a:ext>
            </a:extLst>
          </p:cNvPr>
          <p:cNvGraphicFramePr>
            <a:graphicFrameLocks noChangeAspect="1"/>
          </p:cNvGraphicFramePr>
          <p:nvPr/>
        </p:nvGraphicFramePr>
        <p:xfrm>
          <a:off x="7178183" y="3724611"/>
          <a:ext cx="2180112" cy="1235730"/>
        </p:xfrm>
        <a:graphic>
          <a:graphicData uri="http://schemas.openxmlformats.org/presentationml/2006/ole">
            <mc:AlternateContent xmlns:mc="http://schemas.openxmlformats.org/markup-compatibility/2006">
              <mc:Choice xmlns:v="urn:schemas-microsoft-com:vml" Requires="v">
                <p:oleObj name="Worksheet" r:id="rId8" imgW="3305187" imgH="1724170" progId="Excel.Sheet.12">
                  <p:embed/>
                </p:oleObj>
              </mc:Choice>
              <mc:Fallback>
                <p:oleObj name="Worksheet" r:id="rId8" imgW="3305187" imgH="1724170" progId="Excel.Sheet.12">
                  <p:embed/>
                  <p:pic>
                    <p:nvPicPr>
                      <p:cNvPr id="14" name="Objeto 13">
                        <a:extLst>
                          <a:ext uri="{FF2B5EF4-FFF2-40B4-BE49-F238E27FC236}">
                            <a16:creationId xmlns:a16="http://schemas.microsoft.com/office/drawing/2014/main" id="{CFDC40B1-928C-4CB4-8FB0-73957B96BD83}"/>
                          </a:ext>
                        </a:extLst>
                      </p:cNvPr>
                      <p:cNvPicPr/>
                      <p:nvPr/>
                    </p:nvPicPr>
                    <p:blipFill>
                      <a:blip r:embed="rId9"/>
                      <a:stretch>
                        <a:fillRect/>
                      </a:stretch>
                    </p:blipFill>
                    <p:spPr>
                      <a:xfrm>
                        <a:off x="7178183" y="3724611"/>
                        <a:ext cx="2180112" cy="1235730"/>
                      </a:xfrm>
                      <a:prstGeom prst="rect">
                        <a:avLst/>
                      </a:prstGeom>
                    </p:spPr>
                  </p:pic>
                </p:oleObj>
              </mc:Fallback>
            </mc:AlternateContent>
          </a:graphicData>
        </a:graphic>
      </p:graphicFrame>
      <p:pic>
        <p:nvPicPr>
          <p:cNvPr id="16" name="Imagen 15">
            <a:extLst>
              <a:ext uri="{FF2B5EF4-FFF2-40B4-BE49-F238E27FC236}">
                <a16:creationId xmlns:a16="http://schemas.microsoft.com/office/drawing/2014/main" id="{00EE7675-B795-4BDD-A3AD-9F037B3C86C6}"/>
              </a:ext>
            </a:extLst>
          </p:cNvPr>
          <p:cNvPicPr>
            <a:picLocks noChangeAspect="1"/>
          </p:cNvPicPr>
          <p:nvPr/>
        </p:nvPicPr>
        <p:blipFill>
          <a:blip r:embed="rId10"/>
          <a:stretch>
            <a:fillRect/>
          </a:stretch>
        </p:blipFill>
        <p:spPr>
          <a:xfrm>
            <a:off x="9684985" y="3790747"/>
            <a:ext cx="1363567" cy="1235729"/>
          </a:xfrm>
          <a:prstGeom prst="rect">
            <a:avLst/>
          </a:prstGeom>
        </p:spPr>
      </p:pic>
      <p:cxnSp>
        <p:nvCxnSpPr>
          <p:cNvPr id="12" name="11 Conector recto"/>
          <p:cNvCxnSpPr/>
          <p:nvPr/>
        </p:nvCxnSpPr>
        <p:spPr>
          <a:xfrm>
            <a:off x="1218366" y="2407956"/>
            <a:ext cx="9209540" cy="0"/>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 name="3 Elipse"/>
          <p:cNvSpPr/>
          <p:nvPr/>
        </p:nvSpPr>
        <p:spPr>
          <a:xfrm>
            <a:off x="1034120" y="2243092"/>
            <a:ext cx="368490" cy="368490"/>
          </a:xfrm>
          <a:prstGeom prst="ellipse">
            <a:avLst/>
          </a:prstGeom>
          <a:solidFill>
            <a:schemeClr val="accent2"/>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hangingPunct="1"/>
            <a:endParaRPr lang="es-CO" sz="1620" kern="1200">
              <a:solidFill>
                <a:prstClr val="white"/>
              </a:solidFill>
              <a:latin typeface="Calibri"/>
            </a:endParaRPr>
          </a:p>
        </p:txBody>
      </p:sp>
      <p:sp>
        <p:nvSpPr>
          <p:cNvPr id="15" name="14 Elipse"/>
          <p:cNvSpPr/>
          <p:nvPr/>
        </p:nvSpPr>
        <p:spPr>
          <a:xfrm>
            <a:off x="3698134" y="2243092"/>
            <a:ext cx="368490" cy="368490"/>
          </a:xfrm>
          <a:prstGeom prst="ellipse">
            <a:avLst/>
          </a:prstGeom>
          <a:solidFill>
            <a:schemeClr val="accent2"/>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hangingPunct="1"/>
            <a:endParaRPr lang="es-CO" sz="1620" kern="1200">
              <a:solidFill>
                <a:prstClr val="white"/>
              </a:solidFill>
              <a:latin typeface="Calibri"/>
            </a:endParaRPr>
          </a:p>
        </p:txBody>
      </p:sp>
      <p:sp>
        <p:nvSpPr>
          <p:cNvPr id="17" name="16 Elipse"/>
          <p:cNvSpPr/>
          <p:nvPr/>
        </p:nvSpPr>
        <p:spPr>
          <a:xfrm>
            <a:off x="5836772" y="2243092"/>
            <a:ext cx="368490" cy="368490"/>
          </a:xfrm>
          <a:prstGeom prst="ellipse">
            <a:avLst/>
          </a:prstGeom>
          <a:solidFill>
            <a:schemeClr val="accent2"/>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hangingPunct="1"/>
            <a:endParaRPr lang="es-CO" sz="1620" kern="1200">
              <a:solidFill>
                <a:prstClr val="white"/>
              </a:solidFill>
              <a:latin typeface="Calibri"/>
            </a:endParaRPr>
          </a:p>
        </p:txBody>
      </p:sp>
      <p:sp>
        <p:nvSpPr>
          <p:cNvPr id="18" name="17 Elipse"/>
          <p:cNvSpPr/>
          <p:nvPr/>
        </p:nvSpPr>
        <p:spPr>
          <a:xfrm>
            <a:off x="7910602" y="2243092"/>
            <a:ext cx="368490" cy="368490"/>
          </a:xfrm>
          <a:prstGeom prst="ellipse">
            <a:avLst/>
          </a:prstGeom>
          <a:solidFill>
            <a:schemeClr val="accent2"/>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hangingPunct="1"/>
            <a:endParaRPr lang="es-CO" sz="1620" kern="1200">
              <a:solidFill>
                <a:prstClr val="white"/>
              </a:solidFill>
              <a:latin typeface="Calibri"/>
            </a:endParaRPr>
          </a:p>
        </p:txBody>
      </p:sp>
      <p:sp>
        <p:nvSpPr>
          <p:cNvPr id="19" name="18 Elipse"/>
          <p:cNvSpPr/>
          <p:nvPr/>
        </p:nvSpPr>
        <p:spPr>
          <a:xfrm>
            <a:off x="10243661" y="2243092"/>
            <a:ext cx="368490" cy="368490"/>
          </a:xfrm>
          <a:prstGeom prst="ellipse">
            <a:avLst/>
          </a:prstGeom>
          <a:solidFill>
            <a:schemeClr val="accent2"/>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hangingPunct="1"/>
            <a:endParaRPr lang="es-CO" sz="1620" kern="1200">
              <a:solidFill>
                <a:prstClr val="white"/>
              </a:solidFill>
              <a:latin typeface="Calibri"/>
            </a:endParaRPr>
          </a:p>
        </p:txBody>
      </p:sp>
      <p:sp>
        <p:nvSpPr>
          <p:cNvPr id="9" name="8 CuadroTexto"/>
          <p:cNvSpPr txBox="1"/>
          <p:nvPr/>
        </p:nvSpPr>
        <p:spPr>
          <a:xfrm>
            <a:off x="639964" y="2845736"/>
            <a:ext cx="1663375" cy="757130"/>
          </a:xfrm>
          <a:prstGeom prst="rect">
            <a:avLst/>
          </a:prstGeom>
          <a:noFill/>
        </p:spPr>
        <p:txBody>
          <a:bodyPr wrap="square" rtlCol="0">
            <a:spAutoFit/>
          </a:bodyPr>
          <a:lstStyle/>
          <a:p>
            <a:pPr algn="ctr" defTabSz="1097280" hangingPunct="1"/>
            <a:r>
              <a:rPr lang="es-CO" sz="1440" kern="1200" dirty="0">
                <a:solidFill>
                  <a:prstClr val="white">
                    <a:lumMod val="50000"/>
                  </a:prstClr>
                </a:solidFill>
                <a:latin typeface="Arial" panose="020B0604020202020204" pitchFamily="34" charset="0"/>
                <a:cs typeface="Arial" panose="020B0604020202020204" pitchFamily="34" charset="0"/>
              </a:rPr>
              <a:t>Definición de buenos y malos (Perfil deseable)</a:t>
            </a:r>
          </a:p>
        </p:txBody>
      </p:sp>
      <p:sp>
        <p:nvSpPr>
          <p:cNvPr id="20" name="19 CuadroTexto"/>
          <p:cNvSpPr txBox="1"/>
          <p:nvPr/>
        </p:nvSpPr>
        <p:spPr>
          <a:xfrm>
            <a:off x="3050063" y="2845736"/>
            <a:ext cx="1663375" cy="757130"/>
          </a:xfrm>
          <a:prstGeom prst="rect">
            <a:avLst/>
          </a:prstGeom>
          <a:noFill/>
        </p:spPr>
        <p:txBody>
          <a:bodyPr wrap="square" rtlCol="0">
            <a:spAutoFit/>
          </a:bodyPr>
          <a:lstStyle/>
          <a:p>
            <a:pPr algn="ctr" defTabSz="1097280" hangingPunct="1"/>
            <a:r>
              <a:rPr lang="es-CO" sz="1440" kern="1200" dirty="0">
                <a:solidFill>
                  <a:prstClr val="white">
                    <a:lumMod val="50000"/>
                  </a:prstClr>
                </a:solidFill>
                <a:latin typeface="Arial" panose="020B0604020202020204" pitchFamily="34" charset="0"/>
                <a:cs typeface="Arial" panose="020B0604020202020204" pitchFamily="34" charset="0"/>
              </a:rPr>
              <a:t>Análisis de variables (correlaciones)</a:t>
            </a:r>
          </a:p>
        </p:txBody>
      </p:sp>
      <p:sp>
        <p:nvSpPr>
          <p:cNvPr id="21" name="20 CuadroTexto"/>
          <p:cNvSpPr txBox="1"/>
          <p:nvPr/>
        </p:nvSpPr>
        <p:spPr>
          <a:xfrm>
            <a:off x="5188701" y="2845737"/>
            <a:ext cx="1663375" cy="978729"/>
          </a:xfrm>
          <a:prstGeom prst="rect">
            <a:avLst/>
          </a:prstGeom>
          <a:noFill/>
        </p:spPr>
        <p:txBody>
          <a:bodyPr wrap="square" rtlCol="0">
            <a:spAutoFit/>
          </a:bodyPr>
          <a:lstStyle/>
          <a:p>
            <a:pPr algn="ctr" defTabSz="1097280" hangingPunct="1"/>
            <a:r>
              <a:rPr lang="es-CO" sz="1440" kern="1200" dirty="0">
                <a:solidFill>
                  <a:prstClr val="white">
                    <a:lumMod val="50000"/>
                  </a:prstClr>
                </a:solidFill>
                <a:latin typeface="Arial" panose="020B0604020202020204" pitchFamily="34" charset="0"/>
                <a:cs typeface="Arial" panose="020B0604020202020204" pitchFamily="34" charset="0"/>
              </a:rPr>
              <a:t>Desarrollo </a:t>
            </a:r>
          </a:p>
          <a:p>
            <a:pPr algn="ctr" defTabSz="1097280" hangingPunct="1"/>
            <a:r>
              <a:rPr lang="es-CO" sz="1440" kern="1200" dirty="0">
                <a:solidFill>
                  <a:prstClr val="white">
                    <a:lumMod val="50000"/>
                  </a:prstClr>
                </a:solidFill>
                <a:latin typeface="Arial" panose="020B0604020202020204" pitchFamily="34" charset="0"/>
                <a:cs typeface="Arial" panose="020B0604020202020204" pitchFamily="34" charset="0"/>
              </a:rPr>
              <a:t>Modelo</a:t>
            </a:r>
          </a:p>
          <a:p>
            <a:pPr algn="ctr" defTabSz="1097280" hangingPunct="1"/>
            <a:r>
              <a:rPr lang="es-CO" sz="1440" kern="1200" dirty="0">
                <a:solidFill>
                  <a:prstClr val="white">
                    <a:lumMod val="50000"/>
                  </a:prstClr>
                </a:solidFill>
                <a:latin typeface="Arial" panose="020B0604020202020204" pitchFamily="34" charset="0"/>
                <a:cs typeface="Arial" panose="020B0604020202020204" pitchFamily="34" charset="0"/>
              </a:rPr>
              <a:t>Diseño de Estrategias</a:t>
            </a:r>
          </a:p>
        </p:txBody>
      </p:sp>
      <p:sp>
        <p:nvSpPr>
          <p:cNvPr id="22" name="21 CuadroTexto"/>
          <p:cNvSpPr txBox="1"/>
          <p:nvPr/>
        </p:nvSpPr>
        <p:spPr>
          <a:xfrm>
            <a:off x="7262531" y="2845735"/>
            <a:ext cx="1663375" cy="535531"/>
          </a:xfrm>
          <a:prstGeom prst="rect">
            <a:avLst/>
          </a:prstGeom>
          <a:noFill/>
        </p:spPr>
        <p:txBody>
          <a:bodyPr wrap="square" rtlCol="0">
            <a:spAutoFit/>
          </a:bodyPr>
          <a:lstStyle/>
          <a:p>
            <a:pPr algn="ctr" defTabSz="1097280" hangingPunct="1"/>
            <a:r>
              <a:rPr lang="es-CO" sz="1440" kern="1200" dirty="0">
                <a:solidFill>
                  <a:prstClr val="white">
                    <a:lumMod val="50000"/>
                  </a:prstClr>
                </a:solidFill>
                <a:latin typeface="Arial" panose="020B0604020202020204" pitchFamily="34" charset="0"/>
                <a:cs typeface="Arial" panose="020B0604020202020204" pitchFamily="34" charset="0"/>
              </a:rPr>
              <a:t>Estrategias</a:t>
            </a:r>
          </a:p>
          <a:p>
            <a:pPr algn="ctr" defTabSz="1097280" hangingPunct="1"/>
            <a:r>
              <a:rPr lang="es-CO" sz="1440" kern="1200" dirty="0">
                <a:solidFill>
                  <a:prstClr val="white">
                    <a:lumMod val="50000"/>
                  </a:prstClr>
                </a:solidFill>
                <a:latin typeface="Arial" panose="020B0604020202020204" pitchFamily="34" charset="0"/>
                <a:cs typeface="Arial" panose="020B0604020202020204" pitchFamily="34" charset="0"/>
              </a:rPr>
              <a:t>Línea de tiempo</a:t>
            </a:r>
          </a:p>
        </p:txBody>
      </p:sp>
      <p:sp>
        <p:nvSpPr>
          <p:cNvPr id="23" name="22 CuadroTexto"/>
          <p:cNvSpPr txBox="1"/>
          <p:nvPr/>
        </p:nvSpPr>
        <p:spPr>
          <a:xfrm>
            <a:off x="9595590" y="2845737"/>
            <a:ext cx="1663375" cy="313932"/>
          </a:xfrm>
          <a:prstGeom prst="rect">
            <a:avLst/>
          </a:prstGeom>
          <a:noFill/>
        </p:spPr>
        <p:txBody>
          <a:bodyPr wrap="square" rtlCol="0">
            <a:spAutoFit/>
          </a:bodyPr>
          <a:lstStyle/>
          <a:p>
            <a:pPr algn="ctr" defTabSz="1097280" hangingPunct="1"/>
            <a:r>
              <a:rPr lang="es-CO" sz="1440" kern="1200" dirty="0">
                <a:solidFill>
                  <a:prstClr val="white">
                    <a:lumMod val="50000"/>
                  </a:prstClr>
                </a:solidFill>
                <a:latin typeface="Arial" panose="020B0604020202020204" pitchFamily="34" charset="0"/>
                <a:cs typeface="Arial" panose="020B0604020202020204" pitchFamily="34" charset="0"/>
              </a:rPr>
              <a:t>Implementación</a:t>
            </a:r>
          </a:p>
        </p:txBody>
      </p:sp>
      <p:sp>
        <p:nvSpPr>
          <p:cNvPr id="24" name="8 CuadroTexto">
            <a:extLst>
              <a:ext uri="{FF2B5EF4-FFF2-40B4-BE49-F238E27FC236}">
                <a16:creationId xmlns:a16="http://schemas.microsoft.com/office/drawing/2014/main" id="{14DC2A1D-F57E-8905-4270-99297C9AC439}"/>
              </a:ext>
            </a:extLst>
          </p:cNvPr>
          <p:cNvSpPr txBox="1"/>
          <p:nvPr/>
        </p:nvSpPr>
        <p:spPr>
          <a:xfrm>
            <a:off x="954378" y="5375809"/>
            <a:ext cx="7821518" cy="840230"/>
          </a:xfrm>
          <a:prstGeom prst="rect">
            <a:avLst/>
          </a:prstGeom>
          <a:noFill/>
        </p:spPr>
        <p:txBody>
          <a:bodyPr wrap="square" rtlCol="0">
            <a:spAutoFit/>
          </a:bodyPr>
          <a:lstStyle/>
          <a:p>
            <a:pPr defTabSz="1097280" hangingPunct="1"/>
            <a:r>
              <a:rPr lang="es-CO" sz="1620" kern="1200" dirty="0">
                <a:solidFill>
                  <a:prstClr val="white">
                    <a:lumMod val="50000"/>
                  </a:prstClr>
                </a:solidFill>
                <a:latin typeface="Square721 BT"/>
                <a:cs typeface="Arial" panose="020B0604020202020204" pitchFamily="34" charset="0"/>
              </a:rPr>
              <a:t>Previo al inicio de la metodología, se realizará un conocimiento de los procesos actuales y así mismo </a:t>
            </a:r>
            <a:r>
              <a:rPr lang="es-CO" sz="1620" kern="1200" dirty="0" err="1">
                <a:solidFill>
                  <a:prstClr val="white">
                    <a:lumMod val="50000"/>
                  </a:prstClr>
                </a:solidFill>
                <a:latin typeface="Square721 BT"/>
                <a:cs typeface="Arial" panose="020B0604020202020204" pitchFamily="34" charset="0"/>
              </a:rPr>
              <a:t>LiSim</a:t>
            </a:r>
            <a:r>
              <a:rPr lang="es-CO" sz="1620" kern="1200" dirty="0">
                <a:solidFill>
                  <a:prstClr val="white">
                    <a:lumMod val="50000"/>
                  </a:prstClr>
                </a:solidFill>
                <a:latin typeface="Square721 BT"/>
                <a:cs typeface="Arial" panose="020B0604020202020204" pitchFamily="34" charset="0"/>
              </a:rPr>
              <a:t> realizará un documento de solicitud de información. El procesamiento de la data se realizará en </a:t>
            </a:r>
            <a:r>
              <a:rPr lang="es-CO" sz="1620" kern="1200" dirty="0" err="1">
                <a:solidFill>
                  <a:prstClr val="white">
                    <a:lumMod val="50000"/>
                  </a:prstClr>
                </a:solidFill>
                <a:latin typeface="Square721 BT"/>
                <a:cs typeface="Arial" panose="020B0604020202020204" pitchFamily="34" charset="0"/>
              </a:rPr>
              <a:t>LiSim</a:t>
            </a:r>
            <a:r>
              <a:rPr lang="es-CO" sz="1620" kern="1200" dirty="0">
                <a:solidFill>
                  <a:prstClr val="white">
                    <a:lumMod val="50000"/>
                  </a:prstClr>
                </a:solidFill>
                <a:latin typeface="Square721 BT"/>
                <a:cs typeface="Arial" panose="020B0604020202020204" pitchFamily="34" charset="0"/>
              </a:rPr>
              <a:t>  </a:t>
            </a:r>
          </a:p>
        </p:txBody>
      </p:sp>
    </p:spTree>
    <p:extLst>
      <p:ext uri="{BB962C8B-B14F-4D97-AF65-F5344CB8AC3E}">
        <p14:creationId xmlns:p14="http://schemas.microsoft.com/office/powerpoint/2010/main" val="38598817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advTm="8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09600" y="286632"/>
            <a:ext cx="10972800" cy="1289713"/>
          </a:xfrm>
          <a:prstGeom prst="rect">
            <a:avLst/>
          </a:prstGeom>
          <a:solidFill>
            <a:srgbClr val="1F497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hangingPunct="1"/>
            <a:endParaRPr lang="es-CO" sz="1620" kern="1200">
              <a:solidFill>
                <a:prstClr val="white"/>
              </a:solidFill>
              <a:latin typeface="Calibri"/>
            </a:endParaRPr>
          </a:p>
        </p:txBody>
      </p:sp>
      <p:sp>
        <p:nvSpPr>
          <p:cNvPr id="6" name="Rectangle 5"/>
          <p:cNvSpPr/>
          <p:nvPr/>
        </p:nvSpPr>
        <p:spPr>
          <a:xfrm>
            <a:off x="2547087" y="586102"/>
            <a:ext cx="7097825" cy="900675"/>
          </a:xfrm>
          <a:prstGeom prst="rect">
            <a:avLst/>
          </a:prstGeom>
        </p:spPr>
        <p:txBody>
          <a:bodyPr wrap="square" lIns="69005" tIns="34502" rIns="69005" bIns="34502">
            <a:spAutoFit/>
          </a:bodyPr>
          <a:lstStyle/>
          <a:p>
            <a:pPr algn="ctr" defTabSz="1097280" hangingPunct="1"/>
            <a:r>
              <a:rPr lang="es-CO" sz="2700" b="1" kern="1200" dirty="0">
                <a:solidFill>
                  <a:prstClr val="white"/>
                </a:solidFill>
                <a:latin typeface="Arial" panose="020B0604020202020204" pitchFamily="34" charset="0"/>
                <a:ea typeface="Arial Unicode MS" panose="020B0604020202020204" pitchFamily="34" charset="-128"/>
                <a:cs typeface="Arial" panose="020B0604020202020204" pitchFamily="34" charset="0"/>
              </a:rPr>
              <a:t>USO DE LA ANALÍTICA EN LA GESTIÓN DE COBRO</a:t>
            </a:r>
          </a:p>
        </p:txBody>
      </p:sp>
      <p:sp>
        <p:nvSpPr>
          <p:cNvPr id="43" name="Marcador de número de diapositiva 1">
            <a:extLst>
              <a:ext uri="{FF2B5EF4-FFF2-40B4-BE49-F238E27FC236}">
                <a16:creationId xmlns:a16="http://schemas.microsoft.com/office/drawing/2014/main" id="{F75696C9-DC7C-4802-A227-3043456D18EA}"/>
              </a:ext>
            </a:extLst>
          </p:cNvPr>
          <p:cNvSpPr>
            <a:spLocks noGrp="1"/>
          </p:cNvSpPr>
          <p:nvPr>
            <p:ph type="sldNum" sz="quarter" idx="12"/>
          </p:nvPr>
        </p:nvSpPr>
        <p:spPr>
          <a:xfrm>
            <a:off x="8359140" y="6063616"/>
            <a:ext cx="2468880" cy="328613"/>
          </a:xfrm>
        </p:spPr>
        <p:txBody>
          <a:bodyPr/>
          <a:lstStyle/>
          <a:p>
            <a:pPr defTabSz="1097280" hangingPunct="1"/>
            <a:fld id="{6573C3F7-3AF4-4452-AE0F-20FB4A1A90A1}" type="slidenum">
              <a:rPr lang="es-CO" kern="1200">
                <a:solidFill>
                  <a:prstClr val="black">
                    <a:tint val="75000"/>
                  </a:prstClr>
                </a:solidFill>
                <a:latin typeface="Calibri"/>
              </a:rPr>
              <a:pPr defTabSz="1097280" hangingPunct="1"/>
              <a:t>18</a:t>
            </a:fld>
            <a:endParaRPr lang="es-CO" kern="1200" dirty="0">
              <a:solidFill>
                <a:prstClr val="black">
                  <a:tint val="75000"/>
                </a:prstClr>
              </a:solidFill>
              <a:latin typeface="Calibri"/>
            </a:endParaRPr>
          </a:p>
        </p:txBody>
      </p:sp>
      <p:sp>
        <p:nvSpPr>
          <p:cNvPr id="3" name="CuadroTexto 2">
            <a:extLst>
              <a:ext uri="{FF2B5EF4-FFF2-40B4-BE49-F238E27FC236}">
                <a16:creationId xmlns:a16="http://schemas.microsoft.com/office/drawing/2014/main" id="{1CF1107A-7020-CD29-8C2E-D38B361A05DC}"/>
              </a:ext>
            </a:extLst>
          </p:cNvPr>
          <p:cNvSpPr txBox="1"/>
          <p:nvPr/>
        </p:nvSpPr>
        <p:spPr>
          <a:xfrm>
            <a:off x="336457" y="1670083"/>
            <a:ext cx="10972800" cy="584775"/>
          </a:xfrm>
          <a:prstGeom prst="rect">
            <a:avLst/>
          </a:prstGeom>
          <a:noFill/>
        </p:spPr>
        <p:txBody>
          <a:bodyPr wrap="square" rtlCol="0" anchor="ctr">
            <a:spAutoFit/>
          </a:bodyPr>
          <a:lstStyle>
            <a:defPPr>
              <a:defRPr lang="es-CO"/>
            </a:defPPr>
            <a:lvl1pPr algn="just">
              <a:defRPr sz="2000">
                <a:solidFill>
                  <a:srgbClr val="002060"/>
                </a:solidFill>
                <a:latin typeface="Square721 BT" panose="020B0504020202060204" pitchFamily="34" charset="0"/>
                <a:cs typeface="Times New Roman" panose="02020603050405020304" pitchFamily="18" charset="0"/>
              </a:defRPr>
            </a:lvl1pPr>
          </a:lstStyle>
          <a:p>
            <a:pPr marR="85344">
              <a:spcBef>
                <a:spcPts val="6"/>
              </a:spcBef>
            </a:pPr>
            <a:r>
              <a:rPr lang="es-ES" sz="1600" dirty="0">
                <a:latin typeface="Segoe UI" pitchFamily="34" charset="0"/>
                <a:ea typeface="+mj-ea"/>
                <a:cs typeface="Segoe UI" pitchFamily="34" charset="0"/>
              </a:rPr>
              <a:t>Brindar una solución analítica que soporte la gestión de la cartera </a:t>
            </a:r>
            <a:r>
              <a:rPr lang="es-ES" sz="1600" i="1" u="sng" dirty="0">
                <a:latin typeface="Segoe UI" pitchFamily="34" charset="0"/>
                <a:ea typeface="+mj-ea"/>
                <a:cs typeface="Segoe UI" pitchFamily="34" charset="0"/>
              </a:rPr>
              <a:t>inteligente</a:t>
            </a:r>
            <a:r>
              <a:rPr lang="es-ES" sz="1600" dirty="0">
                <a:latin typeface="Segoe UI" pitchFamily="34" charset="0"/>
                <a:ea typeface="+mj-ea"/>
                <a:cs typeface="Segoe UI" pitchFamily="34" charset="0"/>
              </a:rPr>
              <a:t> en las etapas preventiva, administrativa, judicial y castigada. Lo anterior por medio del desarrollo de modelos predictivos.</a:t>
            </a:r>
            <a:endParaRPr lang="es-CO" sz="1600" dirty="0">
              <a:latin typeface="Segoe UI" pitchFamily="34" charset="0"/>
              <a:ea typeface="+mj-ea"/>
              <a:cs typeface="Segoe UI" pitchFamily="34" charset="0"/>
            </a:endParaRPr>
          </a:p>
        </p:txBody>
      </p:sp>
      <p:sp>
        <p:nvSpPr>
          <p:cNvPr id="5" name="Rectángulo 4">
            <a:extLst>
              <a:ext uri="{FF2B5EF4-FFF2-40B4-BE49-F238E27FC236}">
                <a16:creationId xmlns:a16="http://schemas.microsoft.com/office/drawing/2014/main" id="{CDE2462C-3090-B85C-2EA9-B3C4D125A541}"/>
              </a:ext>
            </a:extLst>
          </p:cNvPr>
          <p:cNvSpPr/>
          <p:nvPr/>
        </p:nvSpPr>
        <p:spPr>
          <a:xfrm>
            <a:off x="1978036" y="3244106"/>
            <a:ext cx="1548000" cy="3468372"/>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b="1" dirty="0">
                <a:solidFill>
                  <a:schemeClr val="bg1"/>
                </a:solidFill>
                <a:latin typeface="Century Gothic" panose="020B0502020202020204" pitchFamily="34" charset="0"/>
              </a:rPr>
              <a:t>Ej. Estrategia</a:t>
            </a:r>
          </a:p>
          <a:p>
            <a:pPr algn="ctr"/>
            <a:endParaRPr lang="es-MX" sz="1400" b="1" dirty="0">
              <a:solidFill>
                <a:schemeClr val="bg1"/>
              </a:solidFill>
              <a:latin typeface="Century Gothic" panose="020B0502020202020204" pitchFamily="34" charset="0"/>
            </a:endParaRPr>
          </a:p>
        </p:txBody>
      </p:sp>
      <p:sp>
        <p:nvSpPr>
          <p:cNvPr id="10" name="Rectángulo 9">
            <a:extLst>
              <a:ext uri="{FF2B5EF4-FFF2-40B4-BE49-F238E27FC236}">
                <a16:creationId xmlns:a16="http://schemas.microsoft.com/office/drawing/2014/main" id="{4B6A27C0-CB31-19A4-397F-BCFA042B739C}"/>
              </a:ext>
            </a:extLst>
          </p:cNvPr>
          <p:cNvSpPr/>
          <p:nvPr/>
        </p:nvSpPr>
        <p:spPr>
          <a:xfrm>
            <a:off x="3597230" y="2758494"/>
            <a:ext cx="1487460" cy="448404"/>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b="1" dirty="0">
                <a:solidFill>
                  <a:schemeClr val="bg1"/>
                </a:solidFill>
                <a:latin typeface="Century Gothic" panose="020B0502020202020204" pitchFamily="34" charset="0"/>
              </a:rPr>
              <a:t>Corriente (0DV)</a:t>
            </a:r>
            <a:endParaRPr lang="es-CO" sz="1400" b="1" dirty="0">
              <a:solidFill>
                <a:schemeClr val="bg1"/>
              </a:solidFill>
              <a:latin typeface="Century Gothic" panose="020B0502020202020204" pitchFamily="34" charset="0"/>
            </a:endParaRPr>
          </a:p>
        </p:txBody>
      </p:sp>
      <p:sp>
        <p:nvSpPr>
          <p:cNvPr id="13" name="Rectángulo 12">
            <a:extLst>
              <a:ext uri="{FF2B5EF4-FFF2-40B4-BE49-F238E27FC236}">
                <a16:creationId xmlns:a16="http://schemas.microsoft.com/office/drawing/2014/main" id="{17388539-D6A3-3F19-DFA4-84354FC69E0B}"/>
              </a:ext>
            </a:extLst>
          </p:cNvPr>
          <p:cNvSpPr/>
          <p:nvPr/>
        </p:nvSpPr>
        <p:spPr>
          <a:xfrm>
            <a:off x="5214087" y="2769738"/>
            <a:ext cx="1486800" cy="448404"/>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b="1" dirty="0">
                <a:solidFill>
                  <a:schemeClr val="bg1"/>
                </a:solidFill>
                <a:latin typeface="Century Gothic" panose="020B0502020202020204" pitchFamily="34" charset="0"/>
              </a:rPr>
              <a:t>1-30 DV</a:t>
            </a:r>
            <a:endParaRPr lang="es-CO" sz="1400" b="1" dirty="0">
              <a:solidFill>
                <a:schemeClr val="bg1"/>
              </a:solidFill>
              <a:latin typeface="Century Gothic" panose="020B0502020202020204" pitchFamily="34" charset="0"/>
            </a:endParaRPr>
          </a:p>
        </p:txBody>
      </p:sp>
      <p:sp>
        <p:nvSpPr>
          <p:cNvPr id="25" name="Rectángulo 24">
            <a:extLst>
              <a:ext uri="{FF2B5EF4-FFF2-40B4-BE49-F238E27FC236}">
                <a16:creationId xmlns:a16="http://schemas.microsoft.com/office/drawing/2014/main" id="{60475FAC-573C-4644-6ECC-D21238C8AEF6}"/>
              </a:ext>
            </a:extLst>
          </p:cNvPr>
          <p:cNvSpPr/>
          <p:nvPr/>
        </p:nvSpPr>
        <p:spPr>
          <a:xfrm>
            <a:off x="6761334" y="2765493"/>
            <a:ext cx="1486800" cy="450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b="1" dirty="0">
                <a:solidFill>
                  <a:schemeClr val="bg1"/>
                </a:solidFill>
                <a:latin typeface="Century Gothic" panose="020B0502020202020204" pitchFamily="34" charset="0"/>
              </a:rPr>
              <a:t>31-120 DV</a:t>
            </a:r>
            <a:endParaRPr lang="es-CO" sz="1400" b="1" dirty="0">
              <a:solidFill>
                <a:schemeClr val="bg1"/>
              </a:solidFill>
              <a:latin typeface="Century Gothic" panose="020B0502020202020204" pitchFamily="34" charset="0"/>
            </a:endParaRPr>
          </a:p>
        </p:txBody>
      </p:sp>
      <p:sp>
        <p:nvSpPr>
          <p:cNvPr id="26" name="Rectángulo 25">
            <a:extLst>
              <a:ext uri="{FF2B5EF4-FFF2-40B4-BE49-F238E27FC236}">
                <a16:creationId xmlns:a16="http://schemas.microsoft.com/office/drawing/2014/main" id="{E2B6D398-5892-FAD1-3D89-C753CCD815EE}"/>
              </a:ext>
            </a:extLst>
          </p:cNvPr>
          <p:cNvSpPr/>
          <p:nvPr/>
        </p:nvSpPr>
        <p:spPr>
          <a:xfrm>
            <a:off x="3577475" y="2410757"/>
            <a:ext cx="3096000" cy="306669"/>
          </a:xfrm>
          <a:prstGeom prst="rect">
            <a:avLst/>
          </a:prstGeom>
          <a:solidFill>
            <a:schemeClr val="accent3">
              <a:lumMod val="60000"/>
              <a:lumOff val="4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b="1" dirty="0">
                <a:solidFill>
                  <a:srgbClr val="002060"/>
                </a:solidFill>
              </a:rPr>
              <a:t>MORAS TEMPRANAS</a:t>
            </a:r>
            <a:endParaRPr lang="es-CO" b="1" dirty="0">
              <a:solidFill>
                <a:srgbClr val="002060"/>
              </a:solidFill>
            </a:endParaRPr>
          </a:p>
        </p:txBody>
      </p:sp>
      <p:sp>
        <p:nvSpPr>
          <p:cNvPr id="27" name="Rectángulo 26">
            <a:extLst>
              <a:ext uri="{FF2B5EF4-FFF2-40B4-BE49-F238E27FC236}">
                <a16:creationId xmlns:a16="http://schemas.microsoft.com/office/drawing/2014/main" id="{12061616-5780-19F2-115A-119567F281DB}"/>
              </a:ext>
            </a:extLst>
          </p:cNvPr>
          <p:cNvSpPr/>
          <p:nvPr/>
        </p:nvSpPr>
        <p:spPr>
          <a:xfrm>
            <a:off x="5200890" y="3258178"/>
            <a:ext cx="1440000" cy="534458"/>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chemeClr val="bg1">
                    <a:lumMod val="50000"/>
                  </a:schemeClr>
                </a:solidFill>
              </a:rPr>
              <a:t>Cobranza Suave</a:t>
            </a:r>
            <a:endParaRPr lang="es-CO" dirty="0">
              <a:solidFill>
                <a:schemeClr val="bg1">
                  <a:lumMod val="50000"/>
                </a:schemeClr>
              </a:solidFill>
            </a:endParaRPr>
          </a:p>
        </p:txBody>
      </p:sp>
      <p:sp>
        <p:nvSpPr>
          <p:cNvPr id="28" name="Rectángulo 27">
            <a:extLst>
              <a:ext uri="{FF2B5EF4-FFF2-40B4-BE49-F238E27FC236}">
                <a16:creationId xmlns:a16="http://schemas.microsoft.com/office/drawing/2014/main" id="{E98329F0-8126-0D1D-4A8A-33E30C3E0471}"/>
              </a:ext>
            </a:extLst>
          </p:cNvPr>
          <p:cNvSpPr/>
          <p:nvPr/>
        </p:nvSpPr>
        <p:spPr>
          <a:xfrm>
            <a:off x="6786360" y="3258178"/>
            <a:ext cx="1440000" cy="531245"/>
          </a:xfrm>
          <a:prstGeom prst="rect">
            <a:avLst/>
          </a:prstGeom>
          <a:solidFill>
            <a:srgbClr val="FF99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chemeClr val="bg1"/>
                </a:solidFill>
              </a:rPr>
              <a:t>Cobranza Media</a:t>
            </a:r>
            <a:endParaRPr lang="es-CO" dirty="0">
              <a:solidFill>
                <a:schemeClr val="bg1"/>
              </a:solidFill>
            </a:endParaRPr>
          </a:p>
        </p:txBody>
      </p:sp>
      <p:sp>
        <p:nvSpPr>
          <p:cNvPr id="29" name="Rectángulo 28">
            <a:extLst>
              <a:ext uri="{FF2B5EF4-FFF2-40B4-BE49-F238E27FC236}">
                <a16:creationId xmlns:a16="http://schemas.microsoft.com/office/drawing/2014/main" id="{CECC9749-A06E-AF09-685C-BD59D11C2920}"/>
              </a:ext>
            </a:extLst>
          </p:cNvPr>
          <p:cNvSpPr/>
          <p:nvPr/>
        </p:nvSpPr>
        <p:spPr>
          <a:xfrm>
            <a:off x="8297753" y="2765493"/>
            <a:ext cx="1486800" cy="450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b="1" dirty="0">
                <a:solidFill>
                  <a:schemeClr val="bg1"/>
                </a:solidFill>
                <a:latin typeface="Century Gothic" panose="020B0502020202020204" pitchFamily="34" charset="0"/>
              </a:rPr>
              <a:t>+120 DV + C</a:t>
            </a:r>
            <a:endParaRPr lang="es-CO" sz="1400" b="1" dirty="0">
              <a:solidFill>
                <a:schemeClr val="bg1"/>
              </a:solidFill>
              <a:latin typeface="Century Gothic" panose="020B0502020202020204" pitchFamily="34" charset="0"/>
            </a:endParaRPr>
          </a:p>
        </p:txBody>
      </p:sp>
      <p:sp>
        <p:nvSpPr>
          <p:cNvPr id="30" name="Rectángulo 29">
            <a:extLst>
              <a:ext uri="{FF2B5EF4-FFF2-40B4-BE49-F238E27FC236}">
                <a16:creationId xmlns:a16="http://schemas.microsoft.com/office/drawing/2014/main" id="{0CAFA39B-75B5-982C-B23A-6674A79C35F0}"/>
              </a:ext>
            </a:extLst>
          </p:cNvPr>
          <p:cNvSpPr/>
          <p:nvPr/>
        </p:nvSpPr>
        <p:spPr>
          <a:xfrm>
            <a:off x="8388610" y="3277092"/>
            <a:ext cx="1440000" cy="51233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dirty="0">
                <a:solidFill>
                  <a:schemeClr val="bg1"/>
                </a:solidFill>
              </a:rPr>
              <a:t>Cobranza Fuerte / Rescate</a:t>
            </a:r>
            <a:endParaRPr lang="es-CO" sz="1400" dirty="0">
              <a:solidFill>
                <a:schemeClr val="bg1"/>
              </a:solidFill>
            </a:endParaRPr>
          </a:p>
        </p:txBody>
      </p:sp>
      <p:sp>
        <p:nvSpPr>
          <p:cNvPr id="31" name="Rectángulo 30">
            <a:extLst>
              <a:ext uri="{FF2B5EF4-FFF2-40B4-BE49-F238E27FC236}">
                <a16:creationId xmlns:a16="http://schemas.microsoft.com/office/drawing/2014/main" id="{664E787F-EE00-6938-E878-C62806ABD9CB}"/>
              </a:ext>
            </a:extLst>
          </p:cNvPr>
          <p:cNvSpPr/>
          <p:nvPr/>
        </p:nvSpPr>
        <p:spPr>
          <a:xfrm>
            <a:off x="6725770" y="2398808"/>
            <a:ext cx="3132000" cy="324000"/>
          </a:xfrm>
          <a:prstGeom prst="rect">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b="1" dirty="0">
                <a:latin typeface="Century Gothic" panose="020B0502020202020204" pitchFamily="34" charset="0"/>
              </a:rPr>
              <a:t>MORAS ALTAS</a:t>
            </a:r>
            <a:endParaRPr lang="es-CO" sz="1400" b="1" dirty="0">
              <a:latin typeface="Century Gothic" panose="020B0502020202020204" pitchFamily="34" charset="0"/>
            </a:endParaRPr>
          </a:p>
        </p:txBody>
      </p:sp>
      <p:sp>
        <p:nvSpPr>
          <p:cNvPr id="32" name="Rectángulo 31">
            <a:extLst>
              <a:ext uri="{FF2B5EF4-FFF2-40B4-BE49-F238E27FC236}">
                <a16:creationId xmlns:a16="http://schemas.microsoft.com/office/drawing/2014/main" id="{54538679-1E55-65FC-7229-134AC0EACD35}"/>
              </a:ext>
            </a:extLst>
          </p:cNvPr>
          <p:cNvSpPr/>
          <p:nvPr/>
        </p:nvSpPr>
        <p:spPr>
          <a:xfrm>
            <a:off x="1978939" y="2760221"/>
            <a:ext cx="1527804" cy="448404"/>
          </a:xfrm>
          <a:prstGeom prst="rect">
            <a:avLst/>
          </a:prstGeom>
          <a:solidFill>
            <a:srgbClr val="0020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b="1" dirty="0">
                <a:solidFill>
                  <a:schemeClr val="bg1"/>
                </a:solidFill>
                <a:latin typeface="Century Gothic" panose="020B0502020202020204" pitchFamily="34" charset="0"/>
              </a:rPr>
              <a:t>Altura Mora</a:t>
            </a:r>
            <a:endParaRPr lang="es-CO" sz="1400" b="1" dirty="0">
              <a:solidFill>
                <a:schemeClr val="bg1"/>
              </a:solidFill>
              <a:latin typeface="Century Gothic" panose="020B0502020202020204" pitchFamily="34" charset="0"/>
            </a:endParaRPr>
          </a:p>
        </p:txBody>
      </p:sp>
      <p:sp>
        <p:nvSpPr>
          <p:cNvPr id="33" name="Rectángulo 32">
            <a:extLst>
              <a:ext uri="{FF2B5EF4-FFF2-40B4-BE49-F238E27FC236}">
                <a16:creationId xmlns:a16="http://schemas.microsoft.com/office/drawing/2014/main" id="{74839CA5-005E-0B03-FA66-76E7DC81047F}"/>
              </a:ext>
            </a:extLst>
          </p:cNvPr>
          <p:cNvSpPr/>
          <p:nvPr/>
        </p:nvSpPr>
        <p:spPr>
          <a:xfrm>
            <a:off x="3616874" y="3247258"/>
            <a:ext cx="1440000" cy="545378"/>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chemeClr val="bg1">
                    <a:lumMod val="50000"/>
                  </a:schemeClr>
                </a:solidFill>
              </a:rPr>
              <a:t>Gestión Preventiva</a:t>
            </a:r>
            <a:endParaRPr lang="es-CO" dirty="0">
              <a:solidFill>
                <a:schemeClr val="bg1">
                  <a:lumMod val="50000"/>
                </a:schemeClr>
              </a:solidFill>
            </a:endParaRPr>
          </a:p>
        </p:txBody>
      </p:sp>
      <p:sp>
        <p:nvSpPr>
          <p:cNvPr id="35" name="Rectángulo 34">
            <a:extLst>
              <a:ext uri="{FF2B5EF4-FFF2-40B4-BE49-F238E27FC236}">
                <a16:creationId xmlns:a16="http://schemas.microsoft.com/office/drawing/2014/main" id="{4DC0E592-B5A6-7F68-B243-666AA0D75B46}"/>
              </a:ext>
            </a:extLst>
          </p:cNvPr>
          <p:cNvSpPr/>
          <p:nvPr/>
        </p:nvSpPr>
        <p:spPr>
          <a:xfrm>
            <a:off x="3614849" y="3877414"/>
            <a:ext cx="6169704" cy="877214"/>
          </a:xfrm>
          <a:prstGeom prst="rect">
            <a:avLst/>
          </a:prstGeom>
          <a:solidFill>
            <a:schemeClr val="accent1">
              <a:lumMod val="20000"/>
              <a:lumOff val="8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r>
              <a:rPr lang="es-MX" b="1" dirty="0">
                <a:solidFill>
                  <a:srgbClr val="002060"/>
                </a:solidFill>
              </a:rPr>
              <a:t>MODELOS PREDICTIVOS DE CHURN CARTERA</a:t>
            </a:r>
            <a:r>
              <a:rPr lang="es-MX" dirty="0">
                <a:solidFill>
                  <a:srgbClr val="002060"/>
                </a:solidFill>
              </a:rPr>
              <a:t>: Predecir quién tiene mayor probabilidad de no cumplir, o si ya ha incumplido, qué deuda tiene más posibilidades de ser recuperada.</a:t>
            </a:r>
            <a:endParaRPr lang="es-CO" dirty="0">
              <a:solidFill>
                <a:srgbClr val="002060"/>
              </a:solidFill>
            </a:endParaRPr>
          </a:p>
        </p:txBody>
      </p:sp>
      <p:sp>
        <p:nvSpPr>
          <p:cNvPr id="36" name="Flecha: cheurón 35">
            <a:extLst>
              <a:ext uri="{FF2B5EF4-FFF2-40B4-BE49-F238E27FC236}">
                <a16:creationId xmlns:a16="http://schemas.microsoft.com/office/drawing/2014/main" id="{68D0E0BB-4B89-2032-8E78-127C7693F65A}"/>
              </a:ext>
            </a:extLst>
          </p:cNvPr>
          <p:cNvSpPr/>
          <p:nvPr/>
        </p:nvSpPr>
        <p:spPr>
          <a:xfrm>
            <a:off x="2193819" y="4125707"/>
            <a:ext cx="1080120" cy="370661"/>
          </a:xfrm>
          <a:prstGeom prst="chevron">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600" b="1" dirty="0">
                <a:solidFill>
                  <a:schemeClr val="bg1"/>
                </a:solidFill>
              </a:rPr>
              <a:t>QUÉ?</a:t>
            </a:r>
            <a:endParaRPr lang="es-CO" sz="1600" b="1" dirty="0">
              <a:solidFill>
                <a:schemeClr val="bg1"/>
              </a:solidFill>
            </a:endParaRPr>
          </a:p>
        </p:txBody>
      </p:sp>
      <p:sp>
        <p:nvSpPr>
          <p:cNvPr id="37" name="Rectángulo 36">
            <a:extLst>
              <a:ext uri="{FF2B5EF4-FFF2-40B4-BE49-F238E27FC236}">
                <a16:creationId xmlns:a16="http://schemas.microsoft.com/office/drawing/2014/main" id="{F79DA919-339A-321E-E029-75EE656FC1F2}"/>
              </a:ext>
            </a:extLst>
          </p:cNvPr>
          <p:cNvSpPr/>
          <p:nvPr/>
        </p:nvSpPr>
        <p:spPr>
          <a:xfrm>
            <a:off x="3598436" y="4859809"/>
            <a:ext cx="6169704" cy="877214"/>
          </a:xfrm>
          <a:prstGeom prst="rect">
            <a:avLst/>
          </a:prstGeom>
          <a:solidFill>
            <a:schemeClr val="accent1">
              <a:lumMod val="20000"/>
              <a:lumOff val="8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marR="0" algn="just" defTabSz="914400" rtl="0" fontAlgn="auto" latinLnBrk="0" hangingPunct="0">
              <a:lnSpc>
                <a:spcPct val="100000"/>
              </a:lnSpc>
              <a:spcBef>
                <a:spcPts val="0"/>
              </a:spcBef>
              <a:spcAft>
                <a:spcPts val="0"/>
              </a:spcAft>
              <a:buClr>
                <a:srgbClr val="FFC000"/>
              </a:buClr>
              <a:buSzTx/>
              <a:tabLst/>
            </a:pPr>
            <a:r>
              <a:rPr lang="es-MX" b="1" dirty="0">
                <a:solidFill>
                  <a:srgbClr val="002060"/>
                </a:solidFill>
              </a:rPr>
              <a:t>MODELOS NUNCA PAGO: </a:t>
            </a:r>
            <a:r>
              <a:rPr lang="es-MX" dirty="0">
                <a:solidFill>
                  <a:srgbClr val="002060"/>
                </a:solidFill>
              </a:rPr>
              <a:t>Predecir a</a:t>
            </a:r>
            <a:r>
              <a:rPr lang="es-MX" altLang="es-CO" dirty="0">
                <a:solidFill>
                  <a:srgbClr val="002060"/>
                </a:solidFill>
              </a:rPr>
              <a:t>quel cliente que luego de la aprobación no presenta pago durante los cuatro meses siguientes. </a:t>
            </a:r>
          </a:p>
        </p:txBody>
      </p:sp>
      <p:sp>
        <p:nvSpPr>
          <p:cNvPr id="38" name="Rectángulo 37">
            <a:extLst>
              <a:ext uri="{FF2B5EF4-FFF2-40B4-BE49-F238E27FC236}">
                <a16:creationId xmlns:a16="http://schemas.microsoft.com/office/drawing/2014/main" id="{8CFF7E1D-C046-7372-7578-605DA0D99F35}"/>
              </a:ext>
            </a:extLst>
          </p:cNvPr>
          <p:cNvSpPr/>
          <p:nvPr/>
        </p:nvSpPr>
        <p:spPr>
          <a:xfrm>
            <a:off x="3610156" y="5856270"/>
            <a:ext cx="6169704" cy="877214"/>
          </a:xfrm>
          <a:prstGeom prst="rect">
            <a:avLst/>
          </a:prstGeom>
          <a:solidFill>
            <a:schemeClr val="accent1">
              <a:lumMod val="20000"/>
              <a:lumOff val="8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marR="0" algn="just" defTabSz="914400" rtl="0" fontAlgn="auto" latinLnBrk="0" hangingPunct="0">
              <a:lnSpc>
                <a:spcPct val="100000"/>
              </a:lnSpc>
              <a:spcBef>
                <a:spcPts val="0"/>
              </a:spcBef>
              <a:spcAft>
                <a:spcPts val="0"/>
              </a:spcAft>
              <a:buClr>
                <a:srgbClr val="FFC000"/>
              </a:buClr>
              <a:buSzTx/>
              <a:tabLst/>
            </a:pPr>
            <a:r>
              <a:rPr lang="es-MX" b="1" dirty="0">
                <a:solidFill>
                  <a:srgbClr val="002060"/>
                </a:solidFill>
              </a:rPr>
              <a:t>MODELOS DE PROVISIONES: </a:t>
            </a:r>
            <a:r>
              <a:rPr lang="es-MX" dirty="0">
                <a:solidFill>
                  <a:srgbClr val="002060"/>
                </a:solidFill>
              </a:rPr>
              <a:t>Predecir el deterioro de la cartera por medio del </a:t>
            </a:r>
            <a:r>
              <a:rPr lang="es-ES" dirty="0">
                <a:solidFill>
                  <a:srgbClr val="002060"/>
                </a:solidFill>
              </a:rPr>
              <a:t>cálculo de la probabilidad de incumplimiento de las cuentas de la cartera. Pérdida esperada o incurrida. </a:t>
            </a:r>
            <a:endParaRPr lang="es-MX" altLang="es-CO" dirty="0">
              <a:solidFill>
                <a:srgbClr val="002060"/>
              </a:solidFill>
            </a:endParaRPr>
          </a:p>
        </p:txBody>
      </p:sp>
      <p:sp>
        <p:nvSpPr>
          <p:cNvPr id="39" name="Rectángulo 38">
            <a:extLst>
              <a:ext uri="{FF2B5EF4-FFF2-40B4-BE49-F238E27FC236}">
                <a16:creationId xmlns:a16="http://schemas.microsoft.com/office/drawing/2014/main" id="{0F802FB8-3864-7209-4369-9810C9521AB9}"/>
              </a:ext>
            </a:extLst>
          </p:cNvPr>
          <p:cNvSpPr/>
          <p:nvPr/>
        </p:nvSpPr>
        <p:spPr>
          <a:xfrm>
            <a:off x="9998181" y="2102285"/>
            <a:ext cx="618951" cy="4640621"/>
          </a:xfrm>
          <a:prstGeom prst="rect">
            <a:avLst/>
          </a:prstGeom>
          <a:solidFill>
            <a:schemeClr val="accent3">
              <a:lumMod val="75000"/>
            </a:schemeClr>
          </a:solidFill>
          <a:ln/>
        </p:spPr>
        <p:style>
          <a:lnRef idx="2">
            <a:schemeClr val="dk1"/>
          </a:lnRef>
          <a:fillRef idx="1">
            <a:schemeClr val="lt1"/>
          </a:fillRef>
          <a:effectRef idx="0">
            <a:schemeClr val="dk1"/>
          </a:effectRef>
          <a:fontRef idx="minor">
            <a:schemeClr val="dk1"/>
          </a:fontRef>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O" sz="1800" b="0" i="0" u="none" strike="noStrike" cap="none" spc="0" normalizeH="0" baseline="0" dirty="0">
              <a:ln>
                <a:noFill/>
              </a:ln>
              <a:solidFill>
                <a:schemeClr val="accent1"/>
              </a:solidFill>
              <a:effectLst/>
              <a:uFillTx/>
              <a:latin typeface="+mn-lt"/>
              <a:ea typeface="+mn-ea"/>
              <a:cs typeface="+mn-cs"/>
              <a:sym typeface="Calibri"/>
            </a:endParaRPr>
          </a:p>
        </p:txBody>
      </p:sp>
      <p:sp>
        <p:nvSpPr>
          <p:cNvPr id="40" name="CuadroTexto 39">
            <a:extLst>
              <a:ext uri="{FF2B5EF4-FFF2-40B4-BE49-F238E27FC236}">
                <a16:creationId xmlns:a16="http://schemas.microsoft.com/office/drawing/2014/main" id="{FF58C6E6-E6C1-0A5F-777B-A73AF82794B8}"/>
              </a:ext>
            </a:extLst>
          </p:cNvPr>
          <p:cNvSpPr txBox="1"/>
          <p:nvPr/>
        </p:nvSpPr>
        <p:spPr>
          <a:xfrm>
            <a:off x="10195114" y="2221993"/>
            <a:ext cx="225083" cy="440120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es-ES" sz="2000" dirty="0">
                <a:solidFill>
                  <a:schemeClr val="bg1"/>
                </a:solidFill>
              </a:rPr>
              <a:t>CLUSTERIZACIÓN</a:t>
            </a:r>
            <a:endParaRPr kumimoji="0" lang="es-CO" sz="2000" b="0" i="0" u="none" strike="noStrike" cap="none" spc="0" normalizeH="0" baseline="0" dirty="0">
              <a:ln>
                <a:noFill/>
              </a:ln>
              <a:solidFill>
                <a:schemeClr val="bg1"/>
              </a:solidFill>
              <a:effectLst/>
              <a:uFillTx/>
              <a:latin typeface="+mn-lt"/>
              <a:ea typeface="+mn-ea"/>
              <a:cs typeface="+mn-cs"/>
              <a:sym typeface="Calibri"/>
            </a:endParaRPr>
          </a:p>
        </p:txBody>
      </p:sp>
    </p:spTree>
    <p:extLst>
      <p:ext uri="{BB962C8B-B14F-4D97-AF65-F5344CB8AC3E}">
        <p14:creationId xmlns:p14="http://schemas.microsoft.com/office/powerpoint/2010/main" val="62984619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advTm="8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09600" y="286632"/>
            <a:ext cx="10972800" cy="1289713"/>
          </a:xfrm>
          <a:prstGeom prst="rect">
            <a:avLst/>
          </a:prstGeom>
          <a:solidFill>
            <a:srgbClr val="1F497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hangingPunct="1"/>
            <a:endParaRPr lang="es-CO" sz="1620" kern="1200">
              <a:solidFill>
                <a:prstClr val="white"/>
              </a:solidFill>
              <a:latin typeface="Calibri"/>
            </a:endParaRPr>
          </a:p>
        </p:txBody>
      </p:sp>
      <p:sp>
        <p:nvSpPr>
          <p:cNvPr id="6" name="Rectangle 5"/>
          <p:cNvSpPr/>
          <p:nvPr/>
        </p:nvSpPr>
        <p:spPr>
          <a:xfrm>
            <a:off x="2547087" y="586102"/>
            <a:ext cx="7097825" cy="900675"/>
          </a:xfrm>
          <a:prstGeom prst="rect">
            <a:avLst/>
          </a:prstGeom>
        </p:spPr>
        <p:txBody>
          <a:bodyPr wrap="square" lIns="69005" tIns="34502" rIns="69005" bIns="34502">
            <a:spAutoFit/>
          </a:bodyPr>
          <a:lstStyle/>
          <a:p>
            <a:pPr algn="ctr" defTabSz="1097280" hangingPunct="1"/>
            <a:r>
              <a:rPr lang="es-CO" sz="2700" b="1" kern="1200" dirty="0">
                <a:solidFill>
                  <a:prstClr val="white"/>
                </a:solidFill>
                <a:latin typeface="Arial" panose="020B0604020202020204" pitchFamily="34" charset="0"/>
                <a:ea typeface="Arial Unicode MS" panose="020B0604020202020204" pitchFamily="34" charset="-128"/>
                <a:cs typeface="Arial" panose="020B0604020202020204" pitchFamily="34" charset="0"/>
              </a:rPr>
              <a:t>USO DE LA ANALÍTICA EN LA GESTIÓN DE COBRO</a:t>
            </a:r>
          </a:p>
        </p:txBody>
      </p:sp>
      <p:grpSp>
        <p:nvGrpSpPr>
          <p:cNvPr id="4" name="Grupo 3">
            <a:extLst>
              <a:ext uri="{FF2B5EF4-FFF2-40B4-BE49-F238E27FC236}">
                <a16:creationId xmlns:a16="http://schemas.microsoft.com/office/drawing/2014/main" id="{849C746B-4747-E312-0935-5F624836BA8A}"/>
              </a:ext>
            </a:extLst>
          </p:cNvPr>
          <p:cNvGrpSpPr/>
          <p:nvPr/>
        </p:nvGrpSpPr>
        <p:grpSpPr>
          <a:xfrm>
            <a:off x="1800664" y="1955060"/>
            <a:ext cx="9200270" cy="4670823"/>
            <a:chOff x="822239" y="540365"/>
            <a:chExt cx="7879975" cy="4679227"/>
          </a:xfrm>
        </p:grpSpPr>
        <p:sp>
          <p:nvSpPr>
            <p:cNvPr id="7" name="Rectángulo 6">
              <a:extLst>
                <a:ext uri="{FF2B5EF4-FFF2-40B4-BE49-F238E27FC236}">
                  <a16:creationId xmlns:a16="http://schemas.microsoft.com/office/drawing/2014/main" id="{8EE956C2-C75E-6F52-ED43-C9E690B7759A}"/>
                </a:ext>
              </a:extLst>
            </p:cNvPr>
            <p:cNvSpPr/>
            <p:nvPr/>
          </p:nvSpPr>
          <p:spPr>
            <a:xfrm>
              <a:off x="822480" y="1385663"/>
              <a:ext cx="1548000" cy="1510522"/>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600" b="1" dirty="0">
                  <a:solidFill>
                    <a:schemeClr val="bg1"/>
                  </a:solidFill>
                  <a:latin typeface="Century Gothic" panose="020B0502020202020204" pitchFamily="34" charset="0"/>
                </a:rPr>
                <a:t>Estrategia</a:t>
              </a:r>
              <a:endParaRPr lang="es-CO" sz="1600" b="1" dirty="0">
                <a:solidFill>
                  <a:schemeClr val="bg1"/>
                </a:solidFill>
                <a:latin typeface="Century Gothic" panose="020B0502020202020204" pitchFamily="34" charset="0"/>
              </a:endParaRPr>
            </a:p>
          </p:txBody>
        </p:sp>
        <p:sp>
          <p:nvSpPr>
            <p:cNvPr id="8" name="Rectángulo 7">
              <a:extLst>
                <a:ext uri="{FF2B5EF4-FFF2-40B4-BE49-F238E27FC236}">
                  <a16:creationId xmlns:a16="http://schemas.microsoft.com/office/drawing/2014/main" id="{5F2B3710-B464-C70A-760C-BCDE3A1EA0C5}"/>
                </a:ext>
              </a:extLst>
            </p:cNvPr>
            <p:cNvSpPr/>
            <p:nvPr/>
          </p:nvSpPr>
          <p:spPr>
            <a:xfrm>
              <a:off x="822239" y="2990010"/>
              <a:ext cx="1548000" cy="2229582"/>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600" b="1" dirty="0">
                  <a:solidFill>
                    <a:schemeClr val="bg1"/>
                  </a:solidFill>
                  <a:latin typeface="Century Gothic" panose="020B0502020202020204" pitchFamily="34" charset="0"/>
                </a:rPr>
                <a:t>Operación y Seguimiento</a:t>
              </a:r>
              <a:endParaRPr lang="es-CO" sz="1600" b="1" dirty="0">
                <a:solidFill>
                  <a:schemeClr val="bg1"/>
                </a:solidFill>
                <a:latin typeface="Century Gothic" panose="020B0502020202020204" pitchFamily="34" charset="0"/>
              </a:endParaRPr>
            </a:p>
          </p:txBody>
        </p:sp>
        <p:sp>
          <p:nvSpPr>
            <p:cNvPr id="9" name="Rectángulo 8">
              <a:extLst>
                <a:ext uri="{FF2B5EF4-FFF2-40B4-BE49-F238E27FC236}">
                  <a16:creationId xmlns:a16="http://schemas.microsoft.com/office/drawing/2014/main" id="{D8635CE8-3B45-0DB7-B9B5-6F3E31893199}"/>
                </a:ext>
              </a:extLst>
            </p:cNvPr>
            <p:cNvSpPr/>
            <p:nvPr/>
          </p:nvSpPr>
          <p:spPr>
            <a:xfrm>
              <a:off x="2441674" y="900051"/>
              <a:ext cx="1487460" cy="448404"/>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600" b="1" dirty="0">
                  <a:solidFill>
                    <a:schemeClr val="bg1"/>
                  </a:solidFill>
                  <a:latin typeface="Century Gothic" panose="020B0502020202020204" pitchFamily="34" charset="0"/>
                </a:rPr>
                <a:t>Corriente (0DV)</a:t>
              </a:r>
              <a:endParaRPr lang="es-CO" sz="1600" b="1" dirty="0">
                <a:solidFill>
                  <a:schemeClr val="bg1"/>
                </a:solidFill>
                <a:latin typeface="Century Gothic" panose="020B0502020202020204" pitchFamily="34" charset="0"/>
              </a:endParaRPr>
            </a:p>
          </p:txBody>
        </p:sp>
        <p:sp>
          <p:nvSpPr>
            <p:cNvPr id="11" name="Rectángulo 10">
              <a:extLst>
                <a:ext uri="{FF2B5EF4-FFF2-40B4-BE49-F238E27FC236}">
                  <a16:creationId xmlns:a16="http://schemas.microsoft.com/office/drawing/2014/main" id="{F2E0ED74-01AA-6C6D-0830-D8231CF217CB}"/>
                </a:ext>
              </a:extLst>
            </p:cNvPr>
            <p:cNvSpPr/>
            <p:nvPr/>
          </p:nvSpPr>
          <p:spPr>
            <a:xfrm>
              <a:off x="4058531" y="911295"/>
              <a:ext cx="1486800" cy="448404"/>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600" b="1" dirty="0">
                  <a:solidFill>
                    <a:schemeClr val="bg1"/>
                  </a:solidFill>
                  <a:latin typeface="Century Gothic" panose="020B0502020202020204" pitchFamily="34" charset="0"/>
                </a:rPr>
                <a:t>1-30 DV</a:t>
              </a:r>
              <a:endParaRPr lang="es-CO" sz="1600" b="1" dirty="0">
                <a:solidFill>
                  <a:schemeClr val="bg1"/>
                </a:solidFill>
                <a:latin typeface="Century Gothic" panose="020B0502020202020204" pitchFamily="34" charset="0"/>
              </a:endParaRPr>
            </a:p>
          </p:txBody>
        </p:sp>
        <p:sp>
          <p:nvSpPr>
            <p:cNvPr id="12" name="Rectángulo 11">
              <a:extLst>
                <a:ext uri="{FF2B5EF4-FFF2-40B4-BE49-F238E27FC236}">
                  <a16:creationId xmlns:a16="http://schemas.microsoft.com/office/drawing/2014/main" id="{530F881F-1F7C-2AFF-A436-8F15EF19D647}"/>
                </a:ext>
              </a:extLst>
            </p:cNvPr>
            <p:cNvSpPr/>
            <p:nvPr/>
          </p:nvSpPr>
          <p:spPr>
            <a:xfrm>
              <a:off x="5605778" y="907050"/>
              <a:ext cx="1486800" cy="450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600" b="1" dirty="0">
                  <a:solidFill>
                    <a:schemeClr val="bg1"/>
                  </a:solidFill>
                  <a:latin typeface="Century Gothic" panose="020B0502020202020204" pitchFamily="34" charset="0"/>
                </a:rPr>
                <a:t>31-120 DV</a:t>
              </a:r>
              <a:endParaRPr lang="es-CO" sz="1600" b="1" dirty="0">
                <a:solidFill>
                  <a:schemeClr val="bg1"/>
                </a:solidFill>
                <a:latin typeface="Century Gothic" panose="020B0502020202020204" pitchFamily="34" charset="0"/>
              </a:endParaRPr>
            </a:p>
          </p:txBody>
        </p:sp>
        <p:sp>
          <p:nvSpPr>
            <p:cNvPr id="14" name="Rectángulo 13">
              <a:extLst>
                <a:ext uri="{FF2B5EF4-FFF2-40B4-BE49-F238E27FC236}">
                  <a16:creationId xmlns:a16="http://schemas.microsoft.com/office/drawing/2014/main" id="{1B35C03A-2A9E-700E-0391-1D1CEEEB167D}"/>
                </a:ext>
              </a:extLst>
            </p:cNvPr>
            <p:cNvSpPr/>
            <p:nvPr/>
          </p:nvSpPr>
          <p:spPr>
            <a:xfrm>
              <a:off x="2421919" y="552314"/>
              <a:ext cx="3096000" cy="306669"/>
            </a:xfrm>
            <a:prstGeom prst="rect">
              <a:avLst/>
            </a:prstGeom>
            <a:solidFill>
              <a:schemeClr val="accent3">
                <a:lumMod val="60000"/>
                <a:lumOff val="4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sz="2000" b="1" dirty="0">
                  <a:solidFill>
                    <a:srgbClr val="002060"/>
                  </a:solidFill>
                </a:rPr>
                <a:t>MORAS TEMPRANAS</a:t>
              </a:r>
              <a:endParaRPr lang="es-CO" sz="2000" b="1" dirty="0">
                <a:solidFill>
                  <a:srgbClr val="002060"/>
                </a:solidFill>
              </a:endParaRPr>
            </a:p>
          </p:txBody>
        </p:sp>
        <p:sp>
          <p:nvSpPr>
            <p:cNvPr id="15" name="Rectángulo 14">
              <a:extLst>
                <a:ext uri="{FF2B5EF4-FFF2-40B4-BE49-F238E27FC236}">
                  <a16:creationId xmlns:a16="http://schemas.microsoft.com/office/drawing/2014/main" id="{E955C77E-8928-2C2E-B72A-11271B331187}"/>
                </a:ext>
              </a:extLst>
            </p:cNvPr>
            <p:cNvSpPr/>
            <p:nvPr/>
          </p:nvSpPr>
          <p:spPr>
            <a:xfrm>
              <a:off x="3928395" y="4594764"/>
              <a:ext cx="1080000" cy="403415"/>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600" dirty="0">
                  <a:solidFill>
                    <a:schemeClr val="bg1">
                      <a:lumMod val="50000"/>
                    </a:schemeClr>
                  </a:solidFill>
                </a:rPr>
                <a:t>Capacidad</a:t>
              </a:r>
              <a:endParaRPr lang="es-CO" sz="1600" dirty="0">
                <a:solidFill>
                  <a:schemeClr val="bg1">
                    <a:lumMod val="50000"/>
                  </a:schemeClr>
                </a:solidFill>
              </a:endParaRPr>
            </a:p>
          </p:txBody>
        </p:sp>
        <p:sp>
          <p:nvSpPr>
            <p:cNvPr id="16" name="Rectángulo 15">
              <a:extLst>
                <a:ext uri="{FF2B5EF4-FFF2-40B4-BE49-F238E27FC236}">
                  <a16:creationId xmlns:a16="http://schemas.microsoft.com/office/drawing/2014/main" id="{E453F5E0-D74A-8C4B-8A87-7BF2F5B54453}"/>
                </a:ext>
              </a:extLst>
            </p:cNvPr>
            <p:cNvSpPr/>
            <p:nvPr/>
          </p:nvSpPr>
          <p:spPr>
            <a:xfrm>
              <a:off x="4045334" y="1399735"/>
              <a:ext cx="1440000" cy="534458"/>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a:solidFill>
                    <a:schemeClr val="bg1">
                      <a:lumMod val="50000"/>
                    </a:schemeClr>
                  </a:solidFill>
                </a:rPr>
                <a:t>Cobranza Suave</a:t>
              </a:r>
              <a:endParaRPr lang="es-CO" sz="2000" dirty="0">
                <a:solidFill>
                  <a:schemeClr val="bg1">
                    <a:lumMod val="50000"/>
                  </a:schemeClr>
                </a:solidFill>
              </a:endParaRPr>
            </a:p>
          </p:txBody>
        </p:sp>
        <p:sp>
          <p:nvSpPr>
            <p:cNvPr id="17" name="Rectángulo 16">
              <a:extLst>
                <a:ext uri="{FF2B5EF4-FFF2-40B4-BE49-F238E27FC236}">
                  <a16:creationId xmlns:a16="http://schemas.microsoft.com/office/drawing/2014/main" id="{F1BDBF07-6D5E-7281-91B7-4829CACDF640}"/>
                </a:ext>
              </a:extLst>
            </p:cNvPr>
            <p:cNvSpPr/>
            <p:nvPr/>
          </p:nvSpPr>
          <p:spPr>
            <a:xfrm>
              <a:off x="5041241" y="4594764"/>
              <a:ext cx="1152000" cy="403415"/>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dirty="0">
                  <a:solidFill>
                    <a:schemeClr val="bg1">
                      <a:lumMod val="50000"/>
                    </a:schemeClr>
                  </a:solidFill>
                </a:rPr>
                <a:t>Contactabilidad</a:t>
              </a:r>
              <a:endParaRPr lang="es-CO" sz="1400" dirty="0">
                <a:solidFill>
                  <a:schemeClr val="bg1">
                    <a:lumMod val="50000"/>
                  </a:schemeClr>
                </a:solidFill>
              </a:endParaRPr>
            </a:p>
          </p:txBody>
        </p:sp>
        <p:sp>
          <p:nvSpPr>
            <p:cNvPr id="18" name="Rectángulo 17">
              <a:extLst>
                <a:ext uri="{FF2B5EF4-FFF2-40B4-BE49-F238E27FC236}">
                  <a16:creationId xmlns:a16="http://schemas.microsoft.com/office/drawing/2014/main" id="{24DF15A4-6DE6-990F-D2E5-BB7C9789AF74}"/>
                </a:ext>
              </a:extLst>
            </p:cNvPr>
            <p:cNvSpPr/>
            <p:nvPr/>
          </p:nvSpPr>
          <p:spPr>
            <a:xfrm>
              <a:off x="5630804" y="1399735"/>
              <a:ext cx="1440000" cy="531245"/>
            </a:xfrm>
            <a:prstGeom prst="rect">
              <a:avLst/>
            </a:prstGeom>
            <a:solidFill>
              <a:srgbClr val="FF99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a:t>Cobranza Media</a:t>
              </a:r>
              <a:endParaRPr lang="es-CO" sz="2000" dirty="0"/>
            </a:p>
          </p:txBody>
        </p:sp>
        <p:sp>
          <p:nvSpPr>
            <p:cNvPr id="19" name="Rectángulo 18">
              <a:extLst>
                <a:ext uri="{FF2B5EF4-FFF2-40B4-BE49-F238E27FC236}">
                  <a16:creationId xmlns:a16="http://schemas.microsoft.com/office/drawing/2014/main" id="{BAFE662E-AE27-595E-D8CC-1D56304A6C45}"/>
                </a:ext>
              </a:extLst>
            </p:cNvPr>
            <p:cNvSpPr/>
            <p:nvPr/>
          </p:nvSpPr>
          <p:spPr>
            <a:xfrm>
              <a:off x="6265377" y="4594764"/>
              <a:ext cx="1080000" cy="403415"/>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600" dirty="0">
                  <a:solidFill>
                    <a:schemeClr val="bg1">
                      <a:lumMod val="50000"/>
                    </a:schemeClr>
                  </a:solidFill>
                </a:rPr>
                <a:t>Optimizar asignación</a:t>
              </a:r>
              <a:endParaRPr lang="es-CO" sz="1600" dirty="0">
                <a:solidFill>
                  <a:schemeClr val="bg1">
                    <a:lumMod val="50000"/>
                  </a:schemeClr>
                </a:solidFill>
              </a:endParaRPr>
            </a:p>
          </p:txBody>
        </p:sp>
        <p:sp>
          <p:nvSpPr>
            <p:cNvPr id="20" name="Rectángulo 19">
              <a:extLst>
                <a:ext uri="{FF2B5EF4-FFF2-40B4-BE49-F238E27FC236}">
                  <a16:creationId xmlns:a16="http://schemas.microsoft.com/office/drawing/2014/main" id="{0140BFC2-BEBC-32C0-93A7-4DCF6449B890}"/>
                </a:ext>
              </a:extLst>
            </p:cNvPr>
            <p:cNvSpPr/>
            <p:nvPr/>
          </p:nvSpPr>
          <p:spPr>
            <a:xfrm>
              <a:off x="7142197" y="907050"/>
              <a:ext cx="1486800" cy="450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600" b="1" dirty="0">
                  <a:solidFill>
                    <a:schemeClr val="bg1"/>
                  </a:solidFill>
                  <a:latin typeface="Century Gothic" panose="020B0502020202020204" pitchFamily="34" charset="0"/>
                </a:rPr>
                <a:t>+120 DV + C</a:t>
              </a:r>
              <a:endParaRPr lang="es-CO" sz="1600" b="1" dirty="0">
                <a:solidFill>
                  <a:schemeClr val="bg1"/>
                </a:solidFill>
                <a:latin typeface="Century Gothic" panose="020B0502020202020204" pitchFamily="34" charset="0"/>
              </a:endParaRPr>
            </a:p>
          </p:txBody>
        </p:sp>
        <p:sp>
          <p:nvSpPr>
            <p:cNvPr id="21" name="Rectángulo 20">
              <a:extLst>
                <a:ext uri="{FF2B5EF4-FFF2-40B4-BE49-F238E27FC236}">
                  <a16:creationId xmlns:a16="http://schemas.microsoft.com/office/drawing/2014/main" id="{8480F4CF-3E8F-AE87-3D44-B69E22C1D8DD}"/>
                </a:ext>
              </a:extLst>
            </p:cNvPr>
            <p:cNvSpPr/>
            <p:nvPr/>
          </p:nvSpPr>
          <p:spPr>
            <a:xfrm>
              <a:off x="7234666" y="1418649"/>
              <a:ext cx="1440000" cy="51233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600" dirty="0"/>
                <a:t>Cobranza Fuerte / Rescate</a:t>
              </a:r>
              <a:endParaRPr lang="es-CO" sz="1600" dirty="0"/>
            </a:p>
          </p:txBody>
        </p:sp>
        <p:sp>
          <p:nvSpPr>
            <p:cNvPr id="22" name="Rectángulo 21">
              <a:extLst>
                <a:ext uri="{FF2B5EF4-FFF2-40B4-BE49-F238E27FC236}">
                  <a16:creationId xmlns:a16="http://schemas.microsoft.com/office/drawing/2014/main" id="{E80D9CFE-D870-D851-4268-256A84CB1456}"/>
                </a:ext>
              </a:extLst>
            </p:cNvPr>
            <p:cNvSpPr/>
            <p:nvPr/>
          </p:nvSpPr>
          <p:spPr>
            <a:xfrm>
              <a:off x="7417505" y="4585692"/>
              <a:ext cx="1080000" cy="403415"/>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600" dirty="0">
                  <a:solidFill>
                    <a:schemeClr val="bg1">
                      <a:lumMod val="50000"/>
                    </a:schemeClr>
                  </a:solidFill>
                </a:rPr>
                <a:t>Efectividad</a:t>
              </a:r>
              <a:endParaRPr lang="es-CO" sz="1600" dirty="0">
                <a:solidFill>
                  <a:schemeClr val="bg1">
                    <a:lumMod val="50000"/>
                  </a:schemeClr>
                </a:solidFill>
              </a:endParaRPr>
            </a:p>
          </p:txBody>
        </p:sp>
        <p:sp>
          <p:nvSpPr>
            <p:cNvPr id="23" name="Rectángulo 22">
              <a:extLst>
                <a:ext uri="{FF2B5EF4-FFF2-40B4-BE49-F238E27FC236}">
                  <a16:creationId xmlns:a16="http://schemas.microsoft.com/office/drawing/2014/main" id="{4BD320ED-F15B-DB9A-DE32-5E43E078A4A5}"/>
                </a:ext>
              </a:extLst>
            </p:cNvPr>
            <p:cNvSpPr/>
            <p:nvPr/>
          </p:nvSpPr>
          <p:spPr>
            <a:xfrm>
              <a:off x="5570214" y="540365"/>
              <a:ext cx="3132000" cy="324000"/>
            </a:xfrm>
            <a:prstGeom prst="rect">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600" b="1" dirty="0">
                  <a:latin typeface="Century Gothic" panose="020B0502020202020204" pitchFamily="34" charset="0"/>
                </a:rPr>
                <a:t>MORAS ALTAS</a:t>
              </a:r>
              <a:endParaRPr lang="es-CO" sz="1600" b="1" dirty="0">
                <a:latin typeface="Century Gothic" panose="020B0502020202020204" pitchFamily="34" charset="0"/>
              </a:endParaRPr>
            </a:p>
          </p:txBody>
        </p:sp>
        <p:sp>
          <p:nvSpPr>
            <p:cNvPr id="24" name="Rectángulo 23">
              <a:extLst>
                <a:ext uri="{FF2B5EF4-FFF2-40B4-BE49-F238E27FC236}">
                  <a16:creationId xmlns:a16="http://schemas.microsoft.com/office/drawing/2014/main" id="{D18CAA72-0EA4-AAC0-CF7F-033195332812}"/>
                </a:ext>
              </a:extLst>
            </p:cNvPr>
            <p:cNvSpPr/>
            <p:nvPr/>
          </p:nvSpPr>
          <p:spPr>
            <a:xfrm>
              <a:off x="823383" y="901778"/>
              <a:ext cx="1527804" cy="448404"/>
            </a:xfrm>
            <a:prstGeom prst="rect">
              <a:avLst/>
            </a:prstGeom>
            <a:solidFill>
              <a:srgbClr val="0020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600" b="1" dirty="0">
                  <a:solidFill>
                    <a:schemeClr val="bg1"/>
                  </a:solidFill>
                  <a:latin typeface="Century Gothic" panose="020B0502020202020204" pitchFamily="34" charset="0"/>
                </a:rPr>
                <a:t>Altura Mora</a:t>
              </a:r>
              <a:endParaRPr lang="es-CO" sz="1600" b="1" dirty="0">
                <a:solidFill>
                  <a:schemeClr val="bg1"/>
                </a:solidFill>
                <a:latin typeface="Century Gothic" panose="020B0502020202020204" pitchFamily="34" charset="0"/>
              </a:endParaRPr>
            </a:p>
          </p:txBody>
        </p:sp>
        <p:sp>
          <p:nvSpPr>
            <p:cNvPr id="34" name="Rectángulo 33">
              <a:extLst>
                <a:ext uri="{FF2B5EF4-FFF2-40B4-BE49-F238E27FC236}">
                  <a16:creationId xmlns:a16="http://schemas.microsoft.com/office/drawing/2014/main" id="{0F27317A-CA59-E262-0E9A-151620BB72BC}"/>
                </a:ext>
              </a:extLst>
            </p:cNvPr>
            <p:cNvSpPr/>
            <p:nvPr/>
          </p:nvSpPr>
          <p:spPr>
            <a:xfrm>
              <a:off x="2461318" y="1388815"/>
              <a:ext cx="1440000" cy="545378"/>
            </a:xfrm>
            <a:prstGeom prst="rect">
              <a:avLst/>
            </a:prstGeom>
            <a:solidFill>
              <a:srgbClr val="CC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a:solidFill>
                    <a:schemeClr val="bg1">
                      <a:lumMod val="50000"/>
                    </a:schemeClr>
                  </a:solidFill>
                </a:rPr>
                <a:t>Gestión Preventiva</a:t>
              </a:r>
              <a:endParaRPr lang="es-CO" sz="2000" dirty="0">
                <a:solidFill>
                  <a:schemeClr val="bg1">
                    <a:lumMod val="50000"/>
                  </a:schemeClr>
                </a:solidFill>
              </a:endParaRPr>
            </a:p>
          </p:txBody>
        </p:sp>
        <p:sp>
          <p:nvSpPr>
            <p:cNvPr id="41" name="Rectángulo 40">
              <a:extLst>
                <a:ext uri="{FF2B5EF4-FFF2-40B4-BE49-F238E27FC236}">
                  <a16:creationId xmlns:a16="http://schemas.microsoft.com/office/drawing/2014/main" id="{BFDBA72E-4D97-E380-1E0E-972A6608B172}"/>
                </a:ext>
              </a:extLst>
            </p:cNvPr>
            <p:cNvSpPr/>
            <p:nvPr/>
          </p:nvSpPr>
          <p:spPr>
            <a:xfrm>
              <a:off x="2459293" y="2018971"/>
              <a:ext cx="6169704" cy="877214"/>
            </a:xfrm>
            <a:prstGeom prst="rect">
              <a:avLst/>
            </a:prstGeom>
            <a:solidFill>
              <a:schemeClr val="accent1">
                <a:lumMod val="20000"/>
                <a:lumOff val="8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sz="2000" b="1" dirty="0">
                  <a:solidFill>
                    <a:srgbClr val="002060"/>
                  </a:solidFill>
                </a:rPr>
                <a:t>MODELOS PREDICTIVOS: </a:t>
              </a:r>
              <a:r>
                <a:rPr lang="es-MX" sz="2000" dirty="0">
                  <a:solidFill>
                    <a:srgbClr val="002060"/>
                  </a:solidFill>
                </a:rPr>
                <a:t>predecir quién tiene mayor probabilidad de no cumplir, o si ya ha incumplido, qué deuda tiene más posibilidades de ser recuperada.</a:t>
              </a:r>
              <a:endParaRPr lang="es-CO" sz="2000" dirty="0">
                <a:solidFill>
                  <a:srgbClr val="002060"/>
                </a:solidFill>
              </a:endParaRPr>
            </a:p>
          </p:txBody>
        </p:sp>
        <p:sp>
          <p:nvSpPr>
            <p:cNvPr id="42" name="Rectángulo 41">
              <a:extLst>
                <a:ext uri="{FF2B5EF4-FFF2-40B4-BE49-F238E27FC236}">
                  <a16:creationId xmlns:a16="http://schemas.microsoft.com/office/drawing/2014/main" id="{8179B032-9A41-CD76-702B-E285499698E1}"/>
                </a:ext>
              </a:extLst>
            </p:cNvPr>
            <p:cNvSpPr/>
            <p:nvPr/>
          </p:nvSpPr>
          <p:spPr>
            <a:xfrm>
              <a:off x="3910315" y="3649588"/>
              <a:ext cx="4690153" cy="877214"/>
            </a:xfrm>
            <a:prstGeom prst="rect">
              <a:avLst/>
            </a:prstGeom>
            <a:solidFill>
              <a:schemeClr val="accent1">
                <a:lumMod val="20000"/>
                <a:lumOff val="8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sz="1600" b="1" dirty="0">
                  <a:solidFill>
                    <a:srgbClr val="002060"/>
                  </a:solidFill>
                </a:rPr>
                <a:t>ALGORITMOS DE CLASIFICACIÓN/ASIGNACIÓN:</a:t>
              </a:r>
              <a:r>
                <a:rPr lang="es-MX" sz="1600" dirty="0">
                  <a:solidFill>
                    <a:srgbClr val="002060"/>
                  </a:solidFill>
                </a:rPr>
                <a:t> seguimiento eficaz de las acciones, sus resultados y modelos orientados a optimizar las estrategias de recuperación</a:t>
              </a:r>
              <a:endParaRPr lang="es-CO" sz="1600" dirty="0">
                <a:solidFill>
                  <a:srgbClr val="002060"/>
                </a:solidFill>
              </a:endParaRPr>
            </a:p>
          </p:txBody>
        </p:sp>
        <p:pic>
          <p:nvPicPr>
            <p:cNvPr id="44" name="Gráfico 10" descr="Internet">
              <a:extLst>
                <a:ext uri="{FF2B5EF4-FFF2-40B4-BE49-F238E27FC236}">
                  <a16:creationId xmlns:a16="http://schemas.microsoft.com/office/drawing/2014/main" id="{AF569B00-D301-7DA5-4A17-C3A6755CD87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656483" y="3937620"/>
              <a:ext cx="443615" cy="443615"/>
            </a:xfrm>
            <a:prstGeom prst="rect">
              <a:avLst/>
            </a:prstGeom>
          </p:spPr>
        </p:pic>
        <p:pic>
          <p:nvPicPr>
            <p:cNvPr id="45" name="Gráfico 12" descr="Teléfono">
              <a:extLst>
                <a:ext uri="{FF2B5EF4-FFF2-40B4-BE49-F238E27FC236}">
                  <a16:creationId xmlns:a16="http://schemas.microsoft.com/office/drawing/2014/main" id="{FCA0F8D1-7021-C24D-B01A-820DA8E105B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945312" y="4291891"/>
              <a:ext cx="443615" cy="443615"/>
            </a:xfrm>
            <a:prstGeom prst="rect">
              <a:avLst/>
            </a:prstGeom>
          </p:spPr>
        </p:pic>
        <p:pic>
          <p:nvPicPr>
            <p:cNvPr id="46" name="Gráfico 15" descr="Correo electrónico">
              <a:extLst>
                <a:ext uri="{FF2B5EF4-FFF2-40B4-BE49-F238E27FC236}">
                  <a16:creationId xmlns:a16="http://schemas.microsoft.com/office/drawing/2014/main" id="{6DAA97A9-0AFA-5BD4-5D4F-9C18FE5ADD3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547660" y="4527551"/>
              <a:ext cx="443615" cy="443615"/>
            </a:xfrm>
            <a:prstGeom prst="rect">
              <a:avLst/>
            </a:prstGeom>
          </p:spPr>
        </p:pic>
        <p:pic>
          <p:nvPicPr>
            <p:cNvPr id="47" name="Gráfico 17" descr="Descargar">
              <a:extLst>
                <a:ext uri="{FF2B5EF4-FFF2-40B4-BE49-F238E27FC236}">
                  <a16:creationId xmlns:a16="http://schemas.microsoft.com/office/drawing/2014/main" id="{732790D1-ACE2-2B7A-AE18-B01F72FA29A9}"/>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301818" y="4544127"/>
              <a:ext cx="443615" cy="443615"/>
            </a:xfrm>
            <a:prstGeom prst="rect">
              <a:avLst/>
            </a:prstGeom>
          </p:spPr>
        </p:pic>
        <p:pic>
          <p:nvPicPr>
            <p:cNvPr id="48" name="Gráfico 19" descr="Chat">
              <a:extLst>
                <a:ext uri="{FF2B5EF4-FFF2-40B4-BE49-F238E27FC236}">
                  <a16:creationId xmlns:a16="http://schemas.microsoft.com/office/drawing/2014/main" id="{63DDFA1C-FC33-E372-63ED-9947A54C2ED6}"/>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286593" y="4007516"/>
              <a:ext cx="443615" cy="443615"/>
            </a:xfrm>
            <a:prstGeom prst="rect">
              <a:avLst/>
            </a:prstGeom>
          </p:spPr>
        </p:pic>
        <p:sp>
          <p:nvSpPr>
            <p:cNvPr id="49" name="Google Shape;97;p15">
              <a:extLst>
                <a:ext uri="{FF2B5EF4-FFF2-40B4-BE49-F238E27FC236}">
                  <a16:creationId xmlns:a16="http://schemas.microsoft.com/office/drawing/2014/main" id="{67FFE164-C683-F960-A92F-C472AB9318C0}"/>
                </a:ext>
              </a:extLst>
            </p:cNvPr>
            <p:cNvSpPr txBox="1">
              <a:spLocks/>
            </p:cNvSpPr>
            <p:nvPr/>
          </p:nvSpPr>
          <p:spPr>
            <a:xfrm>
              <a:off x="2421919" y="2977086"/>
              <a:ext cx="6178549" cy="600494"/>
            </a:xfrm>
            <a:prstGeom prst="rect">
              <a:avLst/>
            </a:prstGeom>
          </p:spPr>
          <p:txBody>
            <a:bodyPr spcFirstLastPara="1" wrap="square" lIns="91425" tIns="91425" rIns="91425" bIns="91425" anchor="ctr" anchorCtr="0">
              <a:no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just">
                <a:spcBef>
                  <a:spcPts val="600"/>
                </a:spcBef>
                <a:buNone/>
              </a:pPr>
              <a:r>
                <a:rPr lang="es-CO" dirty="0">
                  <a:solidFill>
                    <a:srgbClr val="002060"/>
                  </a:solidFill>
                </a:rPr>
                <a:t>OMNICANAL: cliente percibe un mensaje único y continuidad en la atención sin importar el canal. La empresa escucha activamente al cliente.</a:t>
              </a:r>
              <a:endParaRPr lang="en-US" dirty="0">
                <a:solidFill>
                  <a:srgbClr val="002060"/>
                </a:solidFill>
              </a:endParaRPr>
            </a:p>
          </p:txBody>
        </p:sp>
        <p:sp>
          <p:nvSpPr>
            <p:cNvPr id="50" name="Rectángulo: esquinas redondeadas 49">
              <a:extLst>
                <a:ext uri="{FF2B5EF4-FFF2-40B4-BE49-F238E27FC236}">
                  <a16:creationId xmlns:a16="http://schemas.microsoft.com/office/drawing/2014/main" id="{9F2D11A1-3789-2BA9-1429-45D03222E0B0}"/>
                </a:ext>
              </a:extLst>
            </p:cNvPr>
            <p:cNvSpPr/>
            <p:nvPr/>
          </p:nvSpPr>
          <p:spPr>
            <a:xfrm>
              <a:off x="2448953" y="3941964"/>
              <a:ext cx="1400728" cy="112720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MX" sz="2000" dirty="0"/>
            </a:p>
          </p:txBody>
        </p:sp>
      </p:grpSp>
      <p:sp>
        <p:nvSpPr>
          <p:cNvPr id="51" name="24 CuadroTexto">
            <a:extLst>
              <a:ext uri="{FF2B5EF4-FFF2-40B4-BE49-F238E27FC236}">
                <a16:creationId xmlns:a16="http://schemas.microsoft.com/office/drawing/2014/main" id="{9ADE990A-0DD2-9909-90B7-73B0B373E179}"/>
              </a:ext>
            </a:extLst>
          </p:cNvPr>
          <p:cNvSpPr txBox="1"/>
          <p:nvPr/>
        </p:nvSpPr>
        <p:spPr>
          <a:xfrm rot="16200000">
            <a:off x="-1462997" y="4016843"/>
            <a:ext cx="5521796" cy="461665"/>
          </a:xfrm>
          <a:prstGeom prst="rect">
            <a:avLst/>
          </a:prstGeom>
          <a:noFill/>
        </p:spPr>
        <p:txBody>
          <a:bodyPr wrap="square" rtlCol="0">
            <a:spAutoFit/>
          </a:bodyPr>
          <a:lstStyle/>
          <a:p>
            <a:pPr algn="ctr"/>
            <a:r>
              <a:rPr lang="es-ES" sz="2400" b="1" dirty="0">
                <a:solidFill>
                  <a:schemeClr val="tx1">
                    <a:lumMod val="65000"/>
                    <a:lumOff val="35000"/>
                  </a:schemeClr>
                </a:solidFill>
                <a:latin typeface="Segoe UI" pitchFamily="34" charset="0"/>
                <a:cs typeface="Segoe UI" pitchFamily="34" charset="0"/>
              </a:rPr>
              <a:t>Analítica en la gestión de Cartera</a:t>
            </a:r>
          </a:p>
        </p:txBody>
      </p:sp>
    </p:spTree>
    <p:extLst>
      <p:ext uri="{BB962C8B-B14F-4D97-AF65-F5344CB8AC3E}">
        <p14:creationId xmlns:p14="http://schemas.microsoft.com/office/powerpoint/2010/main" val="302435721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advTm="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609601" y="342900"/>
            <a:ext cx="10972801" cy="9335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hangingPunct="1"/>
            <a:endParaRPr lang="es-CO" sz="1620" kern="1200">
              <a:solidFill>
                <a:prstClr val="white"/>
              </a:solidFill>
              <a:latin typeface="Calibri"/>
            </a:endParaRPr>
          </a:p>
        </p:txBody>
      </p:sp>
      <p:sp>
        <p:nvSpPr>
          <p:cNvPr id="2" name="1 CuadroTexto"/>
          <p:cNvSpPr txBox="1"/>
          <p:nvPr/>
        </p:nvSpPr>
        <p:spPr>
          <a:xfrm>
            <a:off x="2662013" y="593875"/>
            <a:ext cx="6869563" cy="507831"/>
          </a:xfrm>
          <a:prstGeom prst="rect">
            <a:avLst/>
          </a:prstGeom>
          <a:noFill/>
        </p:spPr>
        <p:txBody>
          <a:bodyPr wrap="square" rtlCol="0">
            <a:spAutoFit/>
          </a:bodyPr>
          <a:lstStyle/>
          <a:p>
            <a:pPr algn="ctr" defTabSz="1097280" hangingPunct="1"/>
            <a:r>
              <a:rPr lang="es-CO" sz="2700" b="1" kern="1200" dirty="0">
                <a:solidFill>
                  <a:prstClr val="white"/>
                </a:solidFill>
                <a:latin typeface="Arial" panose="020B0604020202020204" pitchFamily="34" charset="0"/>
                <a:ea typeface="Arial Unicode MS" panose="020B0604020202020204" pitchFamily="34" charset="-128"/>
                <a:cs typeface="Arial" panose="020B0604020202020204" pitchFamily="34" charset="0"/>
              </a:rPr>
              <a:t>SEGUIMIENTO ESTRATEGIA</a:t>
            </a:r>
          </a:p>
        </p:txBody>
      </p:sp>
      <p:graphicFrame>
        <p:nvGraphicFramePr>
          <p:cNvPr id="51" name="7 Marcador de contenido">
            <a:extLst>
              <a:ext uri="{FF2B5EF4-FFF2-40B4-BE49-F238E27FC236}">
                <a16:creationId xmlns:a16="http://schemas.microsoft.com/office/drawing/2014/main" id="{CA3441A1-FF1B-4445-BBC2-26BE5896936B}"/>
              </a:ext>
            </a:extLst>
          </p:cNvPr>
          <p:cNvGraphicFramePr>
            <a:graphicFrameLocks noGrp="1"/>
          </p:cNvGraphicFramePr>
          <p:nvPr>
            <p:ph idx="1"/>
          </p:nvPr>
        </p:nvGraphicFramePr>
        <p:xfrm>
          <a:off x="2230574" y="1706242"/>
          <a:ext cx="7925098" cy="43150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932586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8" name="Rectángulo 73"/>
          <p:cNvSpPr/>
          <p:nvPr/>
        </p:nvSpPr>
        <p:spPr>
          <a:xfrm>
            <a:off x="4914290" y="2619971"/>
            <a:ext cx="6275959" cy="3708471"/>
          </a:xfrm>
          <a:prstGeom prst="rect">
            <a:avLst/>
          </a:prstGeom>
          <a:solidFill>
            <a:srgbClr val="F2F2F2"/>
          </a:solidFill>
          <a:ln w="12700">
            <a:miter lim="400000"/>
          </a:ln>
          <a:effectLst>
            <a:outerShdw blurRad="50800" dist="38100" dir="2700000" rotWithShape="0">
              <a:srgbClr val="000000">
                <a:alpha val="40000"/>
              </a:srgbClr>
            </a:outerShdw>
          </a:effectLst>
        </p:spPr>
        <p:txBody>
          <a:bodyPr lIns="45719" rIns="45719" anchor="ctr"/>
          <a:lstStyle/>
          <a:p>
            <a:pPr algn="ctr">
              <a:defRPr>
                <a:solidFill>
                  <a:srgbClr val="FFFFFF"/>
                </a:solidFill>
                <a:latin typeface="Arial"/>
                <a:ea typeface="Arial"/>
                <a:cs typeface="Arial"/>
                <a:sym typeface="Arial"/>
              </a:defRPr>
            </a:pPr>
            <a:endParaRPr/>
          </a:p>
        </p:txBody>
      </p:sp>
      <p:sp>
        <p:nvSpPr>
          <p:cNvPr id="459" name="Rectángulo 16"/>
          <p:cNvSpPr/>
          <p:nvPr/>
        </p:nvSpPr>
        <p:spPr>
          <a:xfrm>
            <a:off x="5891902" y="1111854"/>
            <a:ext cx="6300097" cy="1188000"/>
          </a:xfrm>
          <a:prstGeom prst="rect">
            <a:avLst/>
          </a:prstGeom>
          <a:solidFill>
            <a:srgbClr val="F2F2F2"/>
          </a:solidFill>
          <a:ln w="12700">
            <a:miter lim="400000"/>
          </a:ln>
        </p:spPr>
        <p:txBody>
          <a:bodyPr lIns="45719" rIns="45719" anchor="ctr"/>
          <a:lstStyle/>
          <a:p>
            <a:pPr algn="ctr">
              <a:defRPr>
                <a:solidFill>
                  <a:srgbClr val="FFFFFF"/>
                </a:solidFill>
                <a:latin typeface="Arial"/>
                <a:ea typeface="Arial"/>
                <a:cs typeface="Arial"/>
                <a:sym typeface="Arial"/>
              </a:defRPr>
            </a:pPr>
            <a:endParaRPr/>
          </a:p>
        </p:txBody>
      </p:sp>
      <p:sp>
        <p:nvSpPr>
          <p:cNvPr id="460" name="Rectángulo 1"/>
          <p:cNvSpPr/>
          <p:nvPr/>
        </p:nvSpPr>
        <p:spPr>
          <a:xfrm>
            <a:off x="1" y="0"/>
            <a:ext cx="3798424" cy="6858000"/>
          </a:xfrm>
          <a:prstGeom prst="rect">
            <a:avLst/>
          </a:prstGeom>
          <a:solidFill>
            <a:srgbClr val="002060"/>
          </a:solidFill>
          <a:ln w="6350">
            <a:solidFill>
              <a:schemeClr val="accent1"/>
            </a:solidFill>
            <a:miter/>
          </a:ln>
        </p:spPr>
        <p:txBody>
          <a:bodyPr lIns="45719" rIns="45719" anchor="ctr"/>
          <a:lstStyle/>
          <a:p>
            <a:pPr algn="ctr">
              <a:defRPr>
                <a:solidFill>
                  <a:srgbClr val="FFFFFF"/>
                </a:solidFill>
                <a:latin typeface="Arial"/>
                <a:ea typeface="Arial"/>
                <a:cs typeface="Arial"/>
                <a:sym typeface="Arial"/>
              </a:defRPr>
            </a:pPr>
            <a:endParaRPr/>
          </a:p>
        </p:txBody>
      </p:sp>
      <p:sp>
        <p:nvSpPr>
          <p:cNvPr id="461" name="TextBox 21"/>
          <p:cNvSpPr txBox="1"/>
          <p:nvPr/>
        </p:nvSpPr>
        <p:spPr>
          <a:xfrm>
            <a:off x="4927367" y="176087"/>
            <a:ext cx="6515080" cy="5847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3000" b="1">
                <a:solidFill>
                  <a:srgbClr val="FF8233"/>
                </a:solidFill>
                <a:latin typeface="Arial"/>
                <a:ea typeface="Arial"/>
                <a:cs typeface="Arial"/>
                <a:sym typeface="Arial"/>
              </a:defRPr>
            </a:lvl1pPr>
          </a:lstStyle>
          <a:p>
            <a:r>
              <a:rPr sz="3200" dirty="0">
                <a:latin typeface="Calibri" pitchFamily="34" charset="0"/>
                <a:cs typeface="Calibri" pitchFamily="34" charset="0"/>
              </a:rPr>
              <a:t> MODELO PROVISIONES</a:t>
            </a:r>
          </a:p>
        </p:txBody>
      </p:sp>
      <p:sp>
        <p:nvSpPr>
          <p:cNvPr id="462" name="object 6"/>
          <p:cNvSpPr txBox="1"/>
          <p:nvPr/>
        </p:nvSpPr>
        <p:spPr>
          <a:xfrm>
            <a:off x="155087" y="836187"/>
            <a:ext cx="3239119" cy="98488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b">
            <a:spAutoFit/>
          </a:bodyPr>
          <a:lstStyle/>
          <a:p>
            <a:pPr indent="12700" algn="ctr">
              <a:spcBef>
                <a:spcPts val="100"/>
              </a:spcBef>
              <a:defRPr b="1" spc="-20">
                <a:solidFill>
                  <a:srgbClr val="FFFFFF"/>
                </a:solidFill>
                <a:latin typeface="Arial"/>
                <a:ea typeface="Arial"/>
                <a:cs typeface="Arial"/>
                <a:sym typeface="Arial"/>
              </a:defRPr>
            </a:pPr>
            <a:r>
              <a:rPr sz="3200">
                <a:effectLst>
                  <a:outerShdw blurRad="38100" dist="38100" dir="2700000" algn="tl">
                    <a:srgbClr val="000000">
                      <a:alpha val="43137"/>
                    </a:srgbClr>
                  </a:outerShdw>
                </a:effectLst>
                <a:latin typeface="Calibri" pitchFamily="34" charset="0"/>
                <a:cs typeface="Calibri" pitchFamily="34" charset="0"/>
              </a:rPr>
              <a:t>¿</a:t>
            </a:r>
            <a:r>
              <a:rPr sz="3200" err="1">
                <a:effectLst>
                  <a:outerShdw blurRad="38100" dist="38100" dir="2700000" algn="tl">
                    <a:srgbClr val="000000">
                      <a:alpha val="43137"/>
                    </a:srgbClr>
                  </a:outerShdw>
                </a:effectLst>
                <a:latin typeface="Calibri" pitchFamily="34" charset="0"/>
                <a:cs typeface="Calibri" pitchFamily="34" charset="0"/>
              </a:rPr>
              <a:t>Qué</a:t>
            </a:r>
            <a:r>
              <a:rPr sz="3200">
                <a:effectLst>
                  <a:outerShdw blurRad="38100" dist="38100" dir="2700000" algn="tl">
                    <a:srgbClr val="000000">
                      <a:alpha val="43137"/>
                    </a:srgbClr>
                  </a:outerShdw>
                </a:effectLst>
                <a:latin typeface="Calibri" pitchFamily="34" charset="0"/>
                <a:cs typeface="Calibri" pitchFamily="34" charset="0"/>
              </a:rPr>
              <a:t> </a:t>
            </a:r>
            <a:r>
              <a:rPr sz="3200" spc="-5">
                <a:effectLst>
                  <a:outerShdw blurRad="38100" dist="38100" dir="2700000" algn="tl">
                    <a:srgbClr val="000000">
                      <a:alpha val="43137"/>
                    </a:srgbClr>
                  </a:outerShdw>
                </a:effectLst>
                <a:latin typeface="Calibri" pitchFamily="34" charset="0"/>
                <a:cs typeface="Calibri" pitchFamily="34" charset="0"/>
              </a:rPr>
              <a:t>es </a:t>
            </a:r>
            <a:r>
              <a:rPr lang="es-CO" sz="3200" spc="-15">
                <a:solidFill>
                  <a:srgbClr val="FF8233"/>
                </a:solidFill>
                <a:effectLst>
                  <a:outerShdw blurRad="38100" dist="38100" dir="2700000" algn="tl">
                    <a:srgbClr val="000000">
                      <a:alpha val="43137"/>
                    </a:srgbClr>
                  </a:outerShdw>
                </a:effectLst>
                <a:latin typeface="Calibri" pitchFamily="34" charset="0"/>
                <a:cs typeface="Calibri" pitchFamily="34" charset="0"/>
              </a:rPr>
              <a:t>Provisiones</a:t>
            </a:r>
            <a:r>
              <a:rPr sz="3200" spc="-55">
                <a:effectLst>
                  <a:outerShdw blurRad="38100" dist="38100" dir="2700000" algn="tl">
                    <a:srgbClr val="000000">
                      <a:alpha val="43137"/>
                    </a:srgbClr>
                  </a:outerShdw>
                </a:effectLst>
                <a:latin typeface="Calibri" pitchFamily="34" charset="0"/>
                <a:cs typeface="Calibri" pitchFamily="34" charset="0"/>
              </a:rPr>
              <a:t>?</a:t>
            </a:r>
          </a:p>
        </p:txBody>
      </p:sp>
      <p:sp>
        <p:nvSpPr>
          <p:cNvPr id="463" name="object 45"/>
          <p:cNvSpPr txBox="1"/>
          <p:nvPr/>
        </p:nvSpPr>
        <p:spPr>
          <a:xfrm>
            <a:off x="6229164" y="1480995"/>
            <a:ext cx="5758161" cy="6463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p>
            <a:pPr algn="just">
              <a:defRPr sz="1400">
                <a:solidFill>
                  <a:srgbClr val="808080"/>
                </a:solidFill>
                <a:latin typeface="Arial"/>
                <a:ea typeface="Arial"/>
                <a:cs typeface="Arial"/>
                <a:sym typeface="Arial"/>
              </a:defRPr>
            </a:pPr>
            <a:r>
              <a:rPr lang="es-CO" sz="1400" dirty="0">
                <a:latin typeface="Calibri" pitchFamily="34" charset="0"/>
                <a:cs typeface="Calibri" pitchFamily="34" charset="0"/>
              </a:rPr>
              <a:t>Busca pronosticar el riesgo de morosidad (probabilidad de caer en un evento de default en un año) y el nivel de provisión de las obligaciones para calcular la Pérdida Esperada de cada una, lo anterior se calcula de la siguiente manera:</a:t>
            </a:r>
          </a:p>
        </p:txBody>
      </p:sp>
      <p:sp>
        <p:nvSpPr>
          <p:cNvPr id="464" name="object 9"/>
          <p:cNvSpPr txBox="1"/>
          <p:nvPr/>
        </p:nvSpPr>
        <p:spPr>
          <a:xfrm>
            <a:off x="6229164" y="1244880"/>
            <a:ext cx="2967166" cy="1983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marR="5080" indent="12700">
              <a:lnSpc>
                <a:spcPts val="1500"/>
              </a:lnSpc>
              <a:spcBef>
                <a:spcPts val="200"/>
              </a:spcBef>
              <a:defRPr sz="1600" b="1" spc="-10">
                <a:solidFill>
                  <a:srgbClr val="FF8233"/>
                </a:solidFill>
                <a:latin typeface="Arial"/>
                <a:ea typeface="Arial"/>
                <a:cs typeface="Arial"/>
                <a:sym typeface="Arial"/>
              </a:defRPr>
            </a:lvl1pPr>
          </a:lstStyle>
          <a:p>
            <a:r>
              <a:rPr lang="es-ES" dirty="0">
                <a:latin typeface="Calibri" pitchFamily="34" charset="0"/>
                <a:cs typeface="Calibri" pitchFamily="34" charset="0"/>
              </a:rPr>
              <a:t>Pérdida esperada</a:t>
            </a:r>
          </a:p>
        </p:txBody>
      </p:sp>
      <p:sp>
        <p:nvSpPr>
          <p:cNvPr id="465" name="CuadroTexto 13"/>
          <p:cNvSpPr txBox="1"/>
          <p:nvPr/>
        </p:nvSpPr>
        <p:spPr>
          <a:xfrm>
            <a:off x="374143" y="2198906"/>
            <a:ext cx="2801006" cy="258532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defRPr sz="1600">
                <a:solidFill>
                  <a:srgbClr val="FFFFFF"/>
                </a:solidFill>
                <a:latin typeface="Arial"/>
                <a:ea typeface="Arial"/>
                <a:cs typeface="Arial"/>
                <a:sym typeface="Arial"/>
              </a:defRPr>
            </a:lvl1pPr>
          </a:lstStyle>
          <a:p>
            <a:pPr algn="ctr"/>
            <a:r>
              <a:rPr lang="es-ES" sz="1800" dirty="0">
                <a:latin typeface="Calibri" pitchFamily="34" charset="0"/>
                <a:cs typeface="Calibri" pitchFamily="34" charset="0"/>
              </a:rPr>
              <a:t>Es el modelo de análisis del comportamiento para el cálculo del incumplimiento de las obligaciones (en el ultimo año) Pérdida Esperada (NIIF 9), con el modelo se logra calcular el nivel de provisiones que debe tener el cliente.</a:t>
            </a:r>
          </a:p>
        </p:txBody>
      </p:sp>
      <p:pic>
        <p:nvPicPr>
          <p:cNvPr id="466" name="Picture 8" descr="Picture 8"/>
          <p:cNvPicPr>
            <a:picLocks noChangeAspect="1"/>
          </p:cNvPicPr>
          <p:nvPr/>
        </p:nvPicPr>
        <p:blipFill>
          <a:blip r:embed="rId2"/>
          <a:stretch>
            <a:fillRect/>
          </a:stretch>
        </p:blipFill>
        <p:spPr>
          <a:xfrm>
            <a:off x="5086889" y="2866131"/>
            <a:ext cx="5930761" cy="3216150"/>
          </a:xfrm>
          <a:prstGeom prst="rect">
            <a:avLst/>
          </a:prstGeom>
          <a:ln w="12700">
            <a:miter lim="400000"/>
          </a:ln>
          <a:effectLst>
            <a:outerShdw blurRad="50800" dist="38100" dir="2700000" rotWithShape="0">
              <a:srgbClr val="000000">
                <a:alpha val="40000"/>
              </a:srgbClr>
            </a:outerShdw>
          </a:effectLst>
        </p:spPr>
      </p:pic>
      <p:pic>
        <p:nvPicPr>
          <p:cNvPr id="467" name="Picture 2" descr="Picture 2"/>
          <p:cNvPicPr>
            <a:picLocks noChangeAspect="1"/>
          </p:cNvPicPr>
          <p:nvPr/>
        </p:nvPicPr>
        <p:blipFill>
          <a:blip r:embed="rId3"/>
          <a:stretch>
            <a:fillRect/>
          </a:stretch>
        </p:blipFill>
        <p:spPr>
          <a:xfrm>
            <a:off x="4183796" y="1283236"/>
            <a:ext cx="1806186" cy="936000"/>
          </a:xfrm>
          <a:prstGeom prst="rect">
            <a:avLst/>
          </a:prstGeom>
          <a:ln w="12700">
            <a:miter lim="400000"/>
          </a:ln>
          <a:effectLst>
            <a:outerShdw blurRad="50800" dist="38100" dir="2700000" rotWithShape="0">
              <a:srgbClr val="000000">
                <a:alpha val="40000"/>
              </a:srgbClr>
            </a:outerShdw>
          </a:effectLst>
        </p:spPr>
      </p:pic>
      <p:sp>
        <p:nvSpPr>
          <p:cNvPr id="2" name="1 Marcador de número de diapositiva"/>
          <p:cNvSpPr>
            <a:spLocks noGrp="1"/>
          </p:cNvSpPr>
          <p:nvPr>
            <p:ph type="sldNum" sz="quarter" idx="2"/>
          </p:nvPr>
        </p:nvSpPr>
        <p:spPr/>
        <p:txBody>
          <a:bodyPr/>
          <a:lstStyle/>
          <a:p>
            <a:fld id="{86CB4B4D-7CA3-9044-876B-883B54F8677D}" type="slidenum">
              <a:rPr lang="es-ES" smtClean="0"/>
              <a:t>21</a:t>
            </a:fld>
            <a:endParaRPr lang="es-ES"/>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 name="Rectángulo 73"/>
          <p:cNvSpPr/>
          <p:nvPr/>
        </p:nvSpPr>
        <p:spPr>
          <a:xfrm>
            <a:off x="6338755" y="1369262"/>
            <a:ext cx="5853246" cy="2160000"/>
          </a:xfrm>
          <a:prstGeom prst="rect">
            <a:avLst/>
          </a:prstGeom>
          <a:solidFill>
            <a:srgbClr val="F2F2F2"/>
          </a:solidFill>
          <a:ln w="12700">
            <a:miter lim="400000"/>
          </a:ln>
        </p:spPr>
        <p:txBody>
          <a:bodyPr lIns="45719" rIns="45719" anchor="ctr"/>
          <a:lstStyle/>
          <a:p>
            <a:pPr algn="ctr">
              <a:defRPr>
                <a:solidFill>
                  <a:srgbClr val="FFFFFF"/>
                </a:solidFill>
                <a:latin typeface="Arial"/>
                <a:ea typeface="Arial"/>
                <a:cs typeface="Arial"/>
                <a:sym typeface="Arial"/>
              </a:defRPr>
            </a:pPr>
            <a:endParaRPr/>
          </a:p>
        </p:txBody>
      </p:sp>
      <p:sp>
        <p:nvSpPr>
          <p:cNvPr id="481" name="Rectángulo 1"/>
          <p:cNvSpPr/>
          <p:nvPr/>
        </p:nvSpPr>
        <p:spPr>
          <a:xfrm>
            <a:off x="1" y="0"/>
            <a:ext cx="3798424" cy="6858000"/>
          </a:xfrm>
          <a:prstGeom prst="rect">
            <a:avLst/>
          </a:prstGeom>
          <a:solidFill>
            <a:srgbClr val="002060"/>
          </a:solidFill>
          <a:ln w="6350">
            <a:solidFill>
              <a:schemeClr val="accent1"/>
            </a:solidFill>
            <a:miter/>
          </a:ln>
        </p:spPr>
        <p:txBody>
          <a:bodyPr lIns="45719" rIns="45719" anchor="ctr"/>
          <a:lstStyle/>
          <a:p>
            <a:pPr algn="ctr">
              <a:defRPr>
                <a:solidFill>
                  <a:srgbClr val="FFFFFF"/>
                </a:solidFill>
                <a:latin typeface="Arial"/>
                <a:ea typeface="Arial"/>
                <a:cs typeface="Arial"/>
                <a:sym typeface="Arial"/>
              </a:defRPr>
            </a:pPr>
            <a:endParaRPr/>
          </a:p>
        </p:txBody>
      </p:sp>
      <p:sp>
        <p:nvSpPr>
          <p:cNvPr id="482" name="TextBox 21"/>
          <p:cNvSpPr txBox="1"/>
          <p:nvPr/>
        </p:nvSpPr>
        <p:spPr>
          <a:xfrm>
            <a:off x="4448512" y="246895"/>
            <a:ext cx="6515081" cy="5847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3000" b="1">
                <a:solidFill>
                  <a:srgbClr val="002060"/>
                </a:solidFill>
                <a:latin typeface="Arial"/>
                <a:ea typeface="Arial"/>
                <a:cs typeface="Arial"/>
                <a:sym typeface="Arial"/>
              </a:defRPr>
            </a:lvl1pPr>
          </a:lstStyle>
          <a:p>
            <a:r>
              <a:rPr sz="3200" dirty="0">
                <a:latin typeface="Calibri" pitchFamily="34" charset="0"/>
                <a:cs typeface="Calibri" pitchFamily="34" charset="0"/>
              </a:rPr>
              <a:t>CHURNLESS</a:t>
            </a:r>
          </a:p>
        </p:txBody>
      </p:sp>
      <p:sp>
        <p:nvSpPr>
          <p:cNvPr id="483" name="object 6"/>
          <p:cNvSpPr txBox="1"/>
          <p:nvPr/>
        </p:nvSpPr>
        <p:spPr>
          <a:xfrm>
            <a:off x="279653" y="963800"/>
            <a:ext cx="3239119" cy="98488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b">
            <a:spAutoFit/>
          </a:bodyPr>
          <a:lstStyle/>
          <a:p>
            <a:pPr indent="12700" algn="ctr">
              <a:spcBef>
                <a:spcPts val="100"/>
              </a:spcBef>
              <a:defRPr b="1" spc="-20">
                <a:solidFill>
                  <a:srgbClr val="FFFFFF"/>
                </a:solidFill>
                <a:latin typeface="Arial"/>
                <a:ea typeface="Arial"/>
                <a:cs typeface="Arial"/>
                <a:sym typeface="Arial"/>
              </a:defRPr>
            </a:pPr>
            <a:r>
              <a:rPr sz="3200" dirty="0">
                <a:effectLst>
                  <a:outerShdw blurRad="38100" dist="38100" dir="2700000" algn="tl">
                    <a:srgbClr val="000000">
                      <a:alpha val="43137"/>
                    </a:srgbClr>
                  </a:outerShdw>
                </a:effectLst>
                <a:latin typeface="Calibri" pitchFamily="34" charset="0"/>
                <a:cs typeface="Calibri" pitchFamily="34" charset="0"/>
              </a:rPr>
              <a:t>¿</a:t>
            </a:r>
            <a:r>
              <a:rPr sz="3200" dirty="0" err="1">
                <a:effectLst>
                  <a:outerShdw blurRad="38100" dist="38100" dir="2700000" algn="tl">
                    <a:srgbClr val="000000">
                      <a:alpha val="43137"/>
                    </a:srgbClr>
                  </a:outerShdw>
                </a:effectLst>
                <a:latin typeface="Calibri" pitchFamily="34" charset="0"/>
                <a:cs typeface="Calibri" pitchFamily="34" charset="0"/>
              </a:rPr>
              <a:t>Qué</a:t>
            </a:r>
            <a:r>
              <a:rPr sz="3200" dirty="0">
                <a:effectLst>
                  <a:outerShdw blurRad="38100" dist="38100" dir="2700000" algn="tl">
                    <a:srgbClr val="000000">
                      <a:alpha val="43137"/>
                    </a:srgbClr>
                  </a:outerShdw>
                </a:effectLst>
                <a:latin typeface="Calibri" pitchFamily="34" charset="0"/>
                <a:cs typeface="Calibri" pitchFamily="34" charset="0"/>
              </a:rPr>
              <a:t> </a:t>
            </a:r>
            <a:r>
              <a:rPr sz="3200" spc="-5" dirty="0" err="1">
                <a:effectLst>
                  <a:outerShdw blurRad="38100" dist="38100" dir="2700000" algn="tl">
                    <a:srgbClr val="000000">
                      <a:alpha val="43137"/>
                    </a:srgbClr>
                  </a:outerShdw>
                </a:effectLst>
                <a:latin typeface="Calibri" pitchFamily="34" charset="0"/>
                <a:cs typeface="Calibri" pitchFamily="34" charset="0"/>
              </a:rPr>
              <a:t>es</a:t>
            </a:r>
            <a:r>
              <a:rPr sz="3200" spc="-5" dirty="0">
                <a:effectLst>
                  <a:outerShdw blurRad="38100" dist="38100" dir="2700000" algn="tl">
                    <a:srgbClr val="000000">
                      <a:alpha val="43137"/>
                    </a:srgbClr>
                  </a:outerShdw>
                </a:effectLst>
                <a:latin typeface="Calibri" pitchFamily="34" charset="0"/>
                <a:cs typeface="Calibri" pitchFamily="34" charset="0"/>
              </a:rPr>
              <a:t> </a:t>
            </a:r>
            <a:r>
              <a:rPr sz="3200" spc="-15" dirty="0">
                <a:solidFill>
                  <a:srgbClr val="FF8233"/>
                </a:solidFill>
                <a:effectLst>
                  <a:outerShdw blurRad="38100" dist="38100" dir="2700000" algn="tl">
                    <a:srgbClr val="000000">
                      <a:alpha val="43137"/>
                    </a:srgbClr>
                  </a:outerShdw>
                </a:effectLst>
                <a:latin typeface="Calibri" pitchFamily="34" charset="0"/>
                <a:cs typeface="Calibri" pitchFamily="34" charset="0"/>
              </a:rPr>
              <a:t>CHURNLESS</a:t>
            </a:r>
            <a:r>
              <a:rPr sz="3200" spc="-55" dirty="0">
                <a:effectLst>
                  <a:outerShdw blurRad="38100" dist="38100" dir="2700000" algn="tl">
                    <a:srgbClr val="000000">
                      <a:alpha val="43137"/>
                    </a:srgbClr>
                  </a:outerShdw>
                </a:effectLst>
                <a:latin typeface="Calibri" pitchFamily="34" charset="0"/>
                <a:cs typeface="Calibri" pitchFamily="34" charset="0"/>
              </a:rPr>
              <a:t>?</a:t>
            </a:r>
          </a:p>
        </p:txBody>
      </p:sp>
      <p:sp>
        <p:nvSpPr>
          <p:cNvPr id="484" name="CuadroTexto 13"/>
          <p:cNvSpPr txBox="1"/>
          <p:nvPr/>
        </p:nvSpPr>
        <p:spPr>
          <a:xfrm>
            <a:off x="379609" y="2767279"/>
            <a:ext cx="2801006" cy="13234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defRPr sz="1600">
                <a:solidFill>
                  <a:srgbClr val="FFFFFF"/>
                </a:solidFill>
                <a:latin typeface="Arial"/>
                <a:ea typeface="Arial"/>
                <a:cs typeface="Arial"/>
                <a:sym typeface="Arial"/>
              </a:defRPr>
            </a:lvl1pPr>
          </a:lstStyle>
          <a:p>
            <a:pPr algn="ctr"/>
            <a:r>
              <a:rPr lang="es-CO" sz="2000">
                <a:effectLst>
                  <a:outerShdw blurRad="38100" dist="38100" dir="2700000" algn="tl">
                    <a:srgbClr val="000000">
                      <a:alpha val="43137"/>
                    </a:srgbClr>
                  </a:outerShdw>
                </a:effectLst>
                <a:latin typeface="Calibri" pitchFamily="34" charset="0"/>
                <a:cs typeface="Calibri" pitchFamily="34" charset="0"/>
              </a:rPr>
              <a:t>Modelo que predice la probabilidad de que un cliente permanezca o se retire de la entidad. </a:t>
            </a:r>
          </a:p>
        </p:txBody>
      </p:sp>
      <p:grpSp>
        <p:nvGrpSpPr>
          <p:cNvPr id="487" name="11 Rectángulo"/>
          <p:cNvGrpSpPr/>
          <p:nvPr/>
        </p:nvGrpSpPr>
        <p:grpSpPr>
          <a:xfrm>
            <a:off x="3798426" y="3991614"/>
            <a:ext cx="8393575" cy="2066467"/>
            <a:chOff x="0" y="0"/>
            <a:chExt cx="8393574" cy="2066465"/>
          </a:xfrm>
        </p:grpSpPr>
        <p:sp>
          <p:nvSpPr>
            <p:cNvPr id="485" name="Rectángulo"/>
            <p:cNvSpPr/>
            <p:nvPr/>
          </p:nvSpPr>
          <p:spPr>
            <a:xfrm>
              <a:off x="0" y="0"/>
              <a:ext cx="8393574" cy="2066465"/>
            </a:xfrm>
            <a:prstGeom prst="rect">
              <a:avLst/>
            </a:prstGeom>
            <a:solidFill>
              <a:srgbClr val="002060">
                <a:alpha val="40000"/>
              </a:srgbClr>
            </a:solidFill>
            <a:ln w="12700" cap="flat">
              <a:noFill/>
              <a:miter lim="400000"/>
            </a:ln>
            <a:effectLst/>
          </p:spPr>
          <p:txBody>
            <a:bodyPr wrap="square" lIns="45719" tIns="45719" rIns="45719" bIns="45719" numCol="1" anchor="ctr">
              <a:noAutofit/>
            </a:bodyPr>
            <a:lstStyle/>
            <a:p>
              <a:pPr algn="ctr">
                <a:defRPr>
                  <a:solidFill>
                    <a:srgbClr val="FFFFFF"/>
                  </a:solidFill>
                  <a:latin typeface="Arial"/>
                  <a:ea typeface="Arial"/>
                  <a:cs typeface="Arial"/>
                  <a:sym typeface="Arial"/>
                </a:defRPr>
              </a:pPr>
              <a:endParaRPr/>
            </a:p>
          </p:txBody>
        </p:sp>
        <p:sp>
          <p:nvSpPr>
            <p:cNvPr id="486" name="Buscamos con Churnless:…"/>
            <p:cNvSpPr txBox="1"/>
            <p:nvPr/>
          </p:nvSpPr>
          <p:spPr>
            <a:xfrm>
              <a:off x="473323" y="231274"/>
              <a:ext cx="7574507" cy="163121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just">
                <a:defRPr sz="1400">
                  <a:solidFill>
                    <a:srgbClr val="FFFFFF"/>
                  </a:solidFill>
                  <a:latin typeface="Arial"/>
                  <a:ea typeface="Arial"/>
                  <a:cs typeface="Arial"/>
                  <a:sym typeface="Arial"/>
                </a:defRPr>
              </a:pPr>
              <a:r>
                <a:rPr lang="es-CO" sz="2000" dirty="0">
                  <a:solidFill>
                    <a:srgbClr val="110542"/>
                  </a:solidFill>
                  <a:latin typeface="Calibri" pitchFamily="34" charset="0"/>
                  <a:cs typeface="Calibri" pitchFamily="34" charset="0"/>
                </a:rPr>
                <a:t>Buscamos con </a:t>
              </a:r>
              <a:r>
                <a:rPr lang="es-CO" sz="2000" dirty="0" err="1">
                  <a:solidFill>
                    <a:srgbClr val="110542"/>
                  </a:solidFill>
                  <a:latin typeface="Calibri" pitchFamily="34" charset="0"/>
                  <a:cs typeface="Calibri" pitchFamily="34" charset="0"/>
                </a:rPr>
                <a:t>Churnless</a:t>
              </a:r>
              <a:r>
                <a:rPr lang="es-CO" sz="2000" dirty="0">
                  <a:solidFill>
                    <a:srgbClr val="110542"/>
                  </a:solidFill>
                  <a:latin typeface="Calibri" pitchFamily="34" charset="0"/>
                  <a:cs typeface="Calibri" pitchFamily="34" charset="0"/>
                </a:rPr>
                <a:t>:</a:t>
              </a:r>
            </a:p>
            <a:p>
              <a:pPr marL="285750" indent="-285750" algn="just">
                <a:buSzPct val="100000"/>
                <a:buChar char="✓"/>
                <a:defRPr sz="1400">
                  <a:solidFill>
                    <a:srgbClr val="FFFFFF"/>
                  </a:solidFill>
                  <a:latin typeface="Arial"/>
                  <a:ea typeface="Arial"/>
                  <a:cs typeface="Arial"/>
                  <a:sym typeface="Arial"/>
                </a:defRPr>
              </a:pPr>
              <a:r>
                <a:rPr lang="es-CO" sz="2000" dirty="0">
                  <a:solidFill>
                    <a:srgbClr val="110542"/>
                  </a:solidFill>
                  <a:latin typeface="Calibri" pitchFamily="34" charset="0"/>
                  <a:cs typeface="Calibri" pitchFamily="34" charset="0"/>
                </a:rPr>
                <a:t>Diseñar estrategias específicas para aumentar la retención de los clientes que son importantes.</a:t>
              </a:r>
            </a:p>
            <a:p>
              <a:pPr marL="285750" indent="-285750" algn="just">
                <a:buSzPct val="100000"/>
                <a:buChar char="✓"/>
                <a:defRPr sz="1400">
                  <a:solidFill>
                    <a:srgbClr val="FFFFFF"/>
                  </a:solidFill>
                  <a:latin typeface="Arial"/>
                  <a:ea typeface="Arial"/>
                  <a:cs typeface="Arial"/>
                  <a:sym typeface="Arial"/>
                </a:defRPr>
              </a:pPr>
              <a:r>
                <a:rPr lang="es-CO" sz="2000" dirty="0">
                  <a:solidFill>
                    <a:srgbClr val="110542"/>
                  </a:solidFill>
                  <a:latin typeface="Calibri" pitchFamily="34" charset="0"/>
                  <a:cs typeface="Calibri" pitchFamily="34" charset="0"/>
                </a:rPr>
                <a:t>Generar segmentos que faciliten la diferenciación de clientes según su comportamiento.</a:t>
              </a:r>
            </a:p>
          </p:txBody>
        </p:sp>
      </p:grpSp>
      <p:sp>
        <p:nvSpPr>
          <p:cNvPr id="488" name="CuadroTexto 2"/>
          <p:cNvSpPr txBox="1"/>
          <p:nvPr/>
        </p:nvSpPr>
        <p:spPr>
          <a:xfrm>
            <a:off x="7591600" y="1814834"/>
            <a:ext cx="4350191" cy="13234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285750" indent="-285750" algn="just">
              <a:buSzPct val="100000"/>
              <a:buFont typeface="Arial"/>
              <a:buChar char="•"/>
              <a:defRPr sz="1600">
                <a:solidFill>
                  <a:srgbClr val="FF8233"/>
                </a:solidFill>
                <a:latin typeface="Arial"/>
                <a:ea typeface="Arial"/>
                <a:cs typeface="Arial"/>
                <a:sym typeface="Arial"/>
              </a:defRPr>
            </a:pPr>
            <a:r>
              <a:rPr lang="es-CO" sz="2000" dirty="0">
                <a:solidFill>
                  <a:srgbClr val="FF6602"/>
                </a:solidFill>
                <a:latin typeface="Calibri" pitchFamily="34" charset="0"/>
                <a:cs typeface="Calibri" pitchFamily="34" charset="0"/>
              </a:rPr>
              <a:t>Estrategias preventivas y reactivas.</a:t>
            </a:r>
          </a:p>
          <a:p>
            <a:pPr marL="285750" indent="-285750" algn="just">
              <a:buSzPct val="100000"/>
              <a:buFont typeface="Arial"/>
              <a:buChar char="•"/>
              <a:defRPr sz="1600">
                <a:solidFill>
                  <a:srgbClr val="FF8233"/>
                </a:solidFill>
                <a:latin typeface="Arial"/>
                <a:ea typeface="Arial"/>
                <a:cs typeface="Arial"/>
                <a:sym typeface="Arial"/>
              </a:defRPr>
            </a:pPr>
            <a:r>
              <a:rPr lang="es-CO" sz="2000" dirty="0">
                <a:solidFill>
                  <a:srgbClr val="FF6602"/>
                </a:solidFill>
                <a:latin typeface="Calibri" pitchFamily="34" charset="0"/>
                <a:cs typeface="Calibri" pitchFamily="34" charset="0"/>
              </a:rPr>
              <a:t>Score que usualmente se mezcla con targeting para elaborar un modelo integral de mantenimiento</a:t>
            </a:r>
          </a:p>
        </p:txBody>
      </p:sp>
      <p:pic>
        <p:nvPicPr>
          <p:cNvPr id="489" name="Picture 2" descr="Picture 2"/>
          <p:cNvPicPr>
            <a:picLocks noChangeAspect="1"/>
          </p:cNvPicPr>
          <p:nvPr/>
        </p:nvPicPr>
        <p:blipFill>
          <a:blip r:embed="rId2"/>
          <a:stretch>
            <a:fillRect/>
          </a:stretch>
        </p:blipFill>
        <p:spPr>
          <a:xfrm>
            <a:off x="3851433" y="1184727"/>
            <a:ext cx="3532221" cy="2529071"/>
          </a:xfrm>
          <a:prstGeom prst="rect">
            <a:avLst/>
          </a:prstGeom>
          <a:ln w="12700">
            <a:miter lim="400000"/>
          </a:ln>
          <a:effectLst>
            <a:outerShdw blurRad="50800" dist="38100" dir="2700000" rotWithShape="0">
              <a:srgbClr val="000000">
                <a:alpha val="40000"/>
              </a:srgbClr>
            </a:outerShdw>
          </a:effectLst>
        </p:spPr>
      </p:pic>
      <p:sp>
        <p:nvSpPr>
          <p:cNvPr id="2" name="1 Marcador de número de diapositiva"/>
          <p:cNvSpPr>
            <a:spLocks noGrp="1"/>
          </p:cNvSpPr>
          <p:nvPr>
            <p:ph type="sldNum" sz="quarter" idx="2"/>
          </p:nvPr>
        </p:nvSpPr>
        <p:spPr/>
        <p:txBody>
          <a:bodyPr/>
          <a:lstStyle/>
          <a:p>
            <a:fld id="{86CB4B4D-7CA3-9044-876B-883B54F8677D}" type="slidenum">
              <a:rPr lang="es-ES" smtClean="0"/>
              <a:t>22</a:t>
            </a:fld>
            <a:endParaRPr lang="es-ES"/>
          </a:p>
        </p:txBody>
      </p:sp>
      <p:pic>
        <p:nvPicPr>
          <p:cNvPr id="14" name="Picture 2" descr="Resultado de imagen para ciclo logo png">
            <a:hlinkClick r:id="rId3" action="ppaction://hlinksldjump"/>
          </p:cNvPr>
          <p:cNvPicPr>
            <a:picLocks noChangeAspect="1" noChangeArrowheads="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49392" y="5963360"/>
            <a:ext cx="648000" cy="6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6697449"/>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9" name="Rectángulo 73"/>
          <p:cNvSpPr/>
          <p:nvPr/>
        </p:nvSpPr>
        <p:spPr>
          <a:xfrm>
            <a:off x="6338754" y="1219671"/>
            <a:ext cx="5853246" cy="2160000"/>
          </a:xfrm>
          <a:prstGeom prst="rect">
            <a:avLst/>
          </a:prstGeom>
          <a:solidFill>
            <a:srgbClr val="F2F2F2"/>
          </a:solidFill>
          <a:ln w="12700">
            <a:miter lim="400000"/>
          </a:ln>
        </p:spPr>
        <p:txBody>
          <a:bodyPr lIns="45719" rIns="45719" anchor="ctr"/>
          <a:lstStyle/>
          <a:p>
            <a:pPr algn="ctr">
              <a:defRPr>
                <a:solidFill>
                  <a:srgbClr val="FFFFFF"/>
                </a:solidFill>
                <a:latin typeface="Arial"/>
                <a:ea typeface="Arial"/>
                <a:cs typeface="Arial"/>
                <a:sym typeface="Arial"/>
              </a:defRPr>
            </a:pPr>
            <a:endParaRPr/>
          </a:p>
        </p:txBody>
      </p:sp>
      <p:sp>
        <p:nvSpPr>
          <p:cNvPr id="470" name="Rectángulo 1"/>
          <p:cNvSpPr/>
          <p:nvPr/>
        </p:nvSpPr>
        <p:spPr>
          <a:xfrm>
            <a:off x="1" y="0"/>
            <a:ext cx="3798424" cy="6858000"/>
          </a:xfrm>
          <a:prstGeom prst="rect">
            <a:avLst/>
          </a:prstGeom>
          <a:solidFill>
            <a:srgbClr val="002060"/>
          </a:solidFill>
          <a:ln w="6350">
            <a:solidFill>
              <a:schemeClr val="accent1"/>
            </a:solidFill>
            <a:miter/>
          </a:ln>
        </p:spPr>
        <p:txBody>
          <a:bodyPr lIns="45719" rIns="45719" anchor="ctr"/>
          <a:lstStyle/>
          <a:p>
            <a:pPr algn="ctr">
              <a:defRPr>
                <a:solidFill>
                  <a:srgbClr val="FFFFFF"/>
                </a:solidFill>
                <a:latin typeface="Arial"/>
                <a:ea typeface="Arial"/>
                <a:cs typeface="Arial"/>
                <a:sym typeface="Arial"/>
              </a:defRPr>
            </a:pPr>
            <a:endParaRPr/>
          </a:p>
        </p:txBody>
      </p:sp>
      <p:sp>
        <p:nvSpPr>
          <p:cNvPr id="471" name="TextBox 21"/>
          <p:cNvSpPr txBox="1"/>
          <p:nvPr/>
        </p:nvSpPr>
        <p:spPr>
          <a:xfrm>
            <a:off x="4448512" y="246895"/>
            <a:ext cx="6515081" cy="51077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3000" b="1">
                <a:solidFill>
                  <a:srgbClr val="002060"/>
                </a:solidFill>
                <a:latin typeface="Arial"/>
                <a:ea typeface="Arial"/>
                <a:cs typeface="Arial"/>
                <a:sym typeface="Arial"/>
              </a:defRPr>
            </a:lvl1pPr>
          </a:lstStyle>
          <a:p>
            <a:r>
              <a:t>TARGETING</a:t>
            </a:r>
          </a:p>
        </p:txBody>
      </p:sp>
      <p:sp>
        <p:nvSpPr>
          <p:cNvPr id="472" name="object 6"/>
          <p:cNvSpPr txBox="1"/>
          <p:nvPr/>
        </p:nvSpPr>
        <p:spPr>
          <a:xfrm>
            <a:off x="0" y="1461530"/>
            <a:ext cx="3239119" cy="73866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b">
            <a:spAutoFit/>
          </a:bodyPr>
          <a:lstStyle/>
          <a:p>
            <a:pPr indent="12700" algn="ctr">
              <a:spcBef>
                <a:spcPts val="100"/>
              </a:spcBef>
              <a:defRPr b="1" spc="-20">
                <a:solidFill>
                  <a:srgbClr val="FFFFFF"/>
                </a:solidFill>
                <a:latin typeface="Arial"/>
                <a:ea typeface="Arial"/>
                <a:cs typeface="Arial"/>
                <a:sym typeface="Arial"/>
              </a:defRPr>
            </a:pPr>
            <a:r>
              <a:rPr sz="2400"/>
              <a:t>¿</a:t>
            </a:r>
            <a:r>
              <a:rPr sz="2400" err="1"/>
              <a:t>Qué</a:t>
            </a:r>
            <a:r>
              <a:rPr sz="2400"/>
              <a:t> </a:t>
            </a:r>
            <a:r>
              <a:rPr sz="2400" spc="-5"/>
              <a:t>es </a:t>
            </a:r>
            <a:r>
              <a:rPr sz="2400" spc="-15">
                <a:solidFill>
                  <a:srgbClr val="FF8233"/>
                </a:solidFill>
                <a:effectLst>
                  <a:outerShdw blurRad="38100" dist="38100" dir="2700000" algn="tl">
                    <a:srgbClr val="000000">
                      <a:alpha val="43137"/>
                    </a:srgbClr>
                  </a:outerShdw>
                </a:effectLst>
              </a:rPr>
              <a:t>TARGETING</a:t>
            </a:r>
            <a:r>
              <a:rPr sz="2400" spc="-55"/>
              <a:t>?</a:t>
            </a:r>
          </a:p>
        </p:txBody>
      </p:sp>
      <p:sp>
        <p:nvSpPr>
          <p:cNvPr id="473" name="CuadroTexto 13"/>
          <p:cNvSpPr txBox="1"/>
          <p:nvPr/>
        </p:nvSpPr>
        <p:spPr>
          <a:xfrm>
            <a:off x="225286" y="2601540"/>
            <a:ext cx="3127514" cy="103729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a:solidFill>
                  <a:srgbClr val="FFFFFF"/>
                </a:solidFill>
                <a:effectLst>
                  <a:outerShdw blurRad="38100" dist="38100" dir="2700000" rotWithShape="0">
                    <a:srgbClr val="000000">
                      <a:alpha val="43137"/>
                    </a:srgbClr>
                  </a:outerShdw>
                </a:effectLst>
                <a:latin typeface="Arial"/>
                <a:ea typeface="Arial"/>
                <a:cs typeface="Arial"/>
                <a:sym typeface="Arial"/>
              </a:defRPr>
            </a:pPr>
            <a:r>
              <a:t>Scoring</a:t>
            </a:r>
            <a:r>
              <a:rPr sz="1600"/>
              <a:t> para la Segmentación de Clientes y diseño de estrategias de acciones en mercadeo.</a:t>
            </a:r>
          </a:p>
        </p:txBody>
      </p:sp>
      <p:grpSp>
        <p:nvGrpSpPr>
          <p:cNvPr id="476" name="11 Rectángulo"/>
          <p:cNvGrpSpPr/>
          <p:nvPr/>
        </p:nvGrpSpPr>
        <p:grpSpPr>
          <a:xfrm>
            <a:off x="3798426" y="4005682"/>
            <a:ext cx="8393575" cy="2066467"/>
            <a:chOff x="0" y="14068"/>
            <a:chExt cx="8393574" cy="2066465"/>
          </a:xfrm>
        </p:grpSpPr>
        <p:sp>
          <p:nvSpPr>
            <p:cNvPr id="474" name="Rectángulo"/>
            <p:cNvSpPr/>
            <p:nvPr/>
          </p:nvSpPr>
          <p:spPr>
            <a:xfrm>
              <a:off x="0" y="14068"/>
              <a:ext cx="8393574" cy="2066465"/>
            </a:xfrm>
            <a:prstGeom prst="rect">
              <a:avLst/>
            </a:prstGeom>
            <a:solidFill>
              <a:srgbClr val="002060">
                <a:alpha val="40000"/>
              </a:srgbClr>
            </a:solidFill>
            <a:ln w="12700" cap="flat">
              <a:noFill/>
              <a:miter lim="400000"/>
            </a:ln>
            <a:effectLst/>
          </p:spPr>
          <p:txBody>
            <a:bodyPr wrap="square" lIns="45719" tIns="45719" rIns="45719" bIns="45719" numCol="1" anchor="ctr">
              <a:noAutofit/>
            </a:bodyPr>
            <a:lstStyle/>
            <a:p>
              <a:pPr algn="ctr">
                <a:defRPr>
                  <a:solidFill>
                    <a:srgbClr val="FFFFFF"/>
                  </a:solidFill>
                  <a:latin typeface="Arial"/>
                  <a:ea typeface="Arial"/>
                  <a:cs typeface="Arial"/>
                  <a:sym typeface="Arial"/>
                </a:defRPr>
              </a:pPr>
              <a:endParaRPr/>
            </a:p>
          </p:txBody>
        </p:sp>
        <p:sp>
          <p:nvSpPr>
            <p:cNvPr id="475" name="Clasificar a los clientes en rangos de acuerdo con la probabilidad de consumir más o menos de un producto o servicio.…"/>
            <p:cNvSpPr txBox="1"/>
            <p:nvPr/>
          </p:nvSpPr>
          <p:spPr>
            <a:xfrm>
              <a:off x="207660" y="63738"/>
              <a:ext cx="8017592" cy="193898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marL="285750" indent="-285750">
                <a:buSzPct val="100000"/>
                <a:buChar char="✓"/>
                <a:defRPr sz="1400">
                  <a:solidFill>
                    <a:srgbClr val="FFFFFF"/>
                  </a:solidFill>
                  <a:latin typeface="Arial"/>
                  <a:ea typeface="Arial"/>
                  <a:cs typeface="Arial"/>
                  <a:sym typeface="Arial"/>
                </a:defRPr>
              </a:pPr>
              <a:r>
                <a:rPr lang="es-CO" sz="2000" dirty="0">
                  <a:solidFill>
                    <a:srgbClr val="110542"/>
                  </a:solidFill>
                  <a:latin typeface="Calibri" pitchFamily="34" charset="0"/>
                  <a:cs typeface="Calibri" pitchFamily="34" charset="0"/>
                </a:rPr>
                <a:t>Clasificar a los clientes en rangos de acuerdo con la probabilidad de consumir más o menos de un producto o servicio.</a:t>
              </a:r>
            </a:p>
            <a:p>
              <a:pPr>
                <a:defRPr sz="1400">
                  <a:solidFill>
                    <a:srgbClr val="FFFFFF"/>
                  </a:solidFill>
                  <a:latin typeface="Arial"/>
                  <a:ea typeface="Arial"/>
                  <a:cs typeface="Arial"/>
                  <a:sym typeface="Arial"/>
                </a:defRPr>
              </a:pPr>
              <a:endParaRPr lang="es-CO" sz="2000" dirty="0">
                <a:solidFill>
                  <a:srgbClr val="110542"/>
                </a:solidFill>
                <a:latin typeface="Calibri" pitchFamily="34" charset="0"/>
                <a:cs typeface="Calibri" pitchFamily="34" charset="0"/>
              </a:endParaRPr>
            </a:p>
            <a:p>
              <a:pPr marL="285750" indent="-285750">
                <a:buSzPct val="100000"/>
                <a:buChar char="✓"/>
                <a:defRPr sz="1400">
                  <a:solidFill>
                    <a:srgbClr val="FFFFFF"/>
                  </a:solidFill>
                  <a:latin typeface="Arial"/>
                  <a:ea typeface="Arial"/>
                  <a:cs typeface="Arial"/>
                  <a:sym typeface="Arial"/>
                </a:defRPr>
              </a:pPr>
              <a:r>
                <a:rPr lang="es-CO" sz="2000" dirty="0">
                  <a:solidFill>
                    <a:srgbClr val="110542"/>
                  </a:solidFill>
                  <a:latin typeface="Calibri" pitchFamily="34" charset="0"/>
                  <a:cs typeface="Calibri" pitchFamily="34" charset="0"/>
                </a:rPr>
                <a:t>Profundizar en el conocimiento de cada cliente con el fin de desarrollar estrategias de mercadeo y atención al cliente acordes con el segmento al que pertenezca el cliente.</a:t>
              </a:r>
            </a:p>
          </p:txBody>
        </p:sp>
      </p:grpSp>
      <p:sp>
        <p:nvSpPr>
          <p:cNvPr id="477" name="CuadroTexto 2"/>
          <p:cNvSpPr txBox="1"/>
          <p:nvPr/>
        </p:nvSpPr>
        <p:spPr>
          <a:xfrm>
            <a:off x="7980112" y="1791839"/>
            <a:ext cx="3879792" cy="10156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marL="285750" indent="-285750">
              <a:buSzPct val="100000"/>
              <a:buFont typeface="Arial"/>
              <a:buChar char="•"/>
              <a:defRPr sz="1600">
                <a:solidFill>
                  <a:srgbClr val="FF8233"/>
                </a:solidFill>
                <a:latin typeface="Arial"/>
                <a:ea typeface="Arial"/>
                <a:cs typeface="Arial"/>
                <a:sym typeface="Arial"/>
              </a:defRPr>
            </a:pPr>
            <a:r>
              <a:rPr lang="es-CO" sz="2000" dirty="0">
                <a:solidFill>
                  <a:srgbClr val="FF6602"/>
                </a:solidFill>
                <a:latin typeface="Calibri" pitchFamily="34" charset="0"/>
                <a:cs typeface="Calibri" pitchFamily="34" charset="0"/>
              </a:rPr>
              <a:t>Adquisición de nuevos productos</a:t>
            </a:r>
          </a:p>
          <a:p>
            <a:pPr marL="285750" indent="-285750">
              <a:buSzPct val="100000"/>
              <a:buFont typeface="Arial"/>
              <a:buChar char="•"/>
              <a:defRPr sz="1600">
                <a:solidFill>
                  <a:srgbClr val="FF8233"/>
                </a:solidFill>
                <a:latin typeface="Arial"/>
                <a:ea typeface="Arial"/>
                <a:cs typeface="Arial"/>
                <a:sym typeface="Arial"/>
              </a:defRPr>
            </a:pPr>
            <a:r>
              <a:rPr lang="es-CO" sz="2000" dirty="0">
                <a:solidFill>
                  <a:srgbClr val="FF6602"/>
                </a:solidFill>
                <a:latin typeface="Calibri" pitchFamily="34" charset="0"/>
                <a:cs typeface="Calibri" pitchFamily="34" charset="0"/>
              </a:rPr>
              <a:t>Venta cruzada</a:t>
            </a:r>
          </a:p>
          <a:p>
            <a:pPr marL="285750" indent="-285750">
              <a:buSzPct val="100000"/>
              <a:buFont typeface="Arial"/>
              <a:buChar char="•"/>
              <a:defRPr sz="1600">
                <a:solidFill>
                  <a:srgbClr val="FF8233"/>
                </a:solidFill>
                <a:latin typeface="Arial"/>
                <a:ea typeface="Arial"/>
                <a:cs typeface="Arial"/>
                <a:sym typeface="Arial"/>
              </a:defRPr>
            </a:pPr>
            <a:r>
              <a:rPr lang="es-CO" sz="2000" dirty="0">
                <a:solidFill>
                  <a:srgbClr val="FF6602"/>
                </a:solidFill>
                <a:latin typeface="Calibri" pitchFamily="34" charset="0"/>
                <a:cs typeface="Calibri" pitchFamily="34" charset="0"/>
              </a:rPr>
              <a:t>Renovación de créditos</a:t>
            </a:r>
          </a:p>
        </p:txBody>
      </p:sp>
      <p:pic>
        <p:nvPicPr>
          <p:cNvPr id="478" name="Picture 2" descr="Picture 2"/>
          <p:cNvPicPr>
            <a:picLocks noChangeAspect="1"/>
          </p:cNvPicPr>
          <p:nvPr/>
        </p:nvPicPr>
        <p:blipFill>
          <a:blip r:embed="rId2"/>
          <a:stretch>
            <a:fillRect/>
          </a:stretch>
        </p:blipFill>
        <p:spPr>
          <a:xfrm>
            <a:off x="4006086" y="1134782"/>
            <a:ext cx="3595717" cy="2329778"/>
          </a:xfrm>
          <a:prstGeom prst="rect">
            <a:avLst/>
          </a:prstGeom>
          <a:ln w="12700">
            <a:miter lim="400000"/>
          </a:ln>
          <a:effectLst>
            <a:outerShdw blurRad="50800" dist="38100" dir="2700000" rotWithShape="0">
              <a:srgbClr val="000000">
                <a:alpha val="40000"/>
              </a:srgbClr>
            </a:outerShdw>
          </a:effectLst>
        </p:spPr>
      </p:pic>
      <p:sp>
        <p:nvSpPr>
          <p:cNvPr id="2" name="1 Marcador de número de diapositiva"/>
          <p:cNvSpPr>
            <a:spLocks noGrp="1"/>
          </p:cNvSpPr>
          <p:nvPr>
            <p:ph type="sldNum" sz="quarter" idx="2"/>
          </p:nvPr>
        </p:nvSpPr>
        <p:spPr/>
        <p:txBody>
          <a:bodyPr/>
          <a:lstStyle/>
          <a:p>
            <a:fld id="{86CB4B4D-7CA3-9044-876B-883B54F8677D}" type="slidenum">
              <a:rPr lang="es-ES" smtClean="0"/>
              <a:t>23</a:t>
            </a:fld>
            <a:endParaRPr lang="es-ES"/>
          </a:p>
        </p:txBody>
      </p:sp>
      <p:pic>
        <p:nvPicPr>
          <p:cNvPr id="14" name="Picture 2" descr="Resultado de imagen para ciclo logo png">
            <a:hlinkClick r:id="rId3" action="ppaction://hlinksldjump"/>
          </p:cNvPr>
          <p:cNvPicPr>
            <a:picLocks noChangeAspect="1" noChangeArrowheads="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49392" y="5963360"/>
            <a:ext cx="648000" cy="6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5798218"/>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6" name="Google Shape;132;p18"/>
          <p:cNvSpPr txBox="1"/>
          <p:nvPr/>
        </p:nvSpPr>
        <p:spPr>
          <a:xfrm>
            <a:off x="7396875" y="1035919"/>
            <a:ext cx="3007885" cy="15290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4" tIns="91424" rIns="91424" bIns="91424" anchor="b">
            <a:spAutoFit/>
          </a:bodyPr>
          <a:lstStyle>
            <a:lvl1pPr>
              <a:defRPr sz="4400">
                <a:solidFill>
                  <a:srgbClr val="002060"/>
                </a:solidFill>
                <a:latin typeface="Calibri Light"/>
                <a:ea typeface="Calibri Light"/>
                <a:cs typeface="Calibri Light"/>
                <a:sym typeface="Calibri Light"/>
              </a:defRPr>
            </a:lvl1pPr>
          </a:lstStyle>
          <a:p>
            <a:r>
              <a:rPr lang="es-ES_tradnl" dirty="0">
                <a:latin typeface="Calibri" pitchFamily="34" charset="0"/>
                <a:cs typeface="Calibri" pitchFamily="34" charset="0"/>
              </a:rPr>
              <a:t>Familias </a:t>
            </a:r>
            <a:r>
              <a:rPr lang="es-ES_tradnl" b="1" dirty="0">
                <a:latin typeface="Calibri" pitchFamily="34" charset="0"/>
                <a:cs typeface="Calibri" pitchFamily="34" charset="0"/>
              </a:rPr>
              <a:t>A</a:t>
            </a:r>
            <a:r>
              <a:rPr lang="es-ES_tradnl" b="1" dirty="0">
                <a:solidFill>
                  <a:srgbClr val="FF6600"/>
                </a:solidFill>
                <a:latin typeface="Calibri" pitchFamily="34" charset="0"/>
                <a:cs typeface="Calibri" pitchFamily="34" charset="0"/>
              </a:rPr>
              <a:t>B</a:t>
            </a:r>
            <a:r>
              <a:rPr lang="es-ES_tradnl" b="1" dirty="0">
                <a:solidFill>
                  <a:schemeClr val="accent2">
                    <a:lumMod val="50000"/>
                  </a:schemeClr>
                </a:solidFill>
                <a:latin typeface="Calibri" pitchFamily="34" charset="0"/>
                <a:cs typeface="Calibri" pitchFamily="34" charset="0"/>
              </a:rPr>
              <a:t>C</a:t>
            </a:r>
          </a:p>
        </p:txBody>
      </p:sp>
      <p:sp>
        <p:nvSpPr>
          <p:cNvPr id="507" name="Google Shape;133;p18"/>
          <p:cNvSpPr txBox="1"/>
          <p:nvPr/>
        </p:nvSpPr>
        <p:spPr>
          <a:xfrm>
            <a:off x="7396875" y="3258933"/>
            <a:ext cx="4463027" cy="27084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4" tIns="91424" rIns="91424" bIns="91424">
            <a:spAutoFit/>
          </a:bodyPr>
          <a:lstStyle/>
          <a:p>
            <a:pPr>
              <a:defRPr sz="2800">
                <a:solidFill>
                  <a:srgbClr val="F67031"/>
                </a:solidFill>
              </a:defRPr>
            </a:pPr>
            <a:r>
              <a:rPr lang="es-CO" dirty="0"/>
              <a:t>Automatización de decisiones y flujos </a:t>
            </a:r>
          </a:p>
          <a:p>
            <a:pPr>
              <a:defRPr sz="2800">
                <a:solidFill>
                  <a:srgbClr val="F67031"/>
                </a:solidFill>
              </a:defRPr>
            </a:pPr>
            <a:r>
              <a:rPr lang="es-CO" dirty="0"/>
              <a:t>de negocio</a:t>
            </a:r>
          </a:p>
          <a:p>
            <a:pPr algn="just">
              <a:defRPr sz="2000" i="1">
                <a:solidFill>
                  <a:srgbClr val="F67031"/>
                </a:solidFill>
              </a:defRPr>
            </a:pPr>
            <a:endParaRPr lang="es-CO" dirty="0"/>
          </a:p>
          <a:p>
            <a:pPr algn="just">
              <a:defRPr sz="2000" i="1">
                <a:solidFill>
                  <a:srgbClr val="808080"/>
                </a:solidFill>
              </a:defRPr>
            </a:pPr>
            <a:r>
              <a:rPr lang="es-CO" dirty="0"/>
              <a:t>Porque entendemos la importancia de la eficiencia y agilidad en el desarrollo de los negocios.</a:t>
            </a:r>
          </a:p>
        </p:txBody>
      </p:sp>
      <p:sp>
        <p:nvSpPr>
          <p:cNvPr id="508" name="5 Conector recto"/>
          <p:cNvSpPr/>
          <p:nvPr/>
        </p:nvSpPr>
        <p:spPr>
          <a:xfrm>
            <a:off x="7396875" y="2917174"/>
            <a:ext cx="1060858" cy="16281"/>
          </a:xfrm>
          <a:prstGeom prst="line">
            <a:avLst/>
          </a:prstGeom>
          <a:ln w="57150">
            <a:solidFill>
              <a:schemeClr val="accent6"/>
            </a:solidFill>
            <a:miter/>
          </a:ln>
        </p:spPr>
        <p:txBody>
          <a:bodyPr lIns="45719" rIns="45719"/>
          <a:lstStyle/>
          <a:p>
            <a:endParaRPr/>
          </a:p>
        </p:txBody>
      </p:sp>
      <p:pic>
        <p:nvPicPr>
          <p:cNvPr id="509" name="8 Imagen" descr="8 Imagen"/>
          <p:cNvPicPr>
            <a:picLocks noChangeAspect="1"/>
          </p:cNvPicPr>
          <p:nvPr/>
        </p:nvPicPr>
        <p:blipFill>
          <a:blip r:embed="rId2"/>
          <a:srcRect l="24215" t="1" r="26317"/>
          <a:stretch>
            <a:fillRect/>
          </a:stretch>
        </p:blipFill>
        <p:spPr>
          <a:xfrm>
            <a:off x="0" y="-28100"/>
            <a:ext cx="7121236" cy="6886041"/>
          </a:xfrm>
          <a:prstGeom prst="rect">
            <a:avLst/>
          </a:prstGeom>
          <a:ln w="12700">
            <a:miter lim="400000"/>
          </a:ln>
        </p:spPr>
      </p:pic>
      <p:sp>
        <p:nvSpPr>
          <p:cNvPr id="510" name="10 Rectángulo"/>
          <p:cNvSpPr/>
          <p:nvPr/>
        </p:nvSpPr>
        <p:spPr>
          <a:xfrm>
            <a:off x="0" y="-28100"/>
            <a:ext cx="7121236" cy="6884925"/>
          </a:xfrm>
          <a:prstGeom prst="rect">
            <a:avLst/>
          </a:prstGeom>
          <a:solidFill>
            <a:srgbClr val="002060">
              <a:alpha val="43922"/>
            </a:srgbClr>
          </a:solidFill>
          <a:ln w="12700">
            <a:solidFill>
              <a:srgbClr val="385D8A">
                <a:alpha val="41176"/>
              </a:srgbClr>
            </a:solidFill>
            <a:miter/>
          </a:ln>
        </p:spPr>
        <p:txBody>
          <a:bodyPr lIns="45719" rIns="45719" anchor="ctr"/>
          <a:lstStyle/>
          <a:p>
            <a:pPr algn="ctr">
              <a:defRPr>
                <a:solidFill>
                  <a:srgbClr val="FFFFFF"/>
                </a:solidFill>
              </a:defRPr>
            </a:pPr>
            <a:endParaRPr/>
          </a:p>
        </p:txBody>
      </p:sp>
      <p:sp>
        <p:nvSpPr>
          <p:cNvPr id="511" name="11 Marcador de número de diapositiva"/>
          <p:cNvSpPr txBox="1">
            <a:spLocks noGrp="1"/>
          </p:cNvSpPr>
          <p:nvPr>
            <p:ph type="sldNum" sz="quarter" idx="4294967295"/>
          </p:nvPr>
        </p:nvSpPr>
        <p:spPr>
          <a:xfrm>
            <a:off x="11089818" y="6404292"/>
            <a:ext cx="263982" cy="26924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24</a:t>
            </a:fld>
            <a:endParaRPr/>
          </a:p>
        </p:txBody>
      </p:sp>
    </p:spTree>
    <p:extLst>
      <p:ext uri="{BB962C8B-B14F-4D97-AF65-F5344CB8AC3E}">
        <p14:creationId xmlns:p14="http://schemas.microsoft.com/office/powerpoint/2010/main" val="2249956773"/>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6" name="10 Imagen" descr="10 Imagen"/>
          <p:cNvPicPr>
            <a:picLocks noChangeAspect="1"/>
          </p:cNvPicPr>
          <p:nvPr/>
        </p:nvPicPr>
        <p:blipFill rotWithShape="1">
          <a:blip r:embed="rId2"/>
          <a:srcRect l="35627" t="1428" r="23222"/>
          <a:stretch/>
        </p:blipFill>
        <p:spPr>
          <a:xfrm>
            <a:off x="8024885" y="0"/>
            <a:ext cx="4167116" cy="6858001"/>
          </a:xfrm>
          <a:prstGeom prst="rect">
            <a:avLst/>
          </a:prstGeom>
          <a:ln w="12700">
            <a:miter lim="400000"/>
          </a:ln>
        </p:spPr>
      </p:pic>
      <p:sp>
        <p:nvSpPr>
          <p:cNvPr id="537" name="11 Rectángulo"/>
          <p:cNvSpPr/>
          <p:nvPr/>
        </p:nvSpPr>
        <p:spPr>
          <a:xfrm>
            <a:off x="8024885" y="0"/>
            <a:ext cx="4167116" cy="7147469"/>
          </a:xfrm>
          <a:prstGeom prst="rect">
            <a:avLst/>
          </a:prstGeom>
          <a:solidFill>
            <a:srgbClr val="002060">
              <a:alpha val="43922"/>
            </a:srgbClr>
          </a:solidFill>
          <a:ln w="12700">
            <a:solidFill>
              <a:srgbClr val="385D8A">
                <a:alpha val="41176"/>
              </a:srgbClr>
            </a:solidFill>
            <a:miter/>
          </a:ln>
        </p:spPr>
        <p:txBody>
          <a:bodyPr lIns="45719" rIns="45719" anchor="ctr"/>
          <a:lstStyle/>
          <a:p>
            <a:pPr algn="ctr">
              <a:defRPr>
                <a:solidFill>
                  <a:srgbClr val="FFFFFF"/>
                </a:solidFill>
              </a:defRPr>
            </a:pPr>
            <a:endParaRPr/>
          </a:p>
        </p:txBody>
      </p:sp>
      <p:sp>
        <p:nvSpPr>
          <p:cNvPr id="538" name="Google Shape;116;p16"/>
          <p:cNvSpPr txBox="1">
            <a:spLocks noGrp="1"/>
          </p:cNvSpPr>
          <p:nvPr>
            <p:ph type="title"/>
          </p:nvPr>
        </p:nvSpPr>
        <p:spPr>
          <a:xfrm>
            <a:off x="342899" y="109597"/>
            <a:ext cx="6579414" cy="669300"/>
          </a:xfrm>
          <a:prstGeom prst="rect">
            <a:avLst/>
          </a:prstGeom>
        </p:spPr>
        <p:txBody>
          <a:bodyPr lIns="91424" tIns="91424" rIns="91424" bIns="91424" anchor="b"/>
          <a:lstStyle/>
          <a:p>
            <a:pPr defTabSz="877823">
              <a:defRPr sz="2304">
                <a:solidFill>
                  <a:srgbClr val="002060"/>
                </a:solidFill>
              </a:defRPr>
            </a:pPr>
            <a:r>
              <a:rPr lang="es-ES_tradnl" b="1">
                <a:latin typeface="+mn-lt"/>
              </a:rPr>
              <a:t>Ejemplo: </a:t>
            </a:r>
            <a:r>
              <a:rPr lang="es-ES_tradnl" sz="3072">
                <a:latin typeface="+mn-lt"/>
              </a:rPr>
              <a:t>Flujo del proceso originación</a:t>
            </a:r>
          </a:p>
        </p:txBody>
      </p:sp>
      <p:sp>
        <p:nvSpPr>
          <p:cNvPr id="539" name="8 Conector recto"/>
          <p:cNvSpPr/>
          <p:nvPr/>
        </p:nvSpPr>
        <p:spPr>
          <a:xfrm>
            <a:off x="442990" y="815675"/>
            <a:ext cx="720082" cy="1"/>
          </a:xfrm>
          <a:prstGeom prst="line">
            <a:avLst/>
          </a:prstGeom>
          <a:ln w="57150">
            <a:solidFill>
              <a:srgbClr val="002060"/>
            </a:solidFill>
            <a:miter/>
          </a:ln>
        </p:spPr>
        <p:txBody>
          <a:bodyPr lIns="45719" rIns="45719"/>
          <a:lstStyle/>
          <a:p>
            <a:endParaRPr/>
          </a:p>
        </p:txBody>
      </p:sp>
      <p:sp>
        <p:nvSpPr>
          <p:cNvPr id="540" name="13 Marcador de número de diapositiva"/>
          <p:cNvSpPr txBox="1">
            <a:spLocks noGrp="1"/>
          </p:cNvSpPr>
          <p:nvPr>
            <p:ph type="sldNum" sz="quarter" idx="4294967295"/>
          </p:nvPr>
        </p:nvSpPr>
        <p:spPr>
          <a:xfrm>
            <a:off x="11633159" y="6404292"/>
            <a:ext cx="263983" cy="26924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25</a:t>
            </a:fld>
            <a:endParaRPr/>
          </a:p>
        </p:txBody>
      </p:sp>
      <p:pic>
        <p:nvPicPr>
          <p:cNvPr id="541" name="Imagen 1" descr="Imagen 1"/>
          <p:cNvPicPr>
            <a:picLocks noChangeAspect="1"/>
          </p:cNvPicPr>
          <p:nvPr/>
        </p:nvPicPr>
        <p:blipFill>
          <a:blip r:embed="rId3"/>
          <a:stretch>
            <a:fillRect/>
          </a:stretch>
        </p:blipFill>
        <p:spPr>
          <a:xfrm>
            <a:off x="442990" y="1105470"/>
            <a:ext cx="6479323" cy="5433444"/>
          </a:xfrm>
          <a:prstGeom prst="rect">
            <a:avLst/>
          </a:prstGeom>
          <a:ln w="12700">
            <a:miter lim="400000"/>
          </a:ln>
          <a:effectLst>
            <a:outerShdw blurRad="50800" dist="38100" dir="2700000" rotWithShape="0">
              <a:srgbClr val="000000">
                <a:alpha val="40000"/>
              </a:srgbClr>
            </a:outerShdw>
          </a:effectLst>
        </p:spPr>
      </p:pic>
      <p:sp>
        <p:nvSpPr>
          <p:cNvPr id="2" name="Rectángulo: esquina doblada 1">
            <a:extLst>
              <a:ext uri="{FF2B5EF4-FFF2-40B4-BE49-F238E27FC236}">
                <a16:creationId xmlns:a16="http://schemas.microsoft.com/office/drawing/2014/main" id="{6E00A20D-4501-4FB3-9294-616D08011A78}"/>
              </a:ext>
            </a:extLst>
          </p:cNvPr>
          <p:cNvSpPr/>
          <p:nvPr/>
        </p:nvSpPr>
        <p:spPr>
          <a:xfrm>
            <a:off x="1778000" y="3294310"/>
            <a:ext cx="978848" cy="1212113"/>
          </a:xfrm>
          <a:prstGeom prst="foldedCorner">
            <a:avLst/>
          </a:prstGeom>
          <a:solidFill>
            <a:srgbClr val="FFFFFF"/>
          </a:solidFill>
          <a:ln w="12700" cap="flat">
            <a:solidFill>
              <a:srgbClr val="002060"/>
            </a:solidFill>
            <a:prstDash val="solid"/>
            <a:miter lim="800000"/>
          </a:ln>
          <a:effectLst>
            <a:outerShdw blurRad="50800" dist="38100" dir="2700000" algn="tl" rotWithShape="0">
              <a:prstClr val="black">
                <a:alpha val="40000"/>
              </a:prst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O" sz="1200" b="1" i="0" u="none" strike="noStrike" cap="none" spc="0" normalizeH="0" baseline="0" dirty="0">
                <a:ln>
                  <a:noFill/>
                </a:ln>
                <a:solidFill>
                  <a:schemeClr val="accent2">
                    <a:lumMod val="75000"/>
                  </a:schemeClr>
                </a:solidFill>
                <a:effectLst/>
                <a:uFillTx/>
                <a:sym typeface="Calibri"/>
              </a:rPr>
              <a:t>Respuesta</a:t>
            </a:r>
            <a:r>
              <a:rPr kumimoji="0" lang="es-CO" sz="1200" b="0" i="0" u="none" strike="noStrike" cap="none" spc="0" normalizeH="0" baseline="0" dirty="0">
                <a:ln>
                  <a:noFill/>
                </a:ln>
                <a:solidFill>
                  <a:schemeClr val="accent1"/>
                </a:solidFill>
                <a:effectLst/>
                <a:uFillTx/>
                <a:sym typeface="Calibri"/>
              </a:rPr>
              <a:t>:</a:t>
            </a:r>
          </a:p>
          <a:p>
            <a:pPr marL="0" marR="0" indent="0" algn="ctr" defTabSz="914400" rtl="0" fontAlgn="auto" latinLnBrk="0" hangingPunct="0">
              <a:lnSpc>
                <a:spcPct val="100000"/>
              </a:lnSpc>
              <a:spcBef>
                <a:spcPts val="0"/>
              </a:spcBef>
              <a:spcAft>
                <a:spcPts val="0"/>
              </a:spcAft>
              <a:buClrTx/>
              <a:buSzTx/>
              <a:buFontTx/>
              <a:buNone/>
              <a:tabLst/>
            </a:pPr>
            <a:r>
              <a:rPr lang="es-CO" sz="1200" b="1" dirty="0">
                <a:solidFill>
                  <a:srgbClr val="002060"/>
                </a:solidFill>
              </a:rPr>
              <a:t>Aprobado</a:t>
            </a:r>
          </a:p>
          <a:p>
            <a:pPr marL="0" marR="0" indent="0" algn="ctr" defTabSz="914400" rtl="0" fontAlgn="auto" latinLnBrk="0" hangingPunct="0">
              <a:lnSpc>
                <a:spcPct val="100000"/>
              </a:lnSpc>
              <a:spcBef>
                <a:spcPts val="0"/>
              </a:spcBef>
              <a:spcAft>
                <a:spcPts val="0"/>
              </a:spcAft>
              <a:buClrTx/>
              <a:buSzTx/>
              <a:buFontTx/>
              <a:buNone/>
              <a:tabLst/>
            </a:pPr>
            <a:r>
              <a:rPr lang="es-CO" sz="1200" b="1" dirty="0">
                <a:solidFill>
                  <a:srgbClr val="002060"/>
                </a:solidFill>
              </a:rPr>
              <a:t>Score</a:t>
            </a:r>
            <a:r>
              <a:rPr lang="es-CO" sz="1200" dirty="0">
                <a:solidFill>
                  <a:srgbClr val="002060"/>
                </a:solidFill>
              </a:rPr>
              <a:t>: 675</a:t>
            </a:r>
          </a:p>
          <a:p>
            <a:pPr marL="0" marR="0" indent="0" algn="ctr" defTabSz="914400" rtl="0" fontAlgn="auto" latinLnBrk="0" hangingPunct="0">
              <a:lnSpc>
                <a:spcPct val="100000"/>
              </a:lnSpc>
              <a:spcBef>
                <a:spcPts val="0"/>
              </a:spcBef>
              <a:spcAft>
                <a:spcPts val="0"/>
              </a:spcAft>
              <a:buClrTx/>
              <a:buSzTx/>
              <a:buFontTx/>
              <a:buNone/>
              <a:tabLst/>
            </a:pPr>
            <a:r>
              <a:rPr kumimoji="0" lang="es-CO" sz="1200" b="1" i="0" u="none" strike="noStrike" cap="none" spc="0" normalizeH="0" baseline="0" dirty="0">
                <a:ln>
                  <a:noFill/>
                </a:ln>
                <a:solidFill>
                  <a:srgbClr val="002060"/>
                </a:solidFill>
                <a:effectLst/>
                <a:uFillTx/>
                <a:sym typeface="Calibri"/>
              </a:rPr>
              <a:t>Cupo Suge</a:t>
            </a:r>
            <a:r>
              <a:rPr kumimoji="0" lang="es-CO" sz="1200" b="0" i="0" u="none" strike="noStrike" cap="none" spc="0" normalizeH="0" baseline="0" dirty="0">
                <a:ln>
                  <a:noFill/>
                </a:ln>
                <a:solidFill>
                  <a:srgbClr val="002060"/>
                </a:solidFill>
                <a:effectLst/>
                <a:uFillTx/>
                <a:sym typeface="Calibri"/>
              </a:rPr>
              <a:t>:</a:t>
            </a:r>
          </a:p>
          <a:p>
            <a:pPr marL="0" marR="0" indent="0" algn="ctr" defTabSz="914400" rtl="0" fontAlgn="auto" latinLnBrk="0" hangingPunct="0">
              <a:lnSpc>
                <a:spcPct val="100000"/>
              </a:lnSpc>
              <a:spcBef>
                <a:spcPts val="0"/>
              </a:spcBef>
              <a:spcAft>
                <a:spcPts val="0"/>
              </a:spcAft>
              <a:buClrTx/>
              <a:buSzTx/>
              <a:buFontTx/>
              <a:buNone/>
              <a:tabLst/>
            </a:pPr>
            <a:r>
              <a:rPr kumimoji="0" lang="es-CO" sz="1200" b="0" i="0" u="none" strike="noStrike" cap="none" spc="0" normalizeH="0" baseline="0" dirty="0">
                <a:ln>
                  <a:noFill/>
                </a:ln>
                <a:solidFill>
                  <a:srgbClr val="002060"/>
                </a:solidFill>
                <a:effectLst/>
                <a:uFillTx/>
                <a:sym typeface="Calibri"/>
              </a:rPr>
              <a:t>$3´500.00</a:t>
            </a:r>
          </a:p>
        </p:txBody>
      </p:sp>
    </p:spTree>
    <p:extLst>
      <p:ext uri="{BB962C8B-B14F-4D97-AF65-F5344CB8AC3E}">
        <p14:creationId xmlns:p14="http://schemas.microsoft.com/office/powerpoint/2010/main" val="3631074408"/>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446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1" name="30 Rectángulo"/>
          <p:cNvSpPr/>
          <p:nvPr/>
        </p:nvSpPr>
        <p:spPr>
          <a:xfrm>
            <a:off x="-38256" y="1"/>
            <a:ext cx="12262340" cy="7186817"/>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1458" dirty="0"/>
          </a:p>
        </p:txBody>
      </p:sp>
      <p:sp>
        <p:nvSpPr>
          <p:cNvPr id="33" name="Título 1"/>
          <p:cNvSpPr txBox="1">
            <a:spLocks/>
          </p:cNvSpPr>
          <p:nvPr/>
        </p:nvSpPr>
        <p:spPr>
          <a:xfrm>
            <a:off x="1602442" y="115698"/>
            <a:ext cx="5296232" cy="696270"/>
          </a:xfrm>
          <a:prstGeom prst="rect">
            <a:avLst/>
          </a:prstGeom>
        </p:spPr>
        <p:txBody>
          <a:bodyPr vert="horz" lIns="74066" tIns="37033" rIns="74066" bIns="37033"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80000"/>
              </a:lnSpc>
            </a:pPr>
            <a:r>
              <a:rPr lang="es-MX" sz="3888" b="1" dirty="0">
                <a:solidFill>
                  <a:srgbClr val="385D8A"/>
                </a:solidFill>
                <a:cs typeface="Bebas Neue Book"/>
              </a:rPr>
              <a:t>Componentes ABC</a:t>
            </a:r>
            <a:endParaRPr lang="es-CO" sz="3888" b="1" dirty="0">
              <a:solidFill>
                <a:srgbClr val="385D8A"/>
              </a:solidFill>
              <a:cs typeface="Bebas Neue Book"/>
            </a:endParaRPr>
          </a:p>
        </p:txBody>
      </p:sp>
      <p:sp>
        <p:nvSpPr>
          <p:cNvPr id="38" name="37 Marcador de número de diapositiva"/>
          <p:cNvSpPr>
            <a:spLocks noGrp="1"/>
          </p:cNvSpPr>
          <p:nvPr>
            <p:ph type="sldNum" sz="quarter" idx="12"/>
          </p:nvPr>
        </p:nvSpPr>
        <p:spPr>
          <a:xfrm>
            <a:off x="6553200" y="5296959"/>
            <a:ext cx="2133600" cy="304271"/>
          </a:xfrm>
          <a:prstGeom prst="rect">
            <a:avLst/>
          </a:prstGeom>
        </p:spPr>
        <p:txBody>
          <a:bodyPr vert="horz" lIns="91440" tIns="45720" rIns="91440" bIns="45720" rtlCol="0" anchor="ctr"/>
          <a:lstStyle>
            <a:defPPr>
              <a:defRPr lang="es-CO"/>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1CBDB96-1D66-4D7F-807A-339B87EA2EC1}" type="slidenum">
              <a:rPr lang="es-CO" smtClean="0"/>
              <a:pPr/>
              <a:t>26</a:t>
            </a:fld>
            <a:endParaRPr lang="es-CO" dirty="0"/>
          </a:p>
        </p:txBody>
      </p:sp>
      <p:sp>
        <p:nvSpPr>
          <p:cNvPr id="3" name="Elipse 2">
            <a:extLst>
              <a:ext uri="{FF2B5EF4-FFF2-40B4-BE49-F238E27FC236}">
                <a16:creationId xmlns:a16="http://schemas.microsoft.com/office/drawing/2014/main" id="{EF100CDA-9A39-4911-B067-74011BF33977}"/>
              </a:ext>
            </a:extLst>
          </p:cNvPr>
          <p:cNvSpPr/>
          <p:nvPr/>
        </p:nvSpPr>
        <p:spPr>
          <a:xfrm>
            <a:off x="333911" y="1719474"/>
            <a:ext cx="524880" cy="524880"/>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O" sz="2916" dirty="0">
                <a:solidFill>
                  <a:schemeClr val="tx2"/>
                </a:solidFill>
              </a:rPr>
              <a:t>1</a:t>
            </a:r>
          </a:p>
        </p:txBody>
      </p:sp>
      <p:sp>
        <p:nvSpPr>
          <p:cNvPr id="13" name="Elipse 12">
            <a:extLst>
              <a:ext uri="{FF2B5EF4-FFF2-40B4-BE49-F238E27FC236}">
                <a16:creationId xmlns:a16="http://schemas.microsoft.com/office/drawing/2014/main" id="{D4A44EF5-5805-4F97-8D73-2D52F3108807}"/>
              </a:ext>
            </a:extLst>
          </p:cNvPr>
          <p:cNvSpPr/>
          <p:nvPr/>
        </p:nvSpPr>
        <p:spPr>
          <a:xfrm>
            <a:off x="317869" y="3554556"/>
            <a:ext cx="524880" cy="524880"/>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O" sz="2916" dirty="0">
                <a:solidFill>
                  <a:schemeClr val="tx2"/>
                </a:solidFill>
              </a:rPr>
              <a:t>3</a:t>
            </a:r>
          </a:p>
        </p:txBody>
      </p:sp>
      <p:sp>
        <p:nvSpPr>
          <p:cNvPr id="16" name="Elipse 15">
            <a:extLst>
              <a:ext uri="{FF2B5EF4-FFF2-40B4-BE49-F238E27FC236}">
                <a16:creationId xmlns:a16="http://schemas.microsoft.com/office/drawing/2014/main" id="{2C347891-07B9-40F2-86CF-51FE886C9FE3}"/>
              </a:ext>
            </a:extLst>
          </p:cNvPr>
          <p:cNvSpPr/>
          <p:nvPr/>
        </p:nvSpPr>
        <p:spPr>
          <a:xfrm>
            <a:off x="10939468" y="2904120"/>
            <a:ext cx="524880" cy="524880"/>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O" sz="2916" dirty="0">
                <a:solidFill>
                  <a:schemeClr val="tx2"/>
                </a:solidFill>
              </a:rPr>
              <a:t>2</a:t>
            </a:r>
          </a:p>
        </p:txBody>
      </p:sp>
      <p:sp>
        <p:nvSpPr>
          <p:cNvPr id="4" name="CuadroTexto 3">
            <a:extLst>
              <a:ext uri="{FF2B5EF4-FFF2-40B4-BE49-F238E27FC236}">
                <a16:creationId xmlns:a16="http://schemas.microsoft.com/office/drawing/2014/main" id="{0AB546F4-A88C-41F4-9D85-61BFADF088E7}"/>
              </a:ext>
            </a:extLst>
          </p:cNvPr>
          <p:cNvSpPr txBox="1"/>
          <p:nvPr/>
        </p:nvSpPr>
        <p:spPr>
          <a:xfrm>
            <a:off x="1076806" y="804993"/>
            <a:ext cx="5664731" cy="1846659"/>
          </a:xfrm>
          <a:prstGeom prst="rect">
            <a:avLst/>
          </a:prstGeom>
          <a:noFill/>
        </p:spPr>
        <p:txBody>
          <a:bodyPr wrap="square" rtlCol="0">
            <a:spAutoFit/>
          </a:bodyPr>
          <a:lstStyle/>
          <a:p>
            <a:pPr algn="just"/>
            <a:r>
              <a:rPr lang="es-MX" sz="2400" b="1" dirty="0">
                <a:solidFill>
                  <a:schemeClr val="tx2"/>
                </a:solidFill>
              </a:rPr>
              <a:t>Motor de Decisión</a:t>
            </a:r>
          </a:p>
          <a:p>
            <a:pPr algn="just"/>
            <a:r>
              <a:rPr lang="es-MX" dirty="0">
                <a:solidFill>
                  <a:schemeClr val="tx2"/>
                </a:solidFill>
              </a:rPr>
              <a:t>Es un software creado para la implementación de flujos de negocio, permite automatizar todos los procesos vinculados con el ciclo del negocio permitiendo la definición en la parametrización de políticas y variables. Autogestión.</a:t>
            </a:r>
          </a:p>
        </p:txBody>
      </p:sp>
      <p:sp>
        <p:nvSpPr>
          <p:cNvPr id="19" name="CuadroTexto 18">
            <a:extLst>
              <a:ext uri="{FF2B5EF4-FFF2-40B4-BE49-F238E27FC236}">
                <a16:creationId xmlns:a16="http://schemas.microsoft.com/office/drawing/2014/main" id="{5F77A405-7A9E-4989-810F-A974CC24442F}"/>
              </a:ext>
            </a:extLst>
          </p:cNvPr>
          <p:cNvSpPr txBox="1"/>
          <p:nvPr/>
        </p:nvSpPr>
        <p:spPr>
          <a:xfrm>
            <a:off x="7113944" y="1081368"/>
            <a:ext cx="3533209" cy="5570756"/>
          </a:xfrm>
          <a:prstGeom prst="rect">
            <a:avLst/>
          </a:prstGeom>
          <a:noFill/>
        </p:spPr>
        <p:txBody>
          <a:bodyPr wrap="square" rtlCol="0">
            <a:spAutoFit/>
          </a:bodyPr>
          <a:lstStyle/>
          <a:p>
            <a:r>
              <a:rPr lang="es-MX" sz="2800" b="1" dirty="0">
                <a:solidFill>
                  <a:schemeClr val="tx2"/>
                </a:solidFill>
              </a:rPr>
              <a:t>Integración con terceros. </a:t>
            </a:r>
            <a:r>
              <a:rPr lang="es-MX" sz="2000" dirty="0">
                <a:solidFill>
                  <a:schemeClr val="tx2"/>
                </a:solidFill>
              </a:rPr>
              <a:t>Conexión con fuentes de información propias o externas a través de internet o VPN:</a:t>
            </a:r>
          </a:p>
          <a:p>
            <a:endParaRPr lang="es-MX" sz="2000" dirty="0">
              <a:solidFill>
                <a:schemeClr val="tx2"/>
              </a:solidFill>
            </a:endParaRPr>
          </a:p>
          <a:p>
            <a:pPr marL="231458" indent="-231458">
              <a:buFont typeface="Arial" panose="020B0604020202020204" pitchFamily="34" charset="0"/>
              <a:buChar char="•"/>
            </a:pPr>
            <a:r>
              <a:rPr lang="es-MX" sz="2000" dirty="0">
                <a:solidFill>
                  <a:schemeClr val="tx2"/>
                </a:solidFill>
              </a:rPr>
              <a:t>Listas públicas Open Data incorporadas en las Políticas de evaluación de los solicitantes </a:t>
            </a:r>
          </a:p>
          <a:p>
            <a:pPr marL="231458" indent="-231458">
              <a:buFont typeface="Arial" panose="020B0604020202020204" pitchFamily="34" charset="0"/>
              <a:buChar char="•"/>
            </a:pPr>
            <a:r>
              <a:rPr lang="es-MX" sz="2000" dirty="0">
                <a:solidFill>
                  <a:schemeClr val="tx2"/>
                </a:solidFill>
              </a:rPr>
              <a:t>Centrales de riesgos y criterios de decisión de información de mercado</a:t>
            </a:r>
          </a:p>
          <a:p>
            <a:pPr marL="231458" indent="-231458">
              <a:buFont typeface="Arial" panose="020B0604020202020204" pitchFamily="34" charset="0"/>
              <a:buChar char="•"/>
            </a:pPr>
            <a:r>
              <a:rPr lang="es-MX" sz="2000" dirty="0">
                <a:solidFill>
                  <a:schemeClr val="tx2"/>
                </a:solidFill>
              </a:rPr>
              <a:t>Fuentes internas de la entidad</a:t>
            </a:r>
          </a:p>
          <a:p>
            <a:pPr marL="231458" indent="-231458">
              <a:buFont typeface="Arial" panose="020B0604020202020204" pitchFamily="34" charset="0"/>
              <a:buChar char="•"/>
            </a:pPr>
            <a:r>
              <a:rPr lang="es-MX" sz="2000" dirty="0">
                <a:solidFill>
                  <a:schemeClr val="tx2"/>
                </a:solidFill>
              </a:rPr>
              <a:t>Firma digital</a:t>
            </a:r>
          </a:p>
          <a:p>
            <a:pPr marL="231458" indent="-231458">
              <a:buFont typeface="Arial" panose="020B0604020202020204" pitchFamily="34" charset="0"/>
              <a:buChar char="•"/>
            </a:pPr>
            <a:endParaRPr lang="es-MX" sz="2000" dirty="0">
              <a:solidFill>
                <a:schemeClr val="tx2"/>
              </a:solidFill>
            </a:endParaRPr>
          </a:p>
        </p:txBody>
      </p:sp>
      <p:sp>
        <p:nvSpPr>
          <p:cNvPr id="28" name="CuadroTexto 27">
            <a:extLst>
              <a:ext uri="{FF2B5EF4-FFF2-40B4-BE49-F238E27FC236}">
                <a16:creationId xmlns:a16="http://schemas.microsoft.com/office/drawing/2014/main" id="{CFFAC8A1-7D00-43D1-8E96-E2385247F2DE}"/>
              </a:ext>
            </a:extLst>
          </p:cNvPr>
          <p:cNvSpPr txBox="1"/>
          <p:nvPr/>
        </p:nvSpPr>
        <p:spPr>
          <a:xfrm>
            <a:off x="996596" y="3370532"/>
            <a:ext cx="5867471" cy="3508653"/>
          </a:xfrm>
          <a:prstGeom prst="rect">
            <a:avLst/>
          </a:prstGeom>
          <a:noFill/>
        </p:spPr>
        <p:txBody>
          <a:bodyPr wrap="square" rtlCol="0">
            <a:spAutoFit/>
          </a:bodyPr>
          <a:lstStyle/>
          <a:p>
            <a:pPr algn="just"/>
            <a:r>
              <a:rPr lang="es-MX" sz="2400" b="1" dirty="0">
                <a:solidFill>
                  <a:schemeClr val="tx2"/>
                </a:solidFill>
              </a:rPr>
              <a:t>Plataforma tecnológica. </a:t>
            </a:r>
            <a:r>
              <a:rPr lang="es-MX" dirty="0">
                <a:solidFill>
                  <a:schemeClr val="tx2"/>
                </a:solidFill>
              </a:rPr>
              <a:t>ABC esta publicado en la nube de Azure, garantizando la alta disponibilidad, confiabilidad, seguridad y escalamiento a demanda.</a:t>
            </a:r>
          </a:p>
          <a:p>
            <a:pPr marL="231458" indent="-231458" algn="just">
              <a:buFont typeface="Arial" panose="020B0604020202020204" pitchFamily="34" charset="0"/>
              <a:buChar char="•"/>
            </a:pPr>
            <a:endParaRPr lang="es-MX" dirty="0">
              <a:solidFill>
                <a:schemeClr val="tx2"/>
              </a:solidFill>
            </a:endParaRPr>
          </a:p>
          <a:p>
            <a:pPr marL="231458" indent="-231458" algn="just">
              <a:buFont typeface="Arial" panose="020B0604020202020204" pitchFamily="34" charset="0"/>
              <a:buChar char="•"/>
            </a:pPr>
            <a:r>
              <a:rPr lang="es-MX" dirty="0">
                <a:solidFill>
                  <a:schemeClr val="tx2"/>
                </a:solidFill>
              </a:rPr>
              <a:t>Plataforma: Windows Azure</a:t>
            </a:r>
          </a:p>
          <a:p>
            <a:pPr marL="231458" indent="-231458" algn="just">
              <a:buFont typeface="Arial" panose="020B0604020202020204" pitchFamily="34" charset="0"/>
              <a:buChar char="•"/>
            </a:pPr>
            <a:r>
              <a:rPr lang="es-MX" dirty="0">
                <a:solidFill>
                  <a:schemeClr val="tx2"/>
                </a:solidFill>
              </a:rPr>
              <a:t>Ambientes disponibles: desarrollo, certificación y producción independientes</a:t>
            </a:r>
          </a:p>
          <a:p>
            <a:pPr marL="231458" indent="-231458" algn="just">
              <a:buFont typeface="Arial" panose="020B0604020202020204" pitchFamily="34" charset="0"/>
              <a:buChar char="•"/>
            </a:pPr>
            <a:r>
              <a:rPr lang="es-MX" dirty="0">
                <a:solidFill>
                  <a:schemeClr val="tx2"/>
                </a:solidFill>
              </a:rPr>
              <a:t>Motor de bases de datos: SQL Azure, independientes dedicadas para los diferentes ambientes</a:t>
            </a:r>
          </a:p>
          <a:p>
            <a:pPr marL="231458" indent="-231458" algn="just">
              <a:buFont typeface="Arial" panose="020B0604020202020204" pitchFamily="34" charset="0"/>
              <a:buChar char="•"/>
            </a:pPr>
            <a:r>
              <a:rPr lang="es-MX" dirty="0">
                <a:solidFill>
                  <a:schemeClr val="tx2"/>
                </a:solidFill>
              </a:rPr>
              <a:t>Herramienta de desarrollo: .NET CORE, Angular</a:t>
            </a:r>
          </a:p>
          <a:p>
            <a:pPr marL="231458" indent="-231458" algn="just">
              <a:buFont typeface="Arial" panose="020B0604020202020204" pitchFamily="34" charset="0"/>
              <a:buChar char="•"/>
            </a:pPr>
            <a:r>
              <a:rPr lang="es-MX" dirty="0" err="1">
                <a:solidFill>
                  <a:schemeClr val="tx2"/>
                </a:solidFill>
              </a:rPr>
              <a:t>URLs</a:t>
            </a:r>
            <a:r>
              <a:rPr lang="es-MX" dirty="0">
                <a:solidFill>
                  <a:schemeClr val="tx2"/>
                </a:solidFill>
              </a:rPr>
              <a:t>: http para los ambientes de desarrollo y certificación y https para el ambiente de producción</a:t>
            </a:r>
          </a:p>
        </p:txBody>
      </p:sp>
      <p:cxnSp>
        <p:nvCxnSpPr>
          <p:cNvPr id="5" name="Conector recto 4">
            <a:extLst>
              <a:ext uri="{FF2B5EF4-FFF2-40B4-BE49-F238E27FC236}">
                <a16:creationId xmlns:a16="http://schemas.microsoft.com/office/drawing/2014/main" id="{F2B9D1F5-685F-4E8C-A3DA-EC0277033FB4}"/>
              </a:ext>
            </a:extLst>
          </p:cNvPr>
          <p:cNvCxnSpPr/>
          <p:nvPr/>
        </p:nvCxnSpPr>
        <p:spPr>
          <a:xfrm>
            <a:off x="6960096" y="1565931"/>
            <a:ext cx="0" cy="4721070"/>
          </a:xfrm>
          <a:prstGeom prst="line">
            <a:avLst/>
          </a:prstGeom>
        </p:spPr>
        <p:style>
          <a:lnRef idx="3">
            <a:schemeClr val="accent1"/>
          </a:lnRef>
          <a:fillRef idx="0">
            <a:schemeClr val="accent1"/>
          </a:fillRef>
          <a:effectRef idx="2">
            <a:schemeClr val="accent1"/>
          </a:effectRef>
          <a:fontRef idx="minor">
            <a:schemeClr val="tx1"/>
          </a:fontRef>
        </p:style>
      </p:cxnSp>
      <p:cxnSp>
        <p:nvCxnSpPr>
          <p:cNvPr id="29" name="Conector recto 28">
            <a:extLst>
              <a:ext uri="{FF2B5EF4-FFF2-40B4-BE49-F238E27FC236}">
                <a16:creationId xmlns:a16="http://schemas.microsoft.com/office/drawing/2014/main" id="{171DF30E-D469-47D1-840C-807C726FA851}"/>
              </a:ext>
            </a:extLst>
          </p:cNvPr>
          <p:cNvCxnSpPr>
            <a:cxnSpLocks/>
          </p:cNvCxnSpPr>
          <p:nvPr/>
        </p:nvCxnSpPr>
        <p:spPr>
          <a:xfrm>
            <a:off x="2392739" y="3017608"/>
            <a:ext cx="358668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68689032"/>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37 Marcador de número de diapositiva"/>
          <p:cNvSpPr>
            <a:spLocks noGrp="1"/>
          </p:cNvSpPr>
          <p:nvPr>
            <p:ph type="sldNum" sz="quarter" idx="12"/>
          </p:nvPr>
        </p:nvSpPr>
        <p:spPr>
          <a:xfrm>
            <a:off x="6553200" y="5296959"/>
            <a:ext cx="2133600" cy="304271"/>
          </a:xfrm>
          <a:prstGeom prst="rect">
            <a:avLst/>
          </a:prstGeom>
        </p:spPr>
        <p:txBody>
          <a:bodyPr vert="horz" lIns="91440" tIns="45720" rIns="91440" bIns="45720" rtlCol="0" anchor="ctr"/>
          <a:lstStyle>
            <a:defPPr>
              <a:defRPr lang="es-CO"/>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1CBDB96-1D66-4D7F-807A-339B87EA2EC1}" type="slidenum">
              <a:rPr lang="es-CO" smtClean="0"/>
              <a:pPr/>
              <a:t>27</a:t>
            </a:fld>
            <a:endParaRPr lang="es-CO" dirty="0"/>
          </a:p>
        </p:txBody>
      </p:sp>
      <p:pic>
        <p:nvPicPr>
          <p:cNvPr id="6" name="Imagen 5" descr="Diagrama&#10;&#10;Descripción generada automáticamente">
            <a:extLst>
              <a:ext uri="{FF2B5EF4-FFF2-40B4-BE49-F238E27FC236}">
                <a16:creationId xmlns:a16="http://schemas.microsoft.com/office/drawing/2014/main" id="{E39CA6B3-2906-4861-2602-85657FAE9F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8124" y="-48129"/>
            <a:ext cx="8224476" cy="6858000"/>
          </a:xfrm>
          <a:prstGeom prst="rect">
            <a:avLst/>
          </a:prstGeom>
        </p:spPr>
      </p:pic>
      <p:sp>
        <p:nvSpPr>
          <p:cNvPr id="3" name="CuadroTexto 2">
            <a:extLst>
              <a:ext uri="{FF2B5EF4-FFF2-40B4-BE49-F238E27FC236}">
                <a16:creationId xmlns:a16="http://schemas.microsoft.com/office/drawing/2014/main" id="{2B68C481-5D82-3DE4-6868-BB9C71725F8E}"/>
              </a:ext>
            </a:extLst>
          </p:cNvPr>
          <p:cNvSpPr txBox="1"/>
          <p:nvPr/>
        </p:nvSpPr>
        <p:spPr>
          <a:xfrm>
            <a:off x="9743020" y="538761"/>
            <a:ext cx="2448980" cy="563230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1800" b="0" i="0" u="none" strike="noStrike" cap="none" spc="0" normalizeH="0" baseline="0" dirty="0">
                <a:ln>
                  <a:noFill/>
                </a:ln>
                <a:solidFill>
                  <a:schemeClr val="tx2">
                    <a:lumMod val="60000"/>
                    <a:lumOff val="40000"/>
                  </a:schemeClr>
                </a:solidFill>
                <a:effectLst/>
                <a:uFillTx/>
                <a:latin typeface="+mn-lt"/>
                <a:ea typeface="+mn-ea"/>
                <a:cs typeface="+mn-cs"/>
                <a:sym typeface="Calibri"/>
              </a:rPr>
              <a:t>Servicios:</a:t>
            </a:r>
          </a:p>
          <a:p>
            <a:pPr marL="285750" indent="-285750">
              <a:buFont typeface="Arial" panose="020B0604020202020204" pitchFamily="34" charset="0"/>
              <a:buChar char="•"/>
            </a:pPr>
            <a:r>
              <a:rPr lang="es-ES" dirty="0">
                <a:solidFill>
                  <a:schemeClr val="tx2">
                    <a:lumMod val="60000"/>
                    <a:lumOff val="40000"/>
                  </a:schemeClr>
                </a:solidFill>
              </a:rPr>
              <a:t>Almacenamiento en la nube</a:t>
            </a:r>
          </a:p>
          <a:p>
            <a:pPr marL="285750" indent="-285750">
              <a:buFont typeface="Arial" panose="020B0604020202020204" pitchFamily="34" charset="0"/>
              <a:buChar char="•"/>
            </a:pPr>
            <a:r>
              <a:rPr lang="es-CO" dirty="0">
                <a:solidFill>
                  <a:schemeClr val="tx2">
                    <a:lumMod val="60000"/>
                    <a:lumOff val="40000"/>
                  </a:schemeClr>
                </a:solidFill>
              </a:rPr>
              <a:t>Gestión Documental</a:t>
            </a:r>
            <a:endParaRPr lang="es-ES" dirty="0">
              <a:solidFill>
                <a:schemeClr val="tx2">
                  <a:lumMod val="60000"/>
                  <a:lumOff val="40000"/>
                </a:schemeClr>
              </a:solidFill>
            </a:endParaRPr>
          </a:p>
          <a:p>
            <a:pPr marL="285750" indent="-285750">
              <a:buFont typeface="Arial" panose="020B0604020202020204" pitchFamily="34" charset="0"/>
              <a:buChar char="•"/>
            </a:pPr>
            <a:r>
              <a:rPr lang="es-ES" dirty="0">
                <a:solidFill>
                  <a:schemeClr val="tx2">
                    <a:lumMod val="60000"/>
                    <a:lumOff val="40000"/>
                  </a:schemeClr>
                </a:solidFill>
              </a:rPr>
              <a:t>Capacitación</a:t>
            </a:r>
          </a:p>
          <a:p>
            <a:pPr marL="285750" indent="-285750">
              <a:buFont typeface="Arial" panose="020B0604020202020204" pitchFamily="34" charset="0"/>
              <a:buChar char="•"/>
            </a:pPr>
            <a:r>
              <a:rPr lang="es-ES" dirty="0">
                <a:solidFill>
                  <a:schemeClr val="tx2">
                    <a:lumMod val="60000"/>
                    <a:lumOff val="40000"/>
                  </a:schemeClr>
                </a:solidFill>
              </a:rPr>
              <a:t>Soporte mesa de ayuda</a:t>
            </a:r>
          </a:p>
          <a:p>
            <a:endParaRPr lang="es-ES" dirty="0">
              <a:solidFill>
                <a:schemeClr val="tx2">
                  <a:lumMod val="60000"/>
                  <a:lumOff val="40000"/>
                </a:schemeClr>
              </a:solidFill>
            </a:endParaRPr>
          </a:p>
          <a:p>
            <a:r>
              <a:rPr lang="es-ES" dirty="0">
                <a:solidFill>
                  <a:schemeClr val="tx2">
                    <a:lumMod val="60000"/>
                    <a:lumOff val="40000"/>
                  </a:schemeClr>
                </a:solidFill>
              </a:rPr>
              <a:t>La solución cuenta con altos estándares de disponibilidad 24/7, concurrencia, confidencialidad de la información, soporte continuo a través de la mesa de ayuda que se escala según nivel de incidencia para hacer atendido según perfil.</a:t>
            </a:r>
          </a:p>
          <a:p>
            <a:pPr marL="285750" indent="-285750">
              <a:buFont typeface="Arial" panose="020B0604020202020204" pitchFamily="34" charset="0"/>
              <a:buChar char="•"/>
            </a:pPr>
            <a:endParaRPr lang="es-ES" dirty="0">
              <a:solidFill>
                <a:schemeClr val="tx2">
                  <a:lumMod val="60000"/>
                  <a:lumOff val="40000"/>
                </a:schemeClr>
              </a:solidFill>
            </a:endParaRPr>
          </a:p>
        </p:txBody>
      </p:sp>
    </p:spTree>
    <p:extLst>
      <p:ext uri="{BB962C8B-B14F-4D97-AF65-F5344CB8AC3E}">
        <p14:creationId xmlns:p14="http://schemas.microsoft.com/office/powerpoint/2010/main" val="3642624455"/>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AFF3CFCB-B9E0-4CB2-BBC3-F059F2349097}"/>
              </a:ext>
            </a:extLst>
          </p:cNvPr>
          <p:cNvSpPr/>
          <p:nvPr/>
        </p:nvSpPr>
        <p:spPr>
          <a:xfrm>
            <a:off x="0" y="0"/>
            <a:ext cx="12192000" cy="5184000"/>
          </a:xfrm>
          <a:prstGeom prst="rect">
            <a:avLst/>
          </a:prstGeom>
          <a:blipFill dpi="0" rotWithShape="1">
            <a:blip r:embed="rId2">
              <a:alphaModFix amt="46000"/>
              <a:extLst>
                <a:ext uri="{28A0092B-C50C-407E-A947-70E740481C1C}">
                  <a14:useLocalDpi xmlns:a14="http://schemas.microsoft.com/office/drawing/2010/main" val="0"/>
                </a:ext>
              </a:extLst>
            </a:blip>
            <a:srcRect/>
            <a:stretch>
              <a:fillRect/>
            </a:stretch>
          </a:blip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O" sz="1800" b="0" i="0" u="none" strike="noStrike" cap="none" spc="0" normalizeH="0" baseline="0">
              <a:ln>
                <a:noFill/>
              </a:ln>
              <a:solidFill>
                <a:schemeClr val="accent1"/>
              </a:solidFill>
              <a:effectLst/>
              <a:uFillTx/>
              <a:latin typeface="+mn-lt"/>
              <a:ea typeface="+mn-ea"/>
              <a:cs typeface="+mn-cs"/>
              <a:sym typeface="Calibri"/>
            </a:endParaRPr>
          </a:p>
        </p:txBody>
      </p:sp>
      <p:sp>
        <p:nvSpPr>
          <p:cNvPr id="543" name="7 Rectángulo"/>
          <p:cNvSpPr/>
          <p:nvPr/>
        </p:nvSpPr>
        <p:spPr>
          <a:xfrm>
            <a:off x="0" y="4442480"/>
            <a:ext cx="12192000" cy="2443656"/>
          </a:xfrm>
          <a:prstGeom prst="rect">
            <a:avLst/>
          </a:prstGeom>
          <a:solidFill>
            <a:srgbClr val="F67031"/>
          </a:solidFill>
          <a:ln w="12700">
            <a:miter lim="400000"/>
          </a:ln>
        </p:spPr>
        <p:txBody>
          <a:bodyPr lIns="45719" rIns="45719" anchor="ctr"/>
          <a:lstStyle/>
          <a:p>
            <a:pPr algn="r">
              <a:defRPr sz="1400" b="1">
                <a:solidFill>
                  <a:srgbClr val="FFFFFF"/>
                </a:solidFill>
                <a:latin typeface="Square721 BT"/>
                <a:ea typeface="Square721 BT"/>
                <a:cs typeface="Square721 BT"/>
                <a:sym typeface="Square721 BT"/>
              </a:defRPr>
            </a:pPr>
            <a:endParaRPr lang="pt-BR" dirty="0">
              <a:solidFill>
                <a:srgbClr val="0020D3"/>
              </a:solidFill>
              <a:uFill>
                <a:solidFill>
                  <a:srgbClr val="0020D3"/>
                </a:solidFill>
              </a:uFill>
              <a:hlinkClick r:id="rId3"/>
            </a:endParaRPr>
          </a:p>
        </p:txBody>
      </p:sp>
      <p:sp>
        <p:nvSpPr>
          <p:cNvPr id="545" name="CuadroTexto 5"/>
          <p:cNvSpPr txBox="1"/>
          <p:nvPr/>
        </p:nvSpPr>
        <p:spPr>
          <a:xfrm>
            <a:off x="876235" y="4692312"/>
            <a:ext cx="3203089" cy="52322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ctr">
              <a:defRPr sz="2400" b="1">
                <a:solidFill>
                  <a:srgbClr val="FFFFFF"/>
                </a:solidFill>
                <a:latin typeface="Arial"/>
                <a:ea typeface="Arial"/>
                <a:cs typeface="Arial"/>
                <a:sym typeface="Arial"/>
              </a:defRPr>
            </a:lvl1pPr>
          </a:lstStyle>
          <a:p>
            <a:r>
              <a:rPr sz="2800" dirty="0">
                <a:effectLst>
                  <a:outerShdw blurRad="38100" dist="38100" dir="2700000" algn="tl">
                    <a:srgbClr val="000000">
                      <a:alpha val="43137"/>
                    </a:srgbClr>
                  </a:outerShdw>
                </a:effectLst>
                <a:latin typeface="+mn-lt"/>
              </a:rPr>
              <a:t>Mayor </a:t>
            </a:r>
            <a:r>
              <a:rPr lang="es-ES_tradnl" sz="2800" dirty="0">
                <a:effectLst>
                  <a:outerShdw blurRad="38100" dist="38100" dir="2700000" algn="tl">
                    <a:srgbClr val="000000">
                      <a:alpha val="43137"/>
                    </a:srgbClr>
                  </a:outerShdw>
                </a:effectLst>
                <a:latin typeface="+mn-lt"/>
              </a:rPr>
              <a:t>información</a:t>
            </a:r>
          </a:p>
        </p:txBody>
      </p:sp>
      <p:sp>
        <p:nvSpPr>
          <p:cNvPr id="5" name="Rectángulo 4">
            <a:extLst>
              <a:ext uri="{FF2B5EF4-FFF2-40B4-BE49-F238E27FC236}">
                <a16:creationId xmlns:a16="http://schemas.microsoft.com/office/drawing/2014/main" id="{C2D451F6-2906-4C13-80E2-FE41204A057D}"/>
              </a:ext>
            </a:extLst>
          </p:cNvPr>
          <p:cNvSpPr/>
          <p:nvPr/>
        </p:nvSpPr>
        <p:spPr>
          <a:xfrm>
            <a:off x="0" y="1491175"/>
            <a:ext cx="12192000" cy="1547447"/>
          </a:xfrm>
          <a:prstGeom prst="rect">
            <a:avLst/>
          </a:prstGeom>
          <a:solidFill>
            <a:schemeClr val="bg1">
              <a:alpha val="36000"/>
            </a:schemeClr>
          </a:solidFill>
          <a:ln w="12700" cap="flat">
            <a:noFill/>
            <a:prstDash val="solid"/>
            <a:miter lim="800000"/>
          </a:ln>
          <a:effectLst>
            <a:softEdge rad="31750"/>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O" sz="1800" b="0" i="0" u="none" strike="noStrike" cap="none" spc="0" normalizeH="0" baseline="0">
              <a:ln>
                <a:noFill/>
              </a:ln>
              <a:solidFill>
                <a:schemeClr val="accent1"/>
              </a:solidFill>
              <a:effectLst/>
              <a:uFillTx/>
              <a:latin typeface="+mn-lt"/>
              <a:ea typeface="+mn-ea"/>
              <a:cs typeface="+mn-cs"/>
              <a:sym typeface="Calibri"/>
            </a:endParaRPr>
          </a:p>
        </p:txBody>
      </p:sp>
      <p:pic>
        <p:nvPicPr>
          <p:cNvPr id="546" name="Imagen 3" descr="Imagen 3"/>
          <p:cNvPicPr>
            <a:picLocks noChangeAspect="1"/>
          </p:cNvPicPr>
          <p:nvPr/>
        </p:nvPicPr>
        <p:blipFill>
          <a:blip r:embed="rId4"/>
          <a:stretch>
            <a:fillRect/>
          </a:stretch>
        </p:blipFill>
        <p:spPr>
          <a:xfrm>
            <a:off x="4599602" y="1646281"/>
            <a:ext cx="2956946" cy="1224000"/>
          </a:xfrm>
          <a:prstGeom prst="rect">
            <a:avLst/>
          </a:prstGeom>
          <a:ln w="12700">
            <a:miter lim="400000"/>
          </a:ln>
        </p:spPr>
      </p:pic>
      <p:sp>
        <p:nvSpPr>
          <p:cNvPr id="547" name="6 Conector recto"/>
          <p:cNvSpPr/>
          <p:nvPr/>
        </p:nvSpPr>
        <p:spPr>
          <a:xfrm>
            <a:off x="928058" y="5322655"/>
            <a:ext cx="3099442" cy="1"/>
          </a:xfrm>
          <a:prstGeom prst="line">
            <a:avLst/>
          </a:prstGeom>
          <a:ln w="28575">
            <a:solidFill>
              <a:srgbClr val="FFFFFF"/>
            </a:solidFill>
            <a:miter/>
          </a:ln>
        </p:spPr>
        <p:txBody>
          <a:bodyPr lIns="45719" rIns="45719"/>
          <a:lstStyle/>
          <a:p>
            <a:endParaRPr>
              <a:effectLst>
                <a:outerShdw blurRad="38100" dist="38100" dir="2700000" algn="tl">
                  <a:srgbClr val="000000">
                    <a:alpha val="43137"/>
                  </a:srgbClr>
                </a:outerShdw>
              </a:effectLst>
            </a:endParaRPr>
          </a:p>
        </p:txBody>
      </p:sp>
      <p:sp>
        <p:nvSpPr>
          <p:cNvPr id="2" name="1 Marcador de número de diapositiva"/>
          <p:cNvSpPr>
            <a:spLocks noGrp="1"/>
          </p:cNvSpPr>
          <p:nvPr>
            <p:ph type="sldNum" sz="quarter" idx="2"/>
          </p:nvPr>
        </p:nvSpPr>
        <p:spPr/>
        <p:txBody>
          <a:bodyPr/>
          <a:lstStyle/>
          <a:p>
            <a:fld id="{86CB4B4D-7CA3-9044-876B-883B54F8677D}" type="slidenum">
              <a:rPr lang="es-ES" smtClean="0"/>
              <a:t>28</a:t>
            </a:fld>
            <a:endParaRPr lang="es-ES"/>
          </a:p>
        </p:txBody>
      </p:sp>
      <p:sp>
        <p:nvSpPr>
          <p:cNvPr id="3" name="2 CuadroTexto"/>
          <p:cNvSpPr txBox="1"/>
          <p:nvPr/>
        </p:nvSpPr>
        <p:spPr>
          <a:xfrm>
            <a:off x="1137710" y="5387095"/>
            <a:ext cx="2680138" cy="107721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ES" sz="2400" b="0" i="0" u="none" strike="noStrike" cap="none" spc="0" normalizeH="0" baseline="0" dirty="0">
                <a:ln>
                  <a:noFill/>
                </a:ln>
                <a:solidFill>
                  <a:schemeClr val="bg1"/>
                </a:solidFill>
                <a:effectLst/>
                <a:uFillTx/>
                <a:sym typeface="Calibri"/>
                <a:hlinkClick r:id="rId5"/>
              </a:rPr>
              <a:t>www.lisim.com</a:t>
            </a:r>
            <a:endParaRPr kumimoji="0" lang="es-ES" sz="2400" b="0" i="0" u="none" strike="noStrike" cap="none" spc="0" normalizeH="0" baseline="0" dirty="0">
              <a:ln>
                <a:noFill/>
              </a:ln>
              <a:solidFill>
                <a:schemeClr val="bg1"/>
              </a:solidFill>
              <a:effectLst/>
              <a:uFillTx/>
              <a:sym typeface="Calibri"/>
            </a:endParaRPr>
          </a:p>
          <a:p>
            <a:pPr algn="ctr"/>
            <a:r>
              <a:rPr lang="es-ES" sz="2000" dirty="0">
                <a:solidFill>
                  <a:schemeClr val="bg1"/>
                </a:solidFill>
              </a:rPr>
              <a:t>info@lisimsw.com</a:t>
            </a:r>
          </a:p>
          <a:p>
            <a:pPr algn="ctr"/>
            <a:r>
              <a:rPr lang="es-ES" sz="2000" dirty="0">
                <a:solidFill>
                  <a:schemeClr val="bg1"/>
                </a:solidFill>
              </a:rPr>
              <a:t>Bogotá – Colombia</a:t>
            </a:r>
            <a:endParaRPr kumimoji="0" lang="es-ES" sz="2000" b="0" i="0" u="none" strike="noStrike" cap="none" spc="0" normalizeH="0" baseline="0" dirty="0">
              <a:ln>
                <a:noFill/>
              </a:ln>
              <a:solidFill>
                <a:schemeClr val="bg1"/>
              </a:solidFill>
              <a:effectLst/>
              <a:uFillTx/>
              <a:sym typeface="Calibri"/>
            </a:endParaRPr>
          </a:p>
        </p:txBody>
      </p:sp>
    </p:spTree>
  </p:cSld>
  <p:clrMapOvr>
    <a:masterClrMapping/>
  </p:clrMapOvr>
  <p:transition spd="med"/>
</p:sld>
</file>

<file path=ppt/tags/tag1.xml><?xml version="1.0" encoding="utf-8"?>
<p:tagLst xmlns:a="http://schemas.openxmlformats.org/drawingml/2006/main" xmlns:r="http://schemas.openxmlformats.org/officeDocument/2006/relationships" xmlns:p="http://schemas.openxmlformats.org/presentationml/2006/main">
  <p:tag name="AS_UNIQUEID" val="24008"/>
</p:tagLst>
</file>

<file path=ppt/theme/theme1.xml><?xml version="1.0" encoding="utf-8"?>
<a:theme xmlns:a="http://schemas.openxmlformats.org/drawingml/2006/main" name="1_Tema de Office">
  <a:themeElements>
    <a:clrScheme name="1_Tema de Office">
      <a:dk1>
        <a:srgbClr val="FFFFFF"/>
      </a:dk1>
      <a:lt1>
        <a:srgbClr val="009AD7"/>
      </a:lt1>
      <a:dk2>
        <a:srgbClr val="A7A7A7"/>
      </a:dk2>
      <a:lt2>
        <a:srgbClr val="535353"/>
      </a:lt2>
      <a:accent1>
        <a:srgbClr val="009AD7"/>
      </a:accent1>
      <a:accent2>
        <a:srgbClr val="FFAE00"/>
      </a:accent2>
      <a:accent3>
        <a:srgbClr val="99C400"/>
      </a:accent3>
      <a:accent4>
        <a:srgbClr val="00215B"/>
      </a:accent4>
      <a:accent5>
        <a:srgbClr val="769D00"/>
      </a:accent5>
      <a:accent6>
        <a:srgbClr val="003986"/>
      </a:accent6>
      <a:hlink>
        <a:srgbClr val="0000FF"/>
      </a:hlink>
      <a:folHlink>
        <a:srgbClr val="FF00FF"/>
      </a:folHlink>
    </a:clrScheme>
    <a:fontScheme name="1_Tema de Office">
      <a:majorFont>
        <a:latin typeface="Helvetica"/>
        <a:ea typeface="Helvetica"/>
        <a:cs typeface="Helvetica"/>
      </a:majorFont>
      <a:minorFont>
        <a:latin typeface="Calibri"/>
        <a:ea typeface="Calibri"/>
        <a:cs typeface="Calibri"/>
      </a:minorFont>
    </a:fontScheme>
    <a:fmtScheme name="1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accent1"/>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accent1"/>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Tema de Office">
  <a:themeElements>
    <a:clrScheme name="1_Tema de Office">
      <a:dk1>
        <a:srgbClr val="000000"/>
      </a:dk1>
      <a:lt1>
        <a:srgbClr val="FFFFFF"/>
      </a:lt1>
      <a:dk2>
        <a:srgbClr val="A7A7A7"/>
      </a:dk2>
      <a:lt2>
        <a:srgbClr val="535353"/>
      </a:lt2>
      <a:accent1>
        <a:srgbClr val="009AD7"/>
      </a:accent1>
      <a:accent2>
        <a:srgbClr val="FFAE00"/>
      </a:accent2>
      <a:accent3>
        <a:srgbClr val="99C400"/>
      </a:accent3>
      <a:accent4>
        <a:srgbClr val="00215B"/>
      </a:accent4>
      <a:accent5>
        <a:srgbClr val="769D00"/>
      </a:accent5>
      <a:accent6>
        <a:srgbClr val="003986"/>
      </a:accent6>
      <a:hlink>
        <a:srgbClr val="0000FF"/>
      </a:hlink>
      <a:folHlink>
        <a:srgbClr val="FF00FF"/>
      </a:folHlink>
    </a:clrScheme>
    <a:fontScheme name="1_Tema de Office">
      <a:majorFont>
        <a:latin typeface="Helvetica"/>
        <a:ea typeface="Helvetica"/>
        <a:cs typeface="Helvetica"/>
      </a:majorFont>
      <a:minorFont>
        <a:latin typeface="Calibri"/>
        <a:ea typeface="Calibri"/>
        <a:cs typeface="Calibri"/>
      </a:minorFont>
    </a:fontScheme>
    <a:fmtScheme name="1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accent1"/>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chemeClr val="accent1"/>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9245</TotalTime>
  <Words>2226</Words>
  <Application>Microsoft Office PowerPoint</Application>
  <PresentationFormat>Panorámica</PresentationFormat>
  <Paragraphs>290</Paragraphs>
  <Slides>28</Slides>
  <Notes>7</Notes>
  <HiddenSlides>0</HiddenSlides>
  <MMClips>0</MMClips>
  <ScaleCrop>false</ScaleCrop>
  <HeadingPairs>
    <vt:vector size="8" baseType="variant">
      <vt:variant>
        <vt:lpstr>Fuentes usadas</vt:lpstr>
      </vt:variant>
      <vt:variant>
        <vt:i4>8</vt:i4>
      </vt:variant>
      <vt:variant>
        <vt:lpstr>Tema</vt:lpstr>
      </vt:variant>
      <vt:variant>
        <vt:i4>2</vt:i4>
      </vt:variant>
      <vt:variant>
        <vt:lpstr>Servidores OLE incrustados</vt:lpstr>
      </vt:variant>
      <vt:variant>
        <vt:i4>1</vt:i4>
      </vt:variant>
      <vt:variant>
        <vt:lpstr>Títulos de diapositiva</vt:lpstr>
      </vt:variant>
      <vt:variant>
        <vt:i4>28</vt:i4>
      </vt:variant>
    </vt:vector>
  </HeadingPairs>
  <TitlesOfParts>
    <vt:vector size="39" baseType="lpstr">
      <vt:lpstr>Arial</vt:lpstr>
      <vt:lpstr>Calibri</vt:lpstr>
      <vt:lpstr>Calibri Light</vt:lpstr>
      <vt:lpstr>Century Gothic</vt:lpstr>
      <vt:lpstr>Helvetica</vt:lpstr>
      <vt:lpstr>Segoe UI</vt:lpstr>
      <vt:lpstr>Square721 BT</vt:lpstr>
      <vt:lpstr>Wingdings</vt:lpstr>
      <vt:lpstr>1_Tema de Office</vt:lpstr>
      <vt:lpstr>Tema de Office</vt:lpstr>
      <vt:lpstr>Worksheet</vt:lpstr>
      <vt:lpstr>Presentación de PowerPoint</vt:lpstr>
      <vt:lpstr>Presentación de PowerPoint</vt:lpstr>
      <vt:lpstr>Entendemos que  el cliente debe ser  tratado dependiendo  del ciclo de vida en  el que se encuentre.   Por eso tenemos soluciones que integran la visión de riesgos  más el ciclo de vida  del cliente.</vt:lpstr>
      <vt:lpstr>Algunos de nuestros  clientes en Latam Microfinanzas y Pymes</vt:lpstr>
      <vt:lpstr>Algunos de nuestros clientes en LatAm</vt:lpstr>
      <vt:lpstr>Algunos de nuestros clientes en Latam  Sector FINTECH</vt:lpstr>
      <vt:lpstr>TIPOS DE MODELO LISIM</vt:lpstr>
      <vt:lpstr>NUESTROS PRODUCTOS</vt:lpstr>
      <vt:lpstr>Presentación de PowerPoint</vt:lpstr>
      <vt:lpstr>INFORMACIÓN DISPONIBLE</vt:lpstr>
      <vt:lpstr>Presentación de PowerPoint</vt:lpstr>
      <vt:lpstr>ESTIMADOR DE INGRESOS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Ejemplo: Flujo del proceso originación</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Carlos Neira Peñaranda</dc:creator>
  <cp:lastModifiedBy>Juliana Gutierrez</cp:lastModifiedBy>
  <cp:revision>158</cp:revision>
  <dcterms:modified xsi:type="dcterms:W3CDTF">2023-05-24T20:02:58Z</dcterms:modified>
</cp:coreProperties>
</file>